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CC11032-561E-47E0-B596-339559678022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040440" y="3429000"/>
            <a:ext cx="412596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5 CHỦ ĐỀ 8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5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10"/>
          <p:cNvSpPr/>
          <p:nvPr/>
        </p:nvSpPr>
        <p:spPr>
          <a:xfrm>
            <a:off x="1825560" y="1327320"/>
            <a:ext cx="783756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33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0000"/>
                </a:solidFill>
                <a:latin typeface="Times New Roman"/>
              </a:rPr>
              <a:t>KIỂM TRA CUỐI NĂM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Picture 95"/>
          <p:cNvPicPr/>
          <p:nvPr/>
        </p:nvPicPr>
        <p:blipFill>
          <a:blip r:embed="rId3"/>
          <a:stretch/>
        </p:blipFill>
        <p:spPr>
          <a:xfrm>
            <a:off x="4419720" y="3141720"/>
            <a:ext cx="2104920" cy="2295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3"/>
          <p:cNvPicPr/>
          <p:nvPr/>
        </p:nvPicPr>
        <p:blipFill>
          <a:blip r:embed="rId4"/>
          <a:stretch/>
        </p:blipFill>
        <p:spPr>
          <a:xfrm>
            <a:off x="6494400" y="2924280"/>
            <a:ext cx="3938760" cy="2549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4"/>
          <p:cNvPicPr/>
          <p:nvPr/>
        </p:nvPicPr>
        <p:blipFill>
          <a:blip r:embed="rId5"/>
          <a:stretch/>
        </p:blipFill>
        <p:spPr>
          <a:xfrm>
            <a:off x="557280" y="2790720"/>
            <a:ext cx="3614760" cy="2746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1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3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5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5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8" name="Freeform 5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0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" name="Text Box 26"/>
          <p:cNvSpPr/>
          <p:nvPr/>
        </p:nvSpPr>
        <p:spPr>
          <a:xfrm>
            <a:off x="843120" y="333360"/>
            <a:ext cx="950112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KHỞI ĐỘNG GIỌNG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7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76" name="Freeform 149"/>
                  <p:cNvGrpSpPr/>
                  <p:nvPr/>
                </p:nvGrpSpPr>
                <p:grpSpPr>
                  <a:xfrm>
                    <a:off x="9174240" y="1553400"/>
                    <a:ext cx="174240" cy="93600"/>
                    <a:chOff x="9174240" y="1553400"/>
                    <a:chExt cx="174240" cy="93600"/>
                  </a:xfrm>
                </p:grpSpPr>
                <p:pic>
                  <p:nvPicPr>
                    <p:cNvPr id="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4240" y="1553400"/>
                      <a:ext cx="17424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9183960" y="1566000"/>
                      <a:ext cx="15516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" name="Freeform 191"/>
                  <p:cNvSpPr/>
                  <p:nvPr/>
                </p:nvSpPr>
                <p:spPr>
                  <a:xfrm>
                    <a:off x="890316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1" name="Freeform 149"/>
                  <p:cNvGrpSpPr/>
                  <p:nvPr/>
                </p:nvGrpSpPr>
                <p:grpSpPr>
                  <a:xfrm>
                    <a:off x="8813880" y="1553400"/>
                    <a:ext cx="182880" cy="93600"/>
                    <a:chOff x="8813880" y="1553400"/>
                    <a:chExt cx="182880" cy="93600"/>
                  </a:xfrm>
                </p:grpSpPr>
                <p:pic>
                  <p:nvPicPr>
                    <p:cNvPr id="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3880" y="1553400"/>
                      <a:ext cx="18288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8826480" y="1566000"/>
                      <a:ext cx="15768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4" name="Freeform 191"/>
                  <p:cNvSpPr/>
                  <p:nvPr/>
                </p:nvSpPr>
                <p:spPr>
                  <a:xfrm>
                    <a:off x="8579160" y="1296720"/>
                    <a:ext cx="45864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8505720" y="1553400"/>
                    <a:ext cx="167400" cy="93600"/>
                    <a:chOff x="8505720" y="1553400"/>
                    <a:chExt cx="167400" cy="9360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5720" y="1553400"/>
                      <a:ext cx="16740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8514720" y="1566000"/>
                      <a:ext cx="14904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24940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193960" y="1553400"/>
                    <a:ext cx="183960" cy="93600"/>
                    <a:chOff x="8193960" y="1553400"/>
                    <a:chExt cx="183960" cy="9360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3960" y="1553400"/>
                      <a:ext cx="18396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206200" y="1566000"/>
                      <a:ext cx="15876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7922160" y="1296720"/>
                    <a:ext cx="43992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7861680" y="1553400"/>
                    <a:ext cx="172800" cy="93600"/>
                    <a:chOff x="7861680" y="1553400"/>
                    <a:chExt cx="172800" cy="9360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1680" y="1553400"/>
                      <a:ext cx="17280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7870680" y="1566000"/>
                      <a:ext cx="15408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759852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7524000" y="1554840"/>
                    <a:ext cx="197280" cy="91800"/>
                    <a:chOff x="7524000" y="1554840"/>
                    <a:chExt cx="197280" cy="9180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4000" y="1554840"/>
                      <a:ext cx="1972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7536960" y="1567440"/>
                      <a:ext cx="1702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265520" y="1293840"/>
                    <a:ext cx="417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205760" y="1554840"/>
                    <a:ext cx="159480" cy="91800"/>
                    <a:chOff x="7205760" y="1554840"/>
                    <a:chExt cx="159480" cy="9180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57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2140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6860160" y="1554840"/>
                    <a:ext cx="156240" cy="91800"/>
                    <a:chOff x="6860160" y="1554840"/>
                    <a:chExt cx="156240" cy="9180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01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68702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6559200" y="1554840"/>
                    <a:ext cx="184320" cy="91800"/>
                    <a:chOff x="6559200" y="1554840"/>
                    <a:chExt cx="184320" cy="9180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9200" y="1554840"/>
                      <a:ext cx="1843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6568560" y="1567440"/>
                      <a:ext cx="1641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287760" y="1293840"/>
                    <a:ext cx="4320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213600" y="1554840"/>
                    <a:ext cx="205920" cy="91800"/>
                    <a:chOff x="6213600" y="1554840"/>
                    <a:chExt cx="205920" cy="9180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360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226920" y="1567440"/>
                      <a:ext cx="1778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5963760" y="1293840"/>
                    <a:ext cx="439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5891400" y="1554840"/>
                    <a:ext cx="201240" cy="91800"/>
                    <a:chOff x="5891400" y="1554840"/>
                    <a:chExt cx="201240" cy="9180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1400" y="1554840"/>
                      <a:ext cx="201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5901480" y="1567440"/>
                      <a:ext cx="1792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5636880" y="1293840"/>
                    <a:ext cx="399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608800" y="1551960"/>
                    <a:ext cx="208080" cy="94320"/>
                    <a:chOff x="5608800" y="1551960"/>
                    <a:chExt cx="208080" cy="9432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1960"/>
                      <a:ext cx="20808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623200" y="1564560"/>
                      <a:ext cx="17964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361120" y="1296360"/>
                    <a:ext cx="43560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5309280" y="1551960"/>
                    <a:ext cx="186480" cy="94320"/>
                    <a:chOff x="5309280" y="1551960"/>
                    <a:chExt cx="186480" cy="9432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9280" y="1551960"/>
                      <a:ext cx="18648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319360" y="1564560"/>
                      <a:ext cx="16596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037120" y="1296360"/>
                    <a:ext cx="37800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4989960" y="1551960"/>
                    <a:ext cx="173160" cy="94320"/>
                    <a:chOff x="4989960" y="1551960"/>
                    <a:chExt cx="173160" cy="9432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9960" y="1551960"/>
                      <a:ext cx="17316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001840" y="1564560"/>
                      <a:ext cx="14940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4707360" y="1296360"/>
                    <a:ext cx="45144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4656240" y="1551960"/>
                    <a:ext cx="179640" cy="94320"/>
                    <a:chOff x="4656240" y="1551960"/>
                    <a:chExt cx="179640" cy="9432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6240" y="1551960"/>
                      <a:ext cx="17964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4665600" y="1564560"/>
                      <a:ext cx="15984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4380120" y="1296360"/>
                    <a:ext cx="40788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325040" y="1551960"/>
                    <a:ext cx="187200" cy="94320"/>
                    <a:chOff x="4325040" y="1551960"/>
                    <a:chExt cx="187200" cy="9432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5040" y="1551960"/>
                      <a:ext cx="18720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4337640" y="1564560"/>
                      <a:ext cx="16164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056480" y="1296360"/>
                    <a:ext cx="41292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012200" y="1553400"/>
                    <a:ext cx="167040" cy="92880"/>
                    <a:chOff x="4012200" y="1553400"/>
                    <a:chExt cx="167040" cy="9288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2200" y="1553400"/>
                      <a:ext cx="1670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020840" y="1565640"/>
                      <a:ext cx="148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3723480" y="1293840"/>
                    <a:ext cx="3661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3662640" y="1553400"/>
                    <a:ext cx="189720" cy="92880"/>
                    <a:chOff x="3662640" y="1553400"/>
                    <a:chExt cx="189720" cy="9288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264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367488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3396600" y="1293840"/>
                    <a:ext cx="392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3343680" y="1553400"/>
                    <a:ext cx="184680" cy="92880"/>
                    <a:chOff x="3343680" y="1553400"/>
                    <a:chExt cx="184680" cy="9288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3680" y="1553400"/>
                      <a:ext cx="184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3353040" y="1565640"/>
                      <a:ext cx="1645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072600" y="1293840"/>
                    <a:ext cx="4017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034080" y="1553400"/>
                    <a:ext cx="167400" cy="92880"/>
                    <a:chOff x="3034080" y="1553400"/>
                    <a:chExt cx="167400" cy="9288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4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044880" y="1565640"/>
                      <a:ext cx="144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2745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2716200" y="1553400"/>
                    <a:ext cx="161280" cy="92880"/>
                    <a:chOff x="2716200" y="1553400"/>
                    <a:chExt cx="161280" cy="9288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6200" y="1553400"/>
                      <a:ext cx="161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2724120" y="1565640"/>
                      <a:ext cx="143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2421720" y="1293840"/>
                    <a:ext cx="4356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2374200" y="1553400"/>
                    <a:ext cx="176400" cy="92880"/>
                    <a:chOff x="2374200" y="1553400"/>
                    <a:chExt cx="176400" cy="9288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4200" y="1553400"/>
                      <a:ext cx="176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2385360" y="1565640"/>
                      <a:ext cx="1522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094840" y="1293840"/>
                    <a:ext cx="4107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8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9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Picture 7" descr="Luyện thanh cho học sinh lớp 1 đến 9: (Power point có nốt nhạc, âm thanh) -  Âm nhạc 6 - Trần Anh Tuấn - Thư viện Bài giảng điện tử"/>
          <p:cNvPicPr/>
          <p:nvPr/>
        </p:nvPicPr>
        <p:blipFill>
          <a:blip r:embed="rId14"/>
          <a:srcRect t="42552" b="31415"/>
          <a:stretch/>
        </p:blipFill>
        <p:spPr>
          <a:xfrm>
            <a:off x="2251080" y="2724120"/>
            <a:ext cx="6643800" cy="115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199" name="Rectangle 1"/>
          <p:cNvSpPr/>
          <p:nvPr/>
        </p:nvSpPr>
        <p:spPr>
          <a:xfrm>
            <a:off x="1176480" y="2529000"/>
            <a:ext cx="8543880" cy="112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TIÊU CHÍ ĐÁNH GIÁ</a:t>
            </a:r>
            <a:endParaRPr lang="en-US" sz="6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24"/>
          <p:cNvPicPr/>
          <p:nvPr/>
        </p:nvPicPr>
        <p:blipFill>
          <a:blip r:embed="rId3"/>
          <a:stretch/>
        </p:blipFill>
        <p:spPr>
          <a:xfrm>
            <a:off x="446040" y="5157720"/>
            <a:ext cx="10153800" cy="933480"/>
          </a:xfrm>
          <a:prstGeom prst="rect">
            <a:avLst/>
          </a:prstGeom>
          <a:ln w="0">
            <a:noFill/>
          </a:ln>
        </p:spPr>
      </p:pic>
      <p:sp>
        <p:nvSpPr>
          <p:cNvPr id="206" name="Rectangle 1"/>
          <p:cNvSpPr/>
          <p:nvPr/>
        </p:nvSpPr>
        <p:spPr>
          <a:xfrm>
            <a:off x="461880" y="692280"/>
            <a:ext cx="10153800" cy="521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1: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Biết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Biết/ nhớ/ nhận ra nói được tên tác giả và tên của bốn bài hát: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Xúc xắc xúc xẻ, Cây gia đình, Gà gáy, Ngôi sao lấp lánh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đúng tên nhạc cụ thanh phách, trai- eng-gồ.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được tên các nốt nhạc trong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 Rê- Mi- Pha- Son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2: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Hiểu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Hiểu được nội dung, hát được 4 bài hát (nêu trên) và thể hiện được theo tính chất của từng bài.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Cảm nhận được độ cao- thấp, dài- ngắn, to- nhỏ; Biết vận dụng trong hát, đọc nhạc, trò chơi âm nhạc.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và thể hiện được sắc thái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Đô-Rê-Mi-Pha-Son.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Thực hành gõ trống con/ thanh phách/ trai-eng-gồ vận động theo nhịp điệu bài hát/ đọc nhạc.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24"/>
          <p:cNvPicPr/>
          <p:nvPr/>
        </p:nvPicPr>
        <p:blipFill>
          <a:blip r:embed="rId3"/>
          <a:stretch/>
        </p:blipFill>
        <p:spPr>
          <a:xfrm>
            <a:off x="446040" y="5157720"/>
            <a:ext cx="10153800" cy="933480"/>
          </a:xfrm>
          <a:prstGeom prst="rect">
            <a:avLst/>
          </a:prstGeom>
          <a:ln w="0">
            <a:noFill/>
          </a:ln>
        </p:spPr>
      </p:pic>
      <p:sp>
        <p:nvSpPr>
          <p:cNvPr id="209" name="Rectangle 1"/>
          <p:cNvSpPr/>
          <p:nvPr/>
        </p:nvSpPr>
        <p:spPr>
          <a:xfrm>
            <a:off x="461880" y="776160"/>
            <a:ext cx="10153800" cy="448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3: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Vận dụng – sáng tạo.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Thể hiện được tính chất âm nhạc và sắc thái từng bài hát, khi trình bày có sáng tạo, nét mặt biểu cảm, động tác cơ thể.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 dùng nhạc cụ/ vận động / đạo cụ,... thực hiện hỗ trợ để phần trình diễn thêm sinh động, hiệu quả.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và thể hiện được tính chất âm nhạc của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 Rê- Mi- Pha- Son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 Biết kết hợp gõ đệm với các hình thức theo phách/ nhịp/ vận động theo nhạc. 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 diễn đạt để thể hiện các ý tưởng có khả năng giao tiếp tự tin khi tương tác với GV và các bạn.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 phân công nhóm, hợp tác, giúp đỡ và chia sẻ với các bạn khi làm việc nhóm để cùng hoàn thành các nhiệm vụ chung.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3" name="Rectangle 1"/>
          <p:cNvSpPr/>
          <p:nvPr/>
        </p:nvSpPr>
        <p:spPr>
          <a:xfrm>
            <a:off x="2464200" y="2529000"/>
            <a:ext cx="59684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KIỂM TRA</a:t>
            </a:r>
            <a:endParaRPr lang="en-US" sz="8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24"/>
          <p:cNvPicPr/>
          <p:nvPr/>
        </p:nvPicPr>
        <p:blipFill>
          <a:blip r:embed="rId3"/>
          <a:stretch/>
        </p:blipFill>
        <p:spPr>
          <a:xfrm>
            <a:off x="446040" y="5084640"/>
            <a:ext cx="10153800" cy="100656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1"/>
          <p:cNvSpPr/>
          <p:nvPr/>
        </p:nvSpPr>
        <p:spPr>
          <a:xfrm>
            <a:off x="590400" y="765000"/>
            <a:ext cx="9720360" cy="50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Trình bày hát theo nhạc đệm kết hợp vỗ tay/ gõ đệm, vận động cơ thể, động tác minh họa theo nhịp điệu bài hát: </a:t>
            </a:r>
            <a:endParaRPr lang="en-US" sz="26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Xúc xắc xúc xẻ.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Gà gáy.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Cây gia đình.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Ngôi sao lấp lánh.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Trình bày đọc nhạc theo nhạc đệm, kí hiệu bàn tay kết hợp vỗ tay/ gõ đệm, vận động cơ thể theo nhịp điệu bài:</a:t>
            </a:r>
            <a:endParaRPr lang="en-US" sz="26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Những người bạn của Đô-Rê-Mi.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Hát cùng Đô-Rê-Mi-Pha-Son.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Nhận biết, nêu tên và hình dáng nhạc cụ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</a:rPr>
              <a:t>thanh phách, trai-eng-gồ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Times New Roman"/>
              </a:rPr>
              <a:t>- Kể câu chuyện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Nhạc sĩ Mô-da, Câu chuyện thanh phách.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Effect">
                      <p:stCondLst>
                        <p:cond delay="indefinite"/>
                      </p:stCondLst>
                      <p:childTnLst>
                        <p:par>
                          <p:cTn id="4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1"/>
          <p:cNvSpPr/>
          <p:nvPr/>
        </p:nvSpPr>
        <p:spPr>
          <a:xfrm>
            <a:off x="2370240" y="2529000"/>
            <a:ext cx="61556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TỔNG KẾT</a:t>
            </a:r>
            <a:endParaRPr lang="en-US" sz="8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24"/>
          <p:cNvPicPr/>
          <p:nvPr/>
        </p:nvPicPr>
        <p:blipFill>
          <a:blip r:embed="rId3"/>
          <a:stretch/>
        </p:blipFill>
        <p:spPr>
          <a:xfrm>
            <a:off x="446040" y="5013360"/>
            <a:ext cx="10153800" cy="107784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590400" y="460440"/>
            <a:ext cx="10009440" cy="488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NỘI DUNG </a:t>
            </a:r>
            <a:r>
              <a:rPr lang="en-US" sz="4000" b="1" i="1" strike="noStrike" spc="-1">
                <a:solidFill>
                  <a:srgbClr val="FF0000"/>
                </a:solidFill>
                <a:latin typeface="Cambria"/>
              </a:rPr>
              <a:t>(4 chủ đề)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 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Hát: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Xúc xắc xúc xẻ, Gà gáy, Cây gia đình, Ngôi sao lấp lánh.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 Đọc nhạc: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Những người bạn của Đô - Rê - Mi, Hát cùng Đô-Rê-Mi-Pha-Son.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1713CB"/>
                </a:solidFill>
                <a:latin typeface="Times New Roman"/>
              </a:rPr>
              <a:t>+ </a:t>
            </a: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Nhạc cụ: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Thanh phách, Trai-eng-gồ.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 Nghe nhạc: 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Bài hát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Lí cây bông, Con chim vành khuyên,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 Thường thức âm nhạc: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Nhạc sĩ Vôn-gang A-ma-đớt Mô-da, Câu chuyện thanh phách.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9465</TotalTime>
  <Words>567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645</cp:revision>
  <dcterms:created xsi:type="dcterms:W3CDTF">2010-04-30T20:19:48Z</dcterms:created>
  <dcterms:modified xsi:type="dcterms:W3CDTF">2022-05-24T03:00:42Z</dcterms:modified>
  <dc:language>en-US</dc:language>
</cp:coreProperties>
</file>