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3" r:id="rId2"/>
    <p:sldId id="408" r:id="rId3"/>
    <p:sldId id="303" r:id="rId4"/>
    <p:sldId id="338" r:id="rId5"/>
    <p:sldId id="400" r:id="rId6"/>
    <p:sldId id="349" r:id="rId7"/>
    <p:sldId id="399" r:id="rId8"/>
    <p:sldId id="409" r:id="rId9"/>
    <p:sldId id="386" r:id="rId10"/>
    <p:sldId id="410" r:id="rId11"/>
    <p:sldId id="411" r:id="rId12"/>
    <p:sldId id="412" r:id="rId13"/>
    <p:sldId id="398" r:id="rId14"/>
    <p:sldId id="382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4" d="100"/>
          <a:sy n="44" d="100"/>
        </p:scale>
        <p:origin x="-1716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D1A37-3D2C-4E8B-BCC5-DAC65C2A1C9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D23CA-4399-4149-8A9A-506C9A7CD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66ED3-46B1-4163-9D6D-2C1DFE6769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9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2FC67E25-A7C2-4EE5-B2A5-6C611ED5EAD7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6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2FC67E25-A7C2-4EE5-B2A5-6C611ED5EAD7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6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2FC67E25-A7C2-4EE5-B2A5-6C611ED5EAD7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4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2FC67E25-A7C2-4EE5-B2A5-6C611ED5EAD7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72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2FC67E25-A7C2-4EE5-B2A5-6C611ED5EAD7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9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9F6C-605C-4481-8451-4B0AEAE6348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4C2-F94B-4C89-AC20-6AE6B368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4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9F6C-605C-4481-8451-4B0AEAE6348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4C2-F94B-4C89-AC20-6AE6B368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9F6C-605C-4481-8451-4B0AEAE6348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4C2-F94B-4C89-AC20-6AE6B368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6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9F6C-605C-4481-8451-4B0AEAE6348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4C2-F94B-4C89-AC20-6AE6B368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2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9F6C-605C-4481-8451-4B0AEAE6348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4C2-F94B-4C89-AC20-6AE6B368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4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9F6C-605C-4481-8451-4B0AEAE6348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4C2-F94B-4C89-AC20-6AE6B368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2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9F6C-605C-4481-8451-4B0AEAE6348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4C2-F94B-4C89-AC20-6AE6B368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1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9F6C-605C-4481-8451-4B0AEAE6348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4C2-F94B-4C89-AC20-6AE6B368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7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9F6C-605C-4481-8451-4B0AEAE6348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4C2-F94B-4C89-AC20-6AE6B368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3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9F6C-605C-4481-8451-4B0AEAE6348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4C2-F94B-4C89-AC20-6AE6B368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4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9F6C-605C-4481-8451-4B0AEAE6348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4C2-F94B-4C89-AC20-6AE6B368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7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09F6C-605C-4481-8451-4B0AEAE6348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6D4C2-F94B-4C89-AC20-6AE6B368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1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file:///D:\BAI%20GIANG%20DIEN%20TU\CHUYEN%20DE%20DAO%20DUC%201\Du%20lieu%20thuc%20hanh\chi%20nga%20em%20nang.mp3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5" Type="http://schemas.openxmlformats.org/officeDocument/2006/relationships/audio" Target="file:///D:\Chuyen%20de%20QUYEN%20TRE%20EM\Audio\Di%20hoc%20-%20Xuan%20mai.mp3" TargetMode="External"/><Relationship Id="rId10" Type="http://schemas.openxmlformats.org/officeDocument/2006/relationships/image" Target="../media/image11.wmf"/><Relationship Id="rId4" Type="http://schemas.openxmlformats.org/officeDocument/2006/relationships/audio" Target="file:///D:\GIAO%20AN%20DIEN%20TU%20TONG%20HOP\tap%20viet%20hockyii%20SGDDu-%20hanh\TAPVIET-%20hanh\bui%20phan.mp3" TargetMode="External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a-Nhac-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2468" y="6216748"/>
            <a:ext cx="609600" cy="609600"/>
          </a:xfrm>
          <a:prstGeom prst="rect">
            <a:avLst/>
          </a:prstGeom>
        </p:spPr>
      </p:pic>
      <p:pic>
        <p:nvPicPr>
          <p:cNvPr id="11" name="Picture 10" descr="background-powerpoint-cute-600x33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8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70068" y="436956"/>
            <a:ext cx="11581505" cy="6035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514" y="747675"/>
            <a:ext cx="112217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BÐ Lª</a:t>
            </a:r>
            <a:endParaRPr lang="en-US" sz="54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endParaRPr lang="en-US" sz="4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just"/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   BÐ Lª mª ti vi. Ti vi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s©m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cÇm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. 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Ð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chØ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: “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Cß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…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cß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…”.</a:t>
            </a:r>
          </a:p>
          <a:p>
            <a:pPr algn="just"/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Ti vi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c¸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mËp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. BÐ la: “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Sî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!”. M¸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bÕ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bÐ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,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vç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vÒ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: “C¸  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mËp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ë ti vi mµ”. M¸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Êm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qu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¸,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bÐ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ch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¶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sî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n÷a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7386" y="2086247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625" y="2081040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53463" y="2100761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0810" y="2641830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7573" y="2641830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98792" y="2673337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3188" y="2641830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39421" y="2674649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28528" y="3103495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09675" y="2191946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31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8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70068" y="436956"/>
            <a:ext cx="11581505" cy="6035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514" y="747675"/>
            <a:ext cx="112217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BÐ Lª</a:t>
            </a:r>
            <a:endParaRPr lang="en-US" sz="54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endParaRPr lang="en-US" sz="4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just"/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   BÐ Lª mª ti vi. Ti vi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s©m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cÇm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. 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Ð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chØ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: “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Cß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…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cß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…”.</a:t>
            </a:r>
          </a:p>
          <a:p>
            <a:pPr algn="just"/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Ti vi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c¸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mËp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. BÐ la: “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Sî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!”. M¸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bÕ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bÐ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,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vç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vÒ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: “C¸  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mËp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ë ti vi mµ”. M¸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Êm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qu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¸,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bÐ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ch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¶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sî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n÷a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643073" y="2285683"/>
            <a:ext cx="400427" cy="2454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650458" y="2768706"/>
            <a:ext cx="336259" cy="2683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6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70068" y="436956"/>
            <a:ext cx="11581505" cy="6035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514" y="747675"/>
            <a:ext cx="112217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BÐ Lª</a:t>
            </a:r>
            <a:endParaRPr lang="en-US" sz="54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endParaRPr lang="en-US" sz="4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just"/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   BÐ Lª mª ti vi. Ti vi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s©m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cÇm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. 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Ð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chØ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: “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Cß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…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cß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…”.</a:t>
            </a:r>
          </a:p>
          <a:p>
            <a:pPr algn="just"/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Ti vi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c¸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mËp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. BÐ la: “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Sî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!”. M¸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bÕ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bÐ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,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vç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vÒ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: “C¸  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mËp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ë ti vi mµ”. M¸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Êm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qu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¸,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bÐ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ch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¶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sî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n÷a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29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67375" y="1813196"/>
            <a:ext cx="4620511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a) BÐ Lª </a:t>
            </a:r>
            <a:r>
              <a:rPr lang="en-US" sz="32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ch</a:t>
            </a:r>
            <a:r>
              <a:rPr lang="en-US" sz="32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¶ mª ti vi.</a:t>
            </a:r>
            <a:endParaRPr lang="en-US" sz="32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67375" y="3111836"/>
            <a:ext cx="4620511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b) 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B</a:t>
            </a:r>
            <a:r>
              <a:rPr lang="en-US" sz="32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Ð Lª </a:t>
            </a:r>
            <a:r>
              <a:rPr lang="en-US" sz="32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sî</a:t>
            </a:r>
            <a:r>
              <a:rPr lang="en-US" sz="32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c¸ </a:t>
            </a:r>
            <a:r>
              <a:rPr lang="en-US" sz="32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mËp</a:t>
            </a:r>
            <a:r>
              <a:rPr lang="en-US" sz="32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9313" y="275285"/>
            <a:ext cx="11727543" cy="11710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Nh÷ng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óng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?</a:t>
            </a:r>
            <a:endParaRPr lang="en-US" sz="2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67375" y="4410476"/>
            <a:ext cx="6057425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c) </a:t>
            </a:r>
            <a:r>
              <a:rPr lang="en-US" sz="32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m¸, </a:t>
            </a:r>
            <a:r>
              <a:rPr lang="en-US" sz="32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bÐ</a:t>
            </a:r>
            <a:r>
              <a:rPr lang="en-US" sz="32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Lª </a:t>
            </a:r>
            <a:r>
              <a:rPr lang="en-US" sz="32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ch</a:t>
            </a:r>
            <a:r>
              <a:rPr lang="en-US" sz="32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¶ </a:t>
            </a:r>
            <a:r>
              <a:rPr lang="en-US" sz="32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sî</a:t>
            </a:r>
            <a:r>
              <a:rPr lang="en-US" sz="32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n÷a</a:t>
            </a:r>
            <a:r>
              <a:rPr lang="en-US" sz="32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68556" y="3111836"/>
            <a:ext cx="914400" cy="9144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68556" y="4410476"/>
            <a:ext cx="914400" cy="9144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 hoc - Xuan 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239000" y="2526890"/>
            <a:ext cx="609600" cy="609600"/>
          </a:xfrm>
          <a:prstGeom prst="rect">
            <a:avLst/>
          </a:prstGeom>
        </p:spPr>
      </p:pic>
      <p:pic>
        <p:nvPicPr>
          <p:cNvPr id="2" name="chi nga em nang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92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ui phan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két thú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1828800" y="2362200"/>
            <a:ext cx="8534400" cy="3278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>
              <a:defRPr/>
            </a:pP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Chúc các em chăm ngoan, học giỏi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4583" name="Picture 4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05151" y="3752850"/>
            <a:ext cx="1781174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4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67475" y="5486400"/>
            <a:ext cx="41608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Di hoc - Xuan mai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1"/>
          <a:stretch>
            <a:fillRect/>
          </a:stretch>
        </p:blipFill>
        <p:spPr>
          <a:xfrm>
            <a:off x="1828800" y="6858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8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32075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70068" y="436956"/>
            <a:ext cx="11581505" cy="6035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067" y="1446359"/>
            <a:ext cx="1147420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C« </a:t>
            </a:r>
            <a:r>
              <a:rPr lang="en-US" sz="4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bÐ</a:t>
            </a:r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ch¨m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chØ</a:t>
            </a:r>
            <a:endParaRPr lang="en-US" sz="4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just"/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     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Ð Chi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ch¨m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chØ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l¾m. BÐ ®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i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kh¾p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nh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µ.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Khi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th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×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bÐ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më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vë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cña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chÞ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, ª a.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Khi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th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×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bÐ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®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i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xe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®¹p.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Khi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th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×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bÐ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kh¸m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cho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chã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Lu. Lu “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gõ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gõ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”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vÎ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thó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vÞ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l¾m.</a:t>
            </a:r>
          </a:p>
          <a:p>
            <a:pPr algn="just"/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0068" y="275285"/>
            <a:ext cx="11581506" cy="11710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1. </a:t>
            </a:r>
            <a:r>
              <a:rPr lang="en-US" sz="28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TËp</a:t>
            </a:r>
            <a:r>
              <a:rPr lang="en-US" sz="28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28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äc</a:t>
            </a:r>
            <a:r>
              <a:rPr lang="en-US" sz="28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426" y="365705"/>
            <a:ext cx="11310424" cy="6035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366" y="1843208"/>
            <a:ext cx="103685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Bài 40 : âm</a:t>
            </a:r>
            <a:r>
              <a:rPr lang="vi-VN" sz="1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- </a:t>
            </a:r>
            <a:r>
              <a:rPr lang="vi-VN" sz="12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âp</a:t>
            </a:r>
            <a:endParaRPr lang="en-US" sz="12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19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755" y="407927"/>
            <a:ext cx="11310424" cy="6035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3991" y="2111427"/>
            <a:ext cx="301717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©</a:t>
            </a:r>
            <a:r>
              <a:rPr lang="en-US" sz="13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m</a:t>
            </a:r>
            <a:endParaRPr lang="en-US" sz="13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791237" y="1532607"/>
            <a:ext cx="2604314" cy="1978065"/>
            <a:chOff x="7791237" y="1532607"/>
            <a:chExt cx="2604314" cy="197806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797559" y="3498064"/>
              <a:ext cx="2585159" cy="369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8178952" y="1568169"/>
              <a:ext cx="16699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.VnAvant" panose="020B7200000000000000" pitchFamily="34" charset="0"/>
                </a:rPr>
                <a:t>©</a:t>
              </a:r>
              <a:r>
                <a:rPr lang="en-US" sz="5400" b="1" dirty="0" smtClean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.VnAvant" panose="020B7200000000000000" pitchFamily="34" charset="0"/>
                </a:rPr>
                <a:t>m</a:t>
              </a:r>
              <a:endParaRPr lang="en-US" sz="54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05309" y="2516863"/>
              <a:ext cx="69067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.VnAvant" panose="020B7200000000000000" pitchFamily="34" charset="0"/>
                </a:rPr>
                <a:t>©</a:t>
              </a:r>
              <a:endParaRPr lang="en-US" sz="54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16784" y="2515160"/>
              <a:ext cx="115207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.VnAvant" panose="020B7200000000000000" pitchFamily="34" charset="0"/>
                </a:rPr>
                <a:t>m</a:t>
              </a:r>
              <a:endParaRPr lang="en-US" sz="54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791237" y="1567003"/>
              <a:ext cx="2593038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805438" y="1545955"/>
              <a:ext cx="13730" cy="196471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0376867" y="1532607"/>
              <a:ext cx="13730" cy="196471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810392" y="2551285"/>
              <a:ext cx="2585159" cy="369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082120" y="2551143"/>
              <a:ext cx="2167" cy="95952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6440896" y="3562172"/>
            <a:ext cx="4855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©</a:t>
            </a:r>
            <a:r>
              <a:rPr lang="en-US" sz="5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– </a:t>
            </a:r>
            <a:r>
              <a:rPr lang="en-US" sz="5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mê</a:t>
            </a:r>
            <a:r>
              <a:rPr lang="en-US" sz="5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- </a:t>
            </a:r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©</a:t>
            </a:r>
            <a:r>
              <a:rPr lang="en-US" sz="5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m</a:t>
            </a:r>
            <a:endParaRPr lang="en-US" sz="5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987" y="439922"/>
            <a:ext cx="11310424" cy="6035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28552" y="3518736"/>
            <a:ext cx="49620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8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81401" y="3614580"/>
            <a:ext cx="4855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©</a:t>
            </a:r>
            <a:r>
              <a:rPr lang="en-US" sz="5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– </a:t>
            </a:r>
            <a:r>
              <a:rPr lang="en-US" sz="5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pê</a:t>
            </a:r>
            <a:r>
              <a:rPr lang="en-US" sz="5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- </a:t>
            </a:r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©</a:t>
            </a:r>
            <a:r>
              <a:rPr lang="en-US" sz="5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p</a:t>
            </a:r>
            <a:endParaRPr lang="en-US" sz="5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65442" y="1564907"/>
            <a:ext cx="4962054" cy="2490397"/>
            <a:chOff x="4310263" y="591272"/>
            <a:chExt cx="12518613" cy="392654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149123" y="3690161"/>
              <a:ext cx="6522019" cy="5832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4310263" y="591272"/>
              <a:ext cx="12518613" cy="3926548"/>
              <a:chOff x="4225308" y="940856"/>
              <a:chExt cx="12518613" cy="3926548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051671" y="996926"/>
                <a:ext cx="6554394" cy="14557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.VnAvant" panose="020B7200000000000000" pitchFamily="34" charset="0"/>
                  </a:rPr>
                  <a:t>©</a:t>
                </a:r>
                <a:r>
                  <a:rPr lang="en-US" sz="5400" b="1" dirty="0" smtClean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.VnAvant" panose="020B7200000000000000" pitchFamily="34" charset="0"/>
                  </a:rPr>
                  <a:t>p</a:t>
                </a:r>
                <a:endParaRPr lang="en-US" sz="4800" b="1" cap="none" spc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.VnAvant" panose="020B7200000000000000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029180" y="2492708"/>
                <a:ext cx="3632778" cy="14557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.VnAvant" panose="020B7200000000000000" pitchFamily="34" charset="0"/>
                  </a:rPr>
                  <a:t>©</a:t>
                </a:r>
                <a:endParaRPr lang="en-US" sz="5400" b="1" cap="none" spc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.VnAvant" panose="020B7200000000000000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674297" y="2517213"/>
                <a:ext cx="2641959" cy="14557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smtClean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.VnAvant" panose="020B7200000000000000" pitchFamily="34" charset="0"/>
                  </a:rPr>
                  <a:t>p</a:t>
                </a:r>
                <a:endParaRPr lang="en-US" sz="5400" b="1" cap="none" spc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.VnAvant" panose="020B7200000000000000" pitchFamily="34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5029531" y="961901"/>
                <a:ext cx="6541896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5084046" y="961901"/>
                <a:ext cx="34639" cy="3097722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11571426" y="940856"/>
                <a:ext cx="34639" cy="3097722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096544" y="2546981"/>
                <a:ext cx="6522019" cy="5832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304949" y="2546757"/>
                <a:ext cx="5468" cy="151286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4225308" y="4042456"/>
                <a:ext cx="12518613" cy="82494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endParaRPr lang="en-US" sz="2800" b="1" cap="none" spc="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.VnAvant" panose="020B7200000000000000" pitchFamily="34" charset="0"/>
                </a:endParaRPr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2112666" y="1902832"/>
            <a:ext cx="252184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©</a:t>
            </a:r>
            <a:r>
              <a:rPr lang="en-US" sz="13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p</a:t>
            </a:r>
            <a:endParaRPr lang="en-US" sz="13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499" y="108990"/>
            <a:ext cx="11535914" cy="6500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86944" y="1005082"/>
            <a:ext cx="5207240" cy="3329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2513" y="1005082"/>
            <a:ext cx="5207240" cy="3329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4785" y="288223"/>
            <a:ext cx="2929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1.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Lµm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quen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2772" y="4768917"/>
            <a:ext cx="2844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</a:t>
            </a:r>
            <a:r>
              <a:rPr lang="en-US" sz="5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ñ</a:t>
            </a:r>
            <a:r>
              <a:rPr lang="en-US" sz="5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s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©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m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72705" y="4738730"/>
            <a:ext cx="2844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</a:t>
            </a:r>
            <a:r>
              <a:rPr lang="en-US" sz="5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¸ </a:t>
            </a:r>
            <a:r>
              <a:rPr lang="en-US" sz="5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m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Ëp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8" y="1113786"/>
            <a:ext cx="4968216" cy="3078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1097790"/>
            <a:ext cx="4987637" cy="30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4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599"/>
            <a:ext cx="12192000" cy="58202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406063"/>
            <a:ext cx="12192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8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2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.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TiÕng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nµo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vÇn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©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m 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?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TiÕng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nµo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vÇn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©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p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?</a:t>
            </a:r>
            <a:endParaRPr lang="en-US" sz="28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78743" y="2975429"/>
            <a:ext cx="76200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87798" y="2028794"/>
            <a:ext cx="214212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</a:t>
            </a:r>
            <a:r>
              <a:rPr lang="en-US" sz="36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Êm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61660" y="2020936"/>
            <a:ext cx="236920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</a:t>
            </a:r>
            <a:r>
              <a:rPr lang="en-US" sz="36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Çm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7449" y="5859176"/>
            <a:ext cx="2369204" cy="79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</a:t>
            </a:r>
            <a:r>
              <a:rPr lang="en-US" sz="36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Ëp</a:t>
            </a:r>
            <a:r>
              <a:rPr lang="en-US" sz="3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móa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02582" y="5657034"/>
            <a:ext cx="236920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r>
              <a:rPr lang="en-US" sz="36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©m</a:t>
            </a:r>
            <a:r>
              <a:rPr lang="en-US" sz="3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cÇm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20285" y="2068887"/>
            <a:ext cx="174036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nÊm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76080" y="2135236"/>
            <a:ext cx="174036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Çm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44090" y="5639778"/>
            <a:ext cx="248618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s©m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cÇm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7449" y="5787088"/>
            <a:ext cx="114671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  <a:r>
              <a:rPr lang="en-US" sz="3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Ëp</a:t>
            </a:r>
            <a:endParaRPr lang="en-US" sz="3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70068" y="436956"/>
            <a:ext cx="11581505" cy="6035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514" y="747675"/>
            <a:ext cx="112217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BÐ Lª</a:t>
            </a:r>
            <a:endParaRPr lang="en-US" sz="54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endParaRPr lang="en-US" sz="4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just"/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   BÐ Lª mª ti vi. Ti vi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s©m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cÇm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. 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Ð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chØ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: “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Cß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…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cß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…”.</a:t>
            </a:r>
          </a:p>
          <a:p>
            <a:pPr algn="just"/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Ti vi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c¸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mËp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. BÐ la: “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Sî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!”. M¸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bÕ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bÐ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,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vç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vÒ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: “C¸  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mËp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ë ti vi mµ”. M¸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Êm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qu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¸,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bÐ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ch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¶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sî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n÷a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283845" y="2760275"/>
            <a:ext cx="1828155" cy="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38152" y="3732540"/>
            <a:ext cx="119144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73357" y="3236686"/>
            <a:ext cx="1668130" cy="385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438597" y="3236686"/>
            <a:ext cx="1203131" cy="495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84921" y="3680807"/>
            <a:ext cx="798924" cy="11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68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5427</TotalTime>
  <Words>453</Words>
  <Application>Microsoft Office PowerPoint</Application>
  <PresentationFormat>Custom</PresentationFormat>
  <Paragraphs>67</Paragraphs>
  <Slides>15</Slides>
  <Notes>6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244</cp:revision>
  <dcterms:created xsi:type="dcterms:W3CDTF">2020-06-29T11:40:22Z</dcterms:created>
  <dcterms:modified xsi:type="dcterms:W3CDTF">2021-11-03T14:26:43Z</dcterms:modified>
</cp:coreProperties>
</file>