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83" r:id="rId4"/>
    <p:sldId id="259" r:id="rId5"/>
    <p:sldId id="260" r:id="rId6"/>
    <p:sldId id="261" r:id="rId7"/>
    <p:sldId id="262" r:id="rId8"/>
    <p:sldId id="285" r:id="rId9"/>
    <p:sldId id="263" r:id="rId10"/>
    <p:sldId id="286" r:id="rId11"/>
    <p:sldId id="267" r:id="rId12"/>
    <p:sldId id="287" r:id="rId13"/>
    <p:sldId id="269" r:id="rId14"/>
    <p:sldId id="270" r:id="rId15"/>
    <p:sldId id="271" r:id="rId16"/>
    <p:sldId id="272" r:id="rId17"/>
    <p:sldId id="275" r:id="rId18"/>
    <p:sldId id="274" r:id="rId19"/>
    <p:sldId id="276" r:id="rId20"/>
    <p:sldId id="277" r:id="rId21"/>
    <p:sldId id="278" r:id="rId22"/>
    <p:sldId id="280" r:id="rId23"/>
    <p:sldId id="279"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CC00FF"/>
    <a:srgbClr val="0000FF"/>
    <a:srgbClr val="FF7886"/>
    <a:srgbClr val="B020B0"/>
    <a:srgbClr val="E3E6F7"/>
    <a:srgbClr val="F0EDFB"/>
    <a:srgbClr val="9A368E"/>
    <a:srgbClr val="CFCCFF"/>
    <a:srgbClr val="FAA5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3" autoAdjust="0"/>
    <p:restoredTop sz="94660"/>
  </p:normalViewPr>
  <p:slideViewPr>
    <p:cSldViewPr snapToGrid="0">
      <p:cViewPr varScale="1">
        <p:scale>
          <a:sx n="86" d="100"/>
          <a:sy n="86" d="100"/>
        </p:scale>
        <p:origin x="54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35469-A2B6-436B-A6FD-7D5D88FEB84C}"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564CE-463C-4303-A10D-BE0CC078885F}" type="slidenum">
              <a:rPr lang="en-US" smtClean="0"/>
              <a:t>‹#›</a:t>
            </a:fld>
            <a:endParaRPr lang="en-US"/>
          </a:p>
        </p:txBody>
      </p:sp>
    </p:spTree>
    <p:extLst>
      <p:ext uri="{BB962C8B-B14F-4D97-AF65-F5344CB8AC3E}">
        <p14:creationId xmlns:p14="http://schemas.microsoft.com/office/powerpoint/2010/main" val="162077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5E69CC7-BC9D-48BE-8215-7E0947D6F2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3F91E7E-55ED-4D07-BFFA-4FCAD77253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4" name="Slide Number Placeholder 3">
            <a:extLst>
              <a:ext uri="{FF2B5EF4-FFF2-40B4-BE49-F238E27FC236}">
                <a16:creationId xmlns:a16="http://schemas.microsoft.com/office/drawing/2014/main" id="{FF220374-DCA0-489D-B563-37C4F70C85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82858F-F2B6-454B-99E8-0E83BFEECC19}" type="slidenum">
              <a:rPr lang="en-US" altLang="en-US" smtClean="0"/>
              <a:pPr/>
              <a:t>3</a:t>
            </a:fld>
            <a:endParaRPr lang="en-US" altLang="en-US"/>
          </a:p>
        </p:txBody>
      </p:sp>
    </p:spTree>
    <p:extLst>
      <p:ext uri="{BB962C8B-B14F-4D97-AF65-F5344CB8AC3E}">
        <p14:creationId xmlns:p14="http://schemas.microsoft.com/office/powerpoint/2010/main" val="169053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ChangeArrowheads="1" noTextEdit="1"/>
          </p:cNvSpPr>
          <p:nvPr>
            <p:ph type="sldImg"/>
          </p:nvPr>
        </p:nvSpPr>
        <p:spPr>
          <a:xfrm>
            <a:off x="685800" y="1143000"/>
            <a:ext cx="5486400" cy="3086100"/>
          </a:xfrm>
          <a:ln/>
        </p:spPr>
      </p:sp>
      <p:sp>
        <p:nvSpPr>
          <p:cNvPr id="33795" name="Notes Placeholder 2"/>
          <p:cNvSpPr>
            <a:spLocks noGrp="1"/>
          </p:cNvSpPr>
          <p:nvPr>
            <p:ph type="body" idx="1"/>
          </p:nvPr>
        </p:nvSpPr>
        <p:spPr>
          <a:xfrm>
            <a:off x="685800" y="4400550"/>
            <a:ext cx="5486400"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33796" name="Slide Number Placeholder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41D1D-2FE6-461F-9B29-F277966D5D37}" type="slidenum">
              <a:rPr kumimoji="0" lang="en-US" altLang="en-US" sz="1200" b="0" i="0" u="none" strike="noStrike" kern="1200" cap="none" spc="0" normalizeH="0" baseline="0" noProof="0">
                <a:ln>
                  <a:noFill/>
                </a:ln>
                <a:solidFill>
                  <a:prstClr val="black"/>
                </a:solidFill>
                <a:effectLst/>
                <a:uLnTx/>
                <a:uFillTx/>
                <a:latin typeface=".VnAristote"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VnAristote" pitchFamily="34" charset="0"/>
              <a:ea typeface="+mn-ea"/>
              <a:cs typeface="+mn-cs"/>
            </a:endParaRPr>
          </a:p>
        </p:txBody>
      </p:sp>
    </p:spTree>
    <p:extLst>
      <p:ext uri="{BB962C8B-B14F-4D97-AF65-F5344CB8AC3E}">
        <p14:creationId xmlns:p14="http://schemas.microsoft.com/office/powerpoint/2010/main" val="2763140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1249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8256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3528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0206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6554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7514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943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5808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4063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0053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8587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59730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134" y="457200"/>
            <a:ext cx="12189460" cy="492443"/>
          </a:xfrm>
          <a:prstGeom prst="rect">
            <a:avLst/>
          </a:prstGeom>
          <a:noFill/>
        </p:spPr>
        <p:txBody>
          <a:bodyPr wrap="square" lIns="0" tIns="0" rIns="0" bIns="0" rtlCol="0">
            <a:spAutoFit/>
          </a:bodyPr>
          <a:lstStyle/>
          <a:p>
            <a:pPr algn="ctr"/>
            <a:r>
              <a:rPr lang="en-US" sz="3200" b="1" dirty="0">
                <a:solidFill>
                  <a:schemeClr val="tx1">
                    <a:lumMod val="50000"/>
                    <a:lumOff val="50000"/>
                  </a:schemeClr>
                </a:solidFill>
                <a:latin typeface="Arial" panose="020B0604020202020204" pitchFamily="34" charset="0"/>
                <a:cs typeface="Arial" panose="020B0604020202020204" pitchFamily="34" charset="0"/>
              </a:rPr>
              <a:t>TRƯỜNG TIỂU HỌC GIANG BIÊN</a:t>
            </a:r>
          </a:p>
        </p:txBody>
      </p:sp>
      <p:sp>
        <p:nvSpPr>
          <p:cNvPr id="5" name="TextBox 4"/>
          <p:cNvSpPr txBox="1"/>
          <p:nvPr/>
        </p:nvSpPr>
        <p:spPr>
          <a:xfrm>
            <a:off x="22134" y="1901199"/>
            <a:ext cx="12189460" cy="2708434"/>
          </a:xfrm>
          <a:prstGeom prst="rect">
            <a:avLst/>
          </a:prstGeom>
          <a:noFill/>
        </p:spPr>
        <p:txBody>
          <a:bodyPr wrap="square" lIns="0" tIns="0" rIns="0" bIns="0" rtlCol="0">
            <a:spAutoFit/>
          </a:bodyPr>
          <a:lstStyle/>
          <a:p>
            <a:pPr algn="ctr"/>
            <a:r>
              <a:rPr lang="en-US" sz="9600" b="1" dirty="0">
                <a:solidFill>
                  <a:srgbClr val="55D1D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TẬP VIẾT LỚP 3</a:t>
            </a:r>
          </a:p>
          <a:p>
            <a:pPr algn="ctr"/>
            <a:r>
              <a:rPr lang="en-US" sz="8000" b="1" dirty="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TUẦN 10</a:t>
            </a:r>
          </a:p>
        </p:txBody>
      </p:sp>
      <p:pic>
        <p:nvPicPr>
          <p:cNvPr id="4" name="Picture 3">
            <a:extLst>
              <a:ext uri="{FF2B5EF4-FFF2-40B4-BE49-F238E27FC236}">
                <a16:creationId xmlns:a16="http://schemas.microsoft.com/office/drawing/2014/main" id="{2A7A1FBF-05A7-4CA8-973E-E963624AF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79762" y="3255416"/>
            <a:ext cx="1356158" cy="3495817"/>
          </a:xfrm>
          <a:prstGeom prst="rect">
            <a:avLst/>
          </a:prstGeom>
        </p:spPr>
      </p:pic>
      <p:pic>
        <p:nvPicPr>
          <p:cNvPr id="6" name="Picture 5">
            <a:extLst>
              <a:ext uri="{FF2B5EF4-FFF2-40B4-BE49-F238E27FC236}">
                <a16:creationId xmlns:a16="http://schemas.microsoft.com/office/drawing/2014/main" id="{56B2FC77-A32C-400C-A08A-7EBB808D9C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7913" y="3431284"/>
            <a:ext cx="3600005" cy="3144079"/>
          </a:xfrm>
          <a:prstGeom prst="rect">
            <a:avLst/>
          </a:prstGeom>
        </p:spPr>
      </p:pic>
    </p:spTree>
    <p:extLst>
      <p:ext uri="{BB962C8B-B14F-4D97-AF65-F5344CB8AC3E}">
        <p14:creationId xmlns:p14="http://schemas.microsoft.com/office/powerpoint/2010/main" val="154609149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6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8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68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2000">
                                          <p:cBhvr additive="base">
                                            <p:cTn id="11" dur="1500" fill="hold"/>
                                            <p:tgtEl>
                                              <p:spTgt spid="6"/>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1+#ppt_w/2"/>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816_093528_HƯỚNG DẪN VIẾT CHỮ HOA Ô - -KIẾN THỨC TIỂU HỌC-">
            <a:hlinkClick r:id="" action="ppaction://media"/>
            <a:extLst>
              <a:ext uri="{FF2B5EF4-FFF2-40B4-BE49-F238E27FC236}">
                <a16:creationId xmlns:a16="http://schemas.microsoft.com/office/drawing/2014/main" id="{1C9B1BDF-B86C-41DA-A0AE-168ECA6FD3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60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Graphic 10">
            <a:extLst>
              <a:ext uri="{FF2B5EF4-FFF2-40B4-BE49-F238E27FC236}">
                <a16:creationId xmlns:a16="http://schemas.microsoft.com/office/drawing/2014/main" id="{62840D33-E405-4743-9D96-09EBC37C147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8" r="13990"/>
          <a:stretch/>
        </p:blipFill>
        <p:spPr>
          <a:xfrm>
            <a:off x="0" y="19632"/>
            <a:ext cx="6864558" cy="116325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9A5FD61-390B-4C02-BF16-9B135351D65A}"/>
              </a:ext>
            </a:extLst>
          </p:cNvPr>
          <p:cNvSpPr txBox="1"/>
          <p:nvPr/>
        </p:nvSpPr>
        <p:spPr>
          <a:xfrm>
            <a:off x="178124" y="393299"/>
            <a:ext cx="6686434" cy="677108"/>
          </a:xfrm>
          <a:prstGeom prst="rect">
            <a:avLst/>
          </a:prstGeom>
          <a:noFill/>
        </p:spPr>
        <p:txBody>
          <a:bodyPr wrap="square" lIns="0" tIns="0" rIns="0" bIns="0" rtlCol="0">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 sát và nhận xét chữ hoa  </a:t>
            </a:r>
            <a:r>
              <a:rPr lang="en-US" sz="4400" b="1" dirty="0">
                <a:effectLst>
                  <a:outerShdw blurRad="38100" dist="38100" dir="2700000" algn="tl">
                    <a:srgbClr val="000000">
                      <a:alpha val="43137"/>
                    </a:srgbClr>
                  </a:outerShdw>
                </a:effectLst>
                <a:latin typeface="HP001 4 hàng" panose="020B0603050302020204" pitchFamily="34" charset="0"/>
              </a:rPr>
              <a:t>T</a:t>
            </a:r>
            <a:r>
              <a:rPr lang="en-US" sz="3200" dirty="0">
                <a:latin typeface="iCiel Cadena" panose="02000503000000020004" pitchFamily="50" charset="0"/>
              </a:rPr>
              <a:t> </a:t>
            </a:r>
          </a:p>
        </p:txBody>
      </p:sp>
      <p:sp>
        <p:nvSpPr>
          <p:cNvPr id="16" name="Text Box 152">
            <a:extLst>
              <a:ext uri="{FF2B5EF4-FFF2-40B4-BE49-F238E27FC236}">
                <a16:creationId xmlns:a16="http://schemas.microsoft.com/office/drawing/2014/main" id="{4111EBE5-47CA-43BB-9EB0-ED7DD909EEEE}"/>
              </a:ext>
            </a:extLst>
          </p:cNvPr>
          <p:cNvSpPr txBox="1">
            <a:spLocks noChangeArrowheads="1"/>
          </p:cNvSpPr>
          <p:nvPr/>
        </p:nvSpPr>
        <p:spPr bwMode="auto">
          <a:xfrm>
            <a:off x="4176026" y="2473960"/>
            <a:ext cx="65681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50000"/>
              </a:spcBef>
              <a:spcAft>
                <a:spcPct val="0"/>
              </a:spcAft>
              <a:buClrTx/>
              <a:buSzTx/>
              <a:buFont typeface="Arial" panose="020B0604020202020204" pitchFamily="34" charset="0"/>
              <a:buNone/>
            </a:pPr>
            <a:r>
              <a:rPr lang="en-US" altLang="en-US" sz="3200" b="1" dirty="0">
                <a:solidFill>
                  <a:srgbClr val="002060"/>
                </a:solidFill>
                <a:latin typeface="Times New Roman" panose="02020603050405020304" pitchFamily="18" charset="0"/>
                <a:cs typeface="Times New Roman" panose="02020603050405020304" pitchFamily="18" charset="0"/>
              </a:rPr>
              <a:t>- Chữ  hoa </a:t>
            </a:r>
            <a:r>
              <a:rPr lang="en-US" altLang="en-US" sz="3200" b="1" dirty="0">
                <a:solidFill>
                  <a:srgbClr val="002060"/>
                </a:solidFill>
                <a:latin typeface="HP001 4 hàng" charset="0"/>
              </a:rPr>
              <a:t>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a:solidFill>
                  <a:schemeClr val="tx1"/>
                </a:solidFill>
                <a:latin typeface="Times New Roman" panose="02020603050405020304" pitchFamily="18" charset="0"/>
                <a:cs typeface="Times New Roman" panose="02020603050405020304" pitchFamily="18" charset="0"/>
              </a:rPr>
              <a:t>cao 2 li rưỡi, rộng 2 li, </a:t>
            </a:r>
            <a:r>
              <a:rPr lang="en-US" altLang="en-US" sz="3200" b="1" dirty="0">
                <a:solidFill>
                  <a:srgbClr val="002060"/>
                </a:solidFill>
                <a:latin typeface="Times New Roman" panose="02020603050405020304" pitchFamily="18" charset="0"/>
                <a:cs typeface="Times New Roman" panose="02020603050405020304" pitchFamily="18" charset="0"/>
              </a:rPr>
              <a:t>được viết bởi 1 nét. </a:t>
            </a:r>
          </a:p>
        </p:txBody>
      </p:sp>
      <p:sp>
        <p:nvSpPr>
          <p:cNvPr id="17" name="Hình Chữ nhật 91">
            <a:extLst>
              <a:ext uri="{FF2B5EF4-FFF2-40B4-BE49-F238E27FC236}">
                <a16:creationId xmlns:a16="http://schemas.microsoft.com/office/drawing/2014/main" id="{0CF97D32-AF90-4ECA-9A1F-74E747E83C81}"/>
              </a:ext>
            </a:extLst>
          </p:cNvPr>
          <p:cNvSpPr>
            <a:spLocks noChangeArrowheads="1"/>
          </p:cNvSpPr>
          <p:nvPr/>
        </p:nvSpPr>
        <p:spPr bwMode="auto">
          <a:xfrm>
            <a:off x="4267200" y="3806825"/>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just" eaLnBrk="1" hangingPunct="1">
              <a:spcBef>
                <a:spcPct val="50000"/>
              </a:spcBef>
              <a:spcAft>
                <a:spcPct val="0"/>
              </a:spcAft>
              <a:buClrTx/>
              <a:buSzTx/>
              <a:buFontTx/>
              <a:buNone/>
            </a:pPr>
            <a:r>
              <a:rPr lang="en-US" altLang="en-US" sz="3200" b="1">
                <a:solidFill>
                  <a:srgbClr val="00B050"/>
                </a:solidFill>
                <a:latin typeface="Times New Roman" panose="02020603050405020304" pitchFamily="18" charset="0"/>
                <a:cs typeface="Times New Roman" panose="02020603050405020304" pitchFamily="18" charset="0"/>
              </a:rPr>
              <a:t>* Là nét cong trái nhỏ kết hợp nét lượn ngang và nét cong trái to. </a:t>
            </a:r>
            <a:endParaRPr lang="en-US" altLang="en-US" sz="3200" b="1">
              <a:solidFill>
                <a:schemeClr val="hlin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6933" t="11404" r="18214" b="12649"/>
          <a:stretch/>
        </p:blipFill>
        <p:spPr>
          <a:xfrm>
            <a:off x="0" y="1972945"/>
            <a:ext cx="4176026" cy="3667760"/>
          </a:xfrm>
          <a:prstGeom prst="rect">
            <a:avLst/>
          </a:prstGeom>
        </p:spPr>
      </p:pic>
    </p:spTree>
    <p:extLst>
      <p:ext uri="{BB962C8B-B14F-4D97-AF65-F5344CB8AC3E}">
        <p14:creationId xmlns:p14="http://schemas.microsoft.com/office/powerpoint/2010/main" val="67851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816_093450_HƯỚNG DẪN VIẾT CHỮ HOA T - CỠ CHỮ 2,5 LY - -KIẾN THỨC TIỂU HỌC-">
            <a:hlinkClick r:id="" action="ppaction://media"/>
            <a:extLst>
              <a:ext uri="{FF2B5EF4-FFF2-40B4-BE49-F238E27FC236}">
                <a16:creationId xmlns:a16="http://schemas.microsoft.com/office/drawing/2014/main" id="{E5559DFE-EFB5-4826-AD4D-170DB806D1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732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3"/>
          <p:cNvPicPr>
            <a:picLocks noChangeAspect="1"/>
          </p:cNvPicPr>
          <p:nvPr/>
        </p:nvPicPr>
        <p:blipFill rotWithShape="1">
          <a:blip r:embed="rId3">
            <a:extLst>
              <a:ext uri="{96DAC541-7B7A-43D3-8B79-37D633B846F1}">
                <asvg:svgBlip xmlns:asvg="http://schemas.microsoft.com/office/drawing/2016/SVG/main" r:embed="rId4"/>
              </a:ext>
            </a:extLst>
          </a:blip>
          <a:srcRect l="23077"/>
          <a:stretch>
            <a:fillRect/>
          </a:stretch>
        </p:blipFill>
        <p:spPr>
          <a:xfrm>
            <a:off x="0" y="457200"/>
            <a:ext cx="3210560" cy="929640"/>
          </a:xfrm>
          <a:prstGeom prst="rect">
            <a:avLst/>
          </a:prstGeom>
          <a:effectLst>
            <a:outerShdw blurRad="50800" dist="38100" dir="2700000" algn="tl" rotWithShape="0">
              <a:prstClr val="black">
                <a:alpha val="40000"/>
              </a:prstClr>
            </a:outerShdw>
          </a:effectLst>
        </p:spPr>
      </p:pic>
      <p:sp>
        <p:nvSpPr>
          <p:cNvPr id="4" name="TextBox 4"/>
          <p:cNvSpPr txBox="1"/>
          <p:nvPr/>
        </p:nvSpPr>
        <p:spPr>
          <a:xfrm>
            <a:off x="98128" y="675798"/>
            <a:ext cx="2550378" cy="49244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HÀNH</a:t>
            </a:r>
          </a:p>
        </p:txBody>
      </p:sp>
      <p:grpSp>
        <p:nvGrpSpPr>
          <p:cNvPr id="5" name="Group 4"/>
          <p:cNvGrpSpPr/>
          <p:nvPr/>
        </p:nvGrpSpPr>
        <p:grpSpPr>
          <a:xfrm>
            <a:off x="1373316" y="1844040"/>
            <a:ext cx="7417868" cy="3276601"/>
            <a:chOff x="1373316" y="1844040"/>
            <a:chExt cx="7417868" cy="3276601"/>
          </a:xfrm>
        </p:grpSpPr>
        <p:pic>
          <p:nvPicPr>
            <p:cNvPr id="7" name="Graphic 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3316" y="1844040"/>
              <a:ext cx="7417868" cy="3276601"/>
            </a:xfrm>
            <a:prstGeom prst="rect">
              <a:avLst/>
            </a:prstGeom>
          </p:spPr>
        </p:pic>
        <p:sp>
          <p:nvSpPr>
            <p:cNvPr id="8" name="TextBox 6"/>
            <p:cNvSpPr txBox="1"/>
            <p:nvPr/>
          </p:nvSpPr>
          <p:spPr>
            <a:xfrm>
              <a:off x="2231136" y="2371018"/>
              <a:ext cx="5955926" cy="205280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sz="5400" b="1" dirty="0">
                  <a:solidFill>
                    <a:schemeClr val="tx1">
                      <a:lumMod val="65000"/>
                      <a:lumOff val="35000"/>
                    </a:schemeClr>
                  </a:solidFill>
                  <a:latin typeface="Times New Roman" panose="02020603050405020304" pitchFamily="18" charset="0"/>
                  <a:cs typeface="Times New Roman" panose="02020603050405020304" pitchFamily="18" charset="0"/>
                </a:rPr>
                <a:t>LUYỆN VIẾT </a:t>
              </a:r>
            </a:p>
            <a:p>
              <a:pPr algn="ctr">
                <a:lnSpc>
                  <a:spcPct val="130000"/>
                </a:lnSpc>
              </a:pPr>
              <a:r>
                <a:rPr lang="en-US" sz="5400" b="1" dirty="0">
                  <a:solidFill>
                    <a:schemeClr val="tx1">
                      <a:lumMod val="65000"/>
                      <a:lumOff val="35000"/>
                    </a:schemeClr>
                  </a:solidFill>
                  <a:latin typeface="Times New Roman" panose="02020603050405020304" pitchFamily="18" charset="0"/>
                  <a:cs typeface="Times New Roman" panose="02020603050405020304" pitchFamily="18" charset="0"/>
                </a:rPr>
                <a:t>RA VỞ NHÁP</a:t>
              </a:r>
            </a:p>
          </p:txBody>
        </p:sp>
      </p:grpSp>
      <p:pic>
        <p:nvPicPr>
          <p:cNvPr id="6" name="Picture 5"/>
          <p:cNvPicPr>
            <a:picLocks noChangeAspect="1"/>
          </p:cNvPicPr>
          <p:nvPr/>
        </p:nvPicPr>
        <p:blipFill>
          <a:blip r:embed="rId7"/>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1320861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3"/>
          <p:cNvPicPr>
            <a:picLocks noChangeAspect="1"/>
          </p:cNvPicPr>
          <p:nvPr/>
        </p:nvPicPr>
        <p:blipFill rotWithShape="1">
          <a:blip r:embed="rId3">
            <a:extLst>
              <a:ext uri="{96DAC541-7B7A-43D3-8B79-37D633B846F1}">
                <asvg:svgBlip xmlns:asvg="http://schemas.microsoft.com/office/drawing/2016/SVG/main" r:embed="rId4"/>
              </a:ext>
            </a:extLst>
          </a:blip>
          <a:srcRect l="23077"/>
          <a:stretch>
            <a:fillRect/>
          </a:stretch>
        </p:blipFill>
        <p:spPr>
          <a:xfrm>
            <a:off x="0" y="457200"/>
            <a:ext cx="3200400" cy="929640"/>
          </a:xfrm>
          <a:prstGeom prst="rect">
            <a:avLst/>
          </a:prstGeom>
          <a:effectLst>
            <a:outerShdw blurRad="50800" dist="38100" dir="2700000" algn="tl" rotWithShape="0">
              <a:prstClr val="black">
                <a:alpha val="40000"/>
              </a:prstClr>
            </a:outerShdw>
          </a:effectLst>
        </p:spPr>
      </p:pic>
      <p:sp>
        <p:nvSpPr>
          <p:cNvPr id="4" name="TextBox 4"/>
          <p:cNvSpPr txBox="1"/>
          <p:nvPr/>
        </p:nvSpPr>
        <p:spPr>
          <a:xfrm>
            <a:off x="98128" y="675798"/>
            <a:ext cx="2550378" cy="49244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HÀNH</a:t>
            </a:r>
          </a:p>
        </p:txBody>
      </p:sp>
      <p:grpSp>
        <p:nvGrpSpPr>
          <p:cNvPr id="5" name="Group 4"/>
          <p:cNvGrpSpPr/>
          <p:nvPr/>
        </p:nvGrpSpPr>
        <p:grpSpPr>
          <a:xfrm>
            <a:off x="1373316" y="1844040"/>
            <a:ext cx="7417868" cy="3276601"/>
            <a:chOff x="1373316" y="1844040"/>
            <a:chExt cx="7417868" cy="3276601"/>
          </a:xfrm>
        </p:grpSpPr>
        <p:pic>
          <p:nvPicPr>
            <p:cNvPr id="7" name="Graphic 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3316" y="1844040"/>
              <a:ext cx="7417868" cy="3276601"/>
            </a:xfrm>
            <a:prstGeom prst="rect">
              <a:avLst/>
            </a:prstGeom>
          </p:spPr>
        </p:pic>
        <p:sp>
          <p:nvSpPr>
            <p:cNvPr id="8" name="TextBox 6"/>
            <p:cNvSpPr txBox="1"/>
            <p:nvPr/>
          </p:nvSpPr>
          <p:spPr>
            <a:xfrm>
              <a:off x="2231136" y="2371018"/>
              <a:ext cx="5955926" cy="216059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sz="5400" b="1" dirty="0">
                  <a:solidFill>
                    <a:schemeClr val="tx1">
                      <a:lumMod val="65000"/>
                      <a:lumOff val="35000"/>
                    </a:schemeClr>
                  </a:solidFill>
                  <a:latin typeface="Times New Roman" panose="02020603050405020304" pitchFamily="18" charset="0"/>
                  <a:cs typeface="Times New Roman" panose="02020603050405020304" pitchFamily="18" charset="0"/>
                </a:rPr>
                <a:t>LUYỆN VIẾT </a:t>
              </a:r>
            </a:p>
            <a:p>
              <a:pPr algn="ctr">
                <a:lnSpc>
                  <a:spcPct val="130000"/>
                </a:lnSpc>
              </a:pPr>
              <a:r>
                <a:rPr lang="en-US" sz="5400" b="1" dirty="0">
                  <a:solidFill>
                    <a:schemeClr val="tx1">
                      <a:lumMod val="65000"/>
                      <a:lumOff val="35000"/>
                    </a:schemeClr>
                  </a:solidFill>
                  <a:latin typeface="Times New Roman" panose="02020603050405020304" pitchFamily="18" charset="0"/>
                  <a:cs typeface="Times New Roman" panose="02020603050405020304" pitchFamily="18" charset="0"/>
                </a:rPr>
                <a:t>TỪ ỨNG DỤNG</a:t>
              </a:r>
            </a:p>
          </p:txBody>
        </p:sp>
      </p:gr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8234" y="977369"/>
            <a:ext cx="4069644" cy="3554240"/>
          </a:xfrm>
          <a:prstGeom prst="rect">
            <a:avLst/>
          </a:prstGeom>
        </p:spPr>
      </p:pic>
    </p:spTree>
    <p:extLst>
      <p:ext uri="{BB962C8B-B14F-4D97-AF65-F5344CB8AC3E}">
        <p14:creationId xmlns:p14="http://schemas.microsoft.com/office/powerpoint/2010/main" val="259457496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Graphic 10">
            <a:extLst>
              <a:ext uri="{FF2B5EF4-FFF2-40B4-BE49-F238E27FC236}">
                <a16:creationId xmlns:a16="http://schemas.microsoft.com/office/drawing/2014/main" id="{62840D33-E405-4743-9D96-09EBC37C147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8" r="13990"/>
          <a:stretch/>
        </p:blipFill>
        <p:spPr>
          <a:xfrm>
            <a:off x="0" y="272005"/>
            <a:ext cx="5029200" cy="116325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9A5FD61-390B-4C02-BF16-9B135351D65A}"/>
              </a:ext>
            </a:extLst>
          </p:cNvPr>
          <p:cNvSpPr txBox="1"/>
          <p:nvPr/>
        </p:nvSpPr>
        <p:spPr>
          <a:xfrm>
            <a:off x="178124" y="645672"/>
            <a:ext cx="6686434" cy="553998"/>
          </a:xfrm>
          <a:prstGeom prst="rect">
            <a:avLst/>
          </a:prstGeom>
          <a:noFill/>
        </p:spPr>
        <p:txBody>
          <a:bodyPr wrap="square" lIns="0" tIns="0" rIns="0" bIns="0" rtlCol="0">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viết từ ứng dụng</a:t>
            </a:r>
            <a:endParaRPr lang="en-US" sz="3200" dirty="0">
              <a:latin typeface="iCiel Cadena" panose="02000503000000020004" pitchFamily="50" charset="0"/>
            </a:endParaRPr>
          </a:p>
        </p:txBody>
      </p:sp>
      <p:pic>
        <p:nvPicPr>
          <p:cNvPr id="3" name="Picture 2"/>
          <p:cNvPicPr>
            <a:picLocks noChangeAspect="1"/>
          </p:cNvPicPr>
          <p:nvPr/>
        </p:nvPicPr>
        <p:blipFill>
          <a:blip r:embed="rId5"/>
          <a:stretch>
            <a:fillRect/>
          </a:stretch>
        </p:blipFill>
        <p:spPr>
          <a:xfrm>
            <a:off x="582452" y="2216001"/>
            <a:ext cx="11027096" cy="3421677"/>
          </a:xfrm>
          <a:prstGeom prst="rect">
            <a:avLst/>
          </a:prstGeom>
        </p:spPr>
      </p:pic>
    </p:spTree>
    <p:extLst>
      <p:ext uri="{BB962C8B-B14F-4D97-AF65-F5344CB8AC3E}">
        <p14:creationId xmlns:p14="http://schemas.microsoft.com/office/powerpoint/2010/main" val="338104880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2840D33-E405-4743-9D96-09EBC37C147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8" r="13990"/>
          <a:stretch/>
        </p:blipFill>
        <p:spPr>
          <a:xfrm>
            <a:off x="0" y="170928"/>
            <a:ext cx="5029200" cy="95045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9A5FD61-390B-4C02-BF16-9B135351D65A}"/>
              </a:ext>
            </a:extLst>
          </p:cNvPr>
          <p:cNvSpPr txBox="1"/>
          <p:nvPr/>
        </p:nvSpPr>
        <p:spPr>
          <a:xfrm>
            <a:off x="125867" y="364877"/>
            <a:ext cx="6686434" cy="553998"/>
          </a:xfrm>
          <a:prstGeom prst="rect">
            <a:avLst/>
          </a:prstGeom>
          <a:noFill/>
        </p:spPr>
        <p:txBody>
          <a:bodyPr wrap="square" lIns="0" tIns="0" rIns="0" bIns="0" rtlCol="0">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viết từ ứng dụng</a:t>
            </a:r>
            <a:endParaRPr lang="en-US" sz="3200" dirty="0">
              <a:latin typeface="iCiel Cadena" panose="02000503000000020004" pitchFamily="50" charset="0"/>
            </a:endParaRPr>
          </a:p>
        </p:txBody>
      </p:sp>
      <p:pic>
        <p:nvPicPr>
          <p:cNvPr id="3" name="Picture 2"/>
          <p:cNvPicPr>
            <a:picLocks noChangeAspect="1"/>
          </p:cNvPicPr>
          <p:nvPr/>
        </p:nvPicPr>
        <p:blipFill>
          <a:blip r:embed="rId5"/>
          <a:stretch>
            <a:fillRect/>
          </a:stretch>
        </p:blipFill>
        <p:spPr>
          <a:xfrm>
            <a:off x="6627652" y="2534340"/>
            <a:ext cx="5277102" cy="163747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267" y="1411385"/>
            <a:ext cx="6096000" cy="3883380"/>
          </a:xfrm>
          <a:prstGeom prst="rect">
            <a:avLst/>
          </a:prstGeom>
        </p:spPr>
      </p:pic>
      <p:sp>
        <p:nvSpPr>
          <p:cNvPr id="13" name="TextBox 12"/>
          <p:cNvSpPr txBox="1"/>
          <p:nvPr/>
        </p:nvSpPr>
        <p:spPr>
          <a:xfrm>
            <a:off x="278267" y="5584765"/>
            <a:ext cx="11792268" cy="138499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Ông Gióng hay gọi là Thánh Gióng, Phù Đổng Thiên Vương là người có công dẹp giặc Ân đem lại thái bình cho đất nước.</a:t>
            </a:r>
          </a:p>
          <a:p>
            <a:endParaRPr lang="en-US" sz="2000" b="1" dirty="0">
              <a:cs typeface="Arial" pitchFamily="34" charset="0"/>
            </a:endParaRPr>
          </a:p>
        </p:txBody>
      </p:sp>
    </p:spTree>
    <p:extLst>
      <p:ext uri="{BB962C8B-B14F-4D97-AF65-F5344CB8AC3E}">
        <p14:creationId xmlns:p14="http://schemas.microsoft.com/office/powerpoint/2010/main" val="1828585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2840D33-E405-4743-9D96-09EBC37C147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8" r="13990"/>
          <a:stretch/>
        </p:blipFill>
        <p:spPr>
          <a:xfrm>
            <a:off x="0" y="170928"/>
            <a:ext cx="4917440" cy="95045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9A5FD61-390B-4C02-BF16-9B135351D65A}"/>
              </a:ext>
            </a:extLst>
          </p:cNvPr>
          <p:cNvSpPr txBox="1"/>
          <p:nvPr/>
        </p:nvSpPr>
        <p:spPr>
          <a:xfrm>
            <a:off x="125867" y="364877"/>
            <a:ext cx="6686434" cy="553998"/>
          </a:xfrm>
          <a:prstGeom prst="rect">
            <a:avLst/>
          </a:prstGeom>
          <a:noFill/>
        </p:spPr>
        <p:txBody>
          <a:bodyPr wrap="square" lIns="0" tIns="0" rIns="0" bIns="0" rtlCol="0">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viết từ ứng dụng</a:t>
            </a:r>
            <a:endParaRPr lang="en-US" sz="3200" dirty="0">
              <a:latin typeface="iCiel Cadena" panose="02000503000000020004" pitchFamily="50" charset="0"/>
            </a:endParaRPr>
          </a:p>
        </p:txBody>
      </p:sp>
      <p:sp>
        <p:nvSpPr>
          <p:cNvPr id="13" name="Tiêu đề 1">
            <a:extLst>
              <a:ext uri="{FF2B5EF4-FFF2-40B4-BE49-F238E27FC236}">
                <a16:creationId xmlns:a16="http://schemas.microsoft.com/office/drawing/2014/main" id="{44718AAE-FF51-411B-AFCB-670D338D52B4}"/>
              </a:ext>
            </a:extLst>
          </p:cNvPr>
          <p:cNvSpPr txBox="1">
            <a:spLocks/>
          </p:cNvSpPr>
          <p:nvPr/>
        </p:nvSpPr>
        <p:spPr>
          <a:xfrm>
            <a:off x="299156" y="6075224"/>
            <a:ext cx="6690924" cy="594540"/>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dirty="0">
                <a:ea typeface="HP001" panose="020B0603050302020204" pitchFamily="34" charset="-93"/>
              </a:rPr>
              <a:t>Khoảng cách giữa các </a:t>
            </a:r>
            <a:r>
              <a:rPr lang="en-US" sz="2800" dirty="0">
                <a:latin typeface="Times New Roman" panose="02020603050405020304" pitchFamily="18" charset="0"/>
                <a:ea typeface="HP001" panose="020B0603050302020204" pitchFamily="34" charset="-93"/>
                <a:cs typeface="Times New Roman" panose="02020603050405020304" pitchFamily="18" charset="0"/>
              </a:rPr>
              <a:t>tiếng</a:t>
            </a:r>
            <a:r>
              <a:rPr lang="vi-VN" sz="2800" dirty="0">
                <a:ea typeface="HP001" panose="020B0603050302020204" pitchFamily="34" charset="-93"/>
              </a:rPr>
              <a:t> là một con chữ o.</a:t>
            </a:r>
          </a:p>
        </p:txBody>
      </p:sp>
      <p:sp>
        <p:nvSpPr>
          <p:cNvPr id="14" name="Tiêu đề 1">
            <a:extLst>
              <a:ext uri="{FF2B5EF4-FFF2-40B4-BE49-F238E27FC236}">
                <a16:creationId xmlns:a16="http://schemas.microsoft.com/office/drawing/2014/main" id="{B25116C7-A1C8-4336-8A87-AE28DA356F96}"/>
              </a:ext>
            </a:extLst>
          </p:cNvPr>
          <p:cNvSpPr txBox="1">
            <a:spLocks/>
          </p:cNvSpPr>
          <p:nvPr/>
        </p:nvSpPr>
        <p:spPr>
          <a:xfrm>
            <a:off x="299156" y="1917926"/>
            <a:ext cx="7492489" cy="695619"/>
          </a:xfrm>
          <a:prstGeom prst="rect">
            <a:avLst/>
          </a:prstGeom>
          <a:solidFill>
            <a:srgbClr val="E3E6F7"/>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b="1" dirty="0">
                <a:solidFill>
                  <a:srgbClr val="0070C0"/>
                </a:solidFill>
                <a:ea typeface="HP001" panose="020B0603050302020204" pitchFamily="34" charset="-93"/>
              </a:rPr>
              <a:t>1. Từ “</a:t>
            </a:r>
            <a:r>
              <a:rPr lang="en-US" sz="2800" b="1" dirty="0">
                <a:solidFill>
                  <a:srgbClr val="FF0000"/>
                </a:solidFill>
                <a:latin typeface="HP001" panose="020B0603050302020204" pitchFamily="34" charset="-93"/>
                <a:ea typeface="HP001" panose="020B0603050302020204" pitchFamily="34" charset="-93"/>
              </a:rPr>
              <a:t>Ông Gióng</a:t>
            </a:r>
            <a:r>
              <a:rPr lang="vi-VN" sz="2800" b="1" dirty="0">
                <a:solidFill>
                  <a:srgbClr val="0070C0"/>
                </a:solidFill>
                <a:ea typeface="HP001" panose="020B0603050302020204" pitchFamily="34" charset="-93"/>
              </a:rPr>
              <a:t>” có những chữ nào viết hoa?</a:t>
            </a:r>
          </a:p>
        </p:txBody>
      </p:sp>
      <p:sp>
        <p:nvSpPr>
          <p:cNvPr id="15" name="Tiêu đề 1">
            <a:extLst>
              <a:ext uri="{FF2B5EF4-FFF2-40B4-BE49-F238E27FC236}">
                <a16:creationId xmlns:a16="http://schemas.microsoft.com/office/drawing/2014/main" id="{6D8D91D4-DFAB-4CDD-AF0B-BE4A1CB3928D}"/>
              </a:ext>
            </a:extLst>
          </p:cNvPr>
          <p:cNvSpPr txBox="1">
            <a:spLocks/>
          </p:cNvSpPr>
          <p:nvPr/>
        </p:nvSpPr>
        <p:spPr>
          <a:xfrm>
            <a:off x="299156" y="2983892"/>
            <a:ext cx="8692444" cy="695619"/>
          </a:xfrm>
          <a:prstGeom prst="rect">
            <a:avLst/>
          </a:prstGeom>
          <a:solidFill>
            <a:srgbClr val="E3E6F7"/>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b="1" dirty="0">
                <a:solidFill>
                  <a:srgbClr val="0070C0"/>
                </a:solidFill>
                <a:ea typeface="HP001" panose="020B0603050302020204" pitchFamily="34" charset="-93"/>
              </a:rPr>
              <a:t>2. Từ “</a:t>
            </a:r>
            <a:r>
              <a:rPr lang="en-US" sz="2800" b="1" dirty="0">
                <a:solidFill>
                  <a:srgbClr val="FF0000"/>
                </a:solidFill>
                <a:latin typeface="HP001" panose="020B0603050302020204" pitchFamily="34" charset="-93"/>
                <a:ea typeface="HP001" panose="020B0603050302020204" pitchFamily="34" charset="-93"/>
              </a:rPr>
              <a:t>Ông Gióng</a:t>
            </a:r>
            <a:r>
              <a:rPr lang="vi-VN" sz="2800" b="1" dirty="0">
                <a:solidFill>
                  <a:srgbClr val="0070C0"/>
                </a:solidFill>
                <a:ea typeface="HP001" panose="020B0603050302020204" pitchFamily="34" charset="-93"/>
              </a:rPr>
              <a:t>”có những con chữ nào cao 2 li rưỡi?</a:t>
            </a:r>
          </a:p>
        </p:txBody>
      </p:sp>
      <p:sp>
        <p:nvSpPr>
          <p:cNvPr id="16" name="Tiêu đề 1">
            <a:extLst>
              <a:ext uri="{FF2B5EF4-FFF2-40B4-BE49-F238E27FC236}">
                <a16:creationId xmlns:a16="http://schemas.microsoft.com/office/drawing/2014/main" id="{1645818E-D6FD-4C5E-BB79-BA089CE0B118}"/>
              </a:ext>
            </a:extLst>
          </p:cNvPr>
          <p:cNvSpPr txBox="1">
            <a:spLocks/>
          </p:cNvSpPr>
          <p:nvPr/>
        </p:nvSpPr>
        <p:spPr>
          <a:xfrm>
            <a:off x="299156" y="5044780"/>
            <a:ext cx="8326684" cy="695619"/>
          </a:xfrm>
          <a:prstGeom prst="rect">
            <a:avLst/>
          </a:prstGeom>
          <a:solidFill>
            <a:srgbClr val="E3E6F7"/>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b="1" dirty="0">
                <a:solidFill>
                  <a:srgbClr val="0070C0"/>
                </a:solidFill>
                <a:ea typeface="HP001" panose="020B0603050302020204" pitchFamily="34" charset="-93"/>
              </a:rPr>
              <a:t>3. Khoảng cách giữa các </a:t>
            </a:r>
            <a:r>
              <a:rPr lang="en-US" sz="2800" b="1" dirty="0">
                <a:solidFill>
                  <a:srgbClr val="0070C0"/>
                </a:solidFill>
                <a:latin typeface="Times New Roman" panose="02020603050405020304" pitchFamily="18" charset="0"/>
                <a:ea typeface="HP001" panose="020B0603050302020204" pitchFamily="34" charset="-93"/>
                <a:cs typeface="Times New Roman" panose="02020603050405020304" pitchFamily="18" charset="0"/>
              </a:rPr>
              <a:t>tiếng</a:t>
            </a:r>
            <a:r>
              <a:rPr lang="vi-VN" sz="2800" b="1" dirty="0">
                <a:solidFill>
                  <a:srgbClr val="0070C0"/>
                </a:solidFill>
                <a:latin typeface="Times New Roman" panose="02020603050405020304" pitchFamily="18" charset="0"/>
                <a:ea typeface="HP001" panose="020B0603050302020204" pitchFamily="34" charset="-93"/>
                <a:cs typeface="Times New Roman" panose="02020603050405020304" pitchFamily="18" charset="0"/>
              </a:rPr>
              <a:t> </a:t>
            </a:r>
            <a:r>
              <a:rPr lang="vi-VN" sz="2800" b="1" dirty="0">
                <a:solidFill>
                  <a:srgbClr val="0070C0"/>
                </a:solidFill>
                <a:ea typeface="HP001" panose="020B0603050302020204" pitchFamily="34" charset="-93"/>
              </a:rPr>
              <a:t>được viết như thế nào?</a:t>
            </a:r>
          </a:p>
        </p:txBody>
      </p:sp>
      <p:sp>
        <p:nvSpPr>
          <p:cNvPr id="17" name="Tiêu đề 1">
            <a:extLst>
              <a:ext uri="{FF2B5EF4-FFF2-40B4-BE49-F238E27FC236}">
                <a16:creationId xmlns:a16="http://schemas.microsoft.com/office/drawing/2014/main" id="{9E25F007-D5B6-4F94-8F05-9065C0378633}"/>
              </a:ext>
            </a:extLst>
          </p:cNvPr>
          <p:cNvSpPr txBox="1">
            <a:spLocks/>
          </p:cNvSpPr>
          <p:nvPr/>
        </p:nvSpPr>
        <p:spPr>
          <a:xfrm>
            <a:off x="8162682" y="1917925"/>
            <a:ext cx="2151045" cy="695619"/>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dirty="0">
                <a:ea typeface="HP001" panose="020B0603050302020204" pitchFamily="34" charset="-93"/>
              </a:rPr>
              <a:t>2 chữ: </a:t>
            </a:r>
            <a:r>
              <a:rPr lang="en-US" sz="2800" b="1" dirty="0">
                <a:solidFill>
                  <a:srgbClr val="FF0000"/>
                </a:solidFill>
                <a:latin typeface="HP001" panose="020B0603050302020204" pitchFamily="34" charset="-93"/>
                <a:ea typeface="HP001" panose="020B0603050302020204" pitchFamily="34" charset="-93"/>
              </a:rPr>
              <a:t>Ô, G</a:t>
            </a:r>
            <a:endParaRPr lang="vi-VN" sz="2800" b="1" dirty="0">
              <a:solidFill>
                <a:srgbClr val="FF0000"/>
              </a:solidFill>
              <a:latin typeface="HP001" panose="020B0603050302020204" pitchFamily="34" charset="-93"/>
              <a:ea typeface="HP001" panose="020B0603050302020204" pitchFamily="34" charset="-93"/>
            </a:endParaRPr>
          </a:p>
        </p:txBody>
      </p:sp>
      <p:sp>
        <p:nvSpPr>
          <p:cNvPr id="18" name="Tiêu đề 1">
            <a:extLst>
              <a:ext uri="{FF2B5EF4-FFF2-40B4-BE49-F238E27FC236}">
                <a16:creationId xmlns:a16="http://schemas.microsoft.com/office/drawing/2014/main" id="{F2305162-1A27-4911-BE0B-E301F20442ED}"/>
              </a:ext>
            </a:extLst>
          </p:cNvPr>
          <p:cNvSpPr txBox="1">
            <a:spLocks/>
          </p:cNvSpPr>
          <p:nvPr/>
        </p:nvSpPr>
        <p:spPr>
          <a:xfrm>
            <a:off x="299156" y="4014336"/>
            <a:ext cx="6010204" cy="695619"/>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dirty="0">
                <a:ea typeface="HP001" panose="020B0603050302020204" pitchFamily="34" charset="-93"/>
              </a:rPr>
              <a:t>Những con chữ cao 2 li rưỡi là</a:t>
            </a:r>
            <a:r>
              <a:rPr lang="vi-VN" sz="2800" dirty="0">
                <a:latin typeface="HP001" panose="020B0603050302020204" pitchFamily="34" charset="-93"/>
                <a:ea typeface="HP001" panose="020B0603050302020204" pitchFamily="34" charset="-93"/>
              </a:rPr>
              <a:t>: </a:t>
            </a:r>
            <a:r>
              <a:rPr lang="en-US" sz="2800" b="1" dirty="0">
                <a:solidFill>
                  <a:srgbClr val="FF0000"/>
                </a:solidFill>
                <a:latin typeface="HP001" panose="020B0603050302020204" pitchFamily="34" charset="-93"/>
                <a:ea typeface="HP001" panose="020B0603050302020204" pitchFamily="34" charset="-93"/>
              </a:rPr>
              <a:t>Ô, G, </a:t>
            </a:r>
            <a:r>
              <a:rPr lang="vi-VN" sz="2800" b="1" dirty="0">
                <a:solidFill>
                  <a:srgbClr val="FF0000"/>
                </a:solidFill>
                <a:latin typeface="HP001" panose="020B0603050302020204" pitchFamily="34" charset="-93"/>
                <a:ea typeface="HP001" panose="020B0603050302020204" pitchFamily="34" charset="-93"/>
              </a:rPr>
              <a:t>g</a:t>
            </a:r>
          </a:p>
        </p:txBody>
      </p:sp>
      <p:pic>
        <p:nvPicPr>
          <p:cNvPr id="19" name="Picture 18"/>
          <p:cNvPicPr>
            <a:picLocks noChangeAspect="1"/>
          </p:cNvPicPr>
          <p:nvPr/>
        </p:nvPicPr>
        <p:blipFill>
          <a:blip r:embed="rId5"/>
          <a:stretch>
            <a:fillRect/>
          </a:stretch>
        </p:blipFill>
        <p:spPr>
          <a:xfrm>
            <a:off x="6383812" y="106400"/>
            <a:ext cx="4873468" cy="1512223"/>
          </a:xfrm>
          <a:prstGeom prst="rect">
            <a:avLst/>
          </a:prstGeom>
        </p:spPr>
      </p:pic>
    </p:spTree>
    <p:extLst>
      <p:ext uri="{BB962C8B-B14F-4D97-AF65-F5344CB8AC3E}">
        <p14:creationId xmlns:p14="http://schemas.microsoft.com/office/powerpoint/2010/main" val="182415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3"/>
          <p:cNvPicPr>
            <a:picLocks noChangeAspect="1"/>
          </p:cNvPicPr>
          <p:nvPr/>
        </p:nvPicPr>
        <p:blipFill rotWithShape="1">
          <a:blip r:embed="rId3">
            <a:extLst>
              <a:ext uri="{96DAC541-7B7A-43D3-8B79-37D633B846F1}">
                <asvg:svgBlip xmlns:asvg="http://schemas.microsoft.com/office/drawing/2016/SVG/main" r:embed="rId4"/>
              </a:ext>
            </a:extLst>
          </a:blip>
          <a:srcRect l="23077"/>
          <a:stretch>
            <a:fillRect/>
          </a:stretch>
        </p:blipFill>
        <p:spPr>
          <a:xfrm>
            <a:off x="0" y="457200"/>
            <a:ext cx="3291840" cy="929640"/>
          </a:xfrm>
          <a:prstGeom prst="rect">
            <a:avLst/>
          </a:prstGeom>
          <a:effectLst>
            <a:outerShdw blurRad="50800" dist="38100" dir="2700000" algn="tl" rotWithShape="0">
              <a:prstClr val="black">
                <a:alpha val="40000"/>
              </a:prstClr>
            </a:outerShdw>
          </a:effectLst>
        </p:spPr>
      </p:pic>
      <p:sp>
        <p:nvSpPr>
          <p:cNvPr id="4" name="TextBox 4"/>
          <p:cNvSpPr txBox="1"/>
          <p:nvPr/>
        </p:nvSpPr>
        <p:spPr>
          <a:xfrm>
            <a:off x="98128" y="675798"/>
            <a:ext cx="2550378" cy="49244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HÀNH</a:t>
            </a:r>
          </a:p>
        </p:txBody>
      </p:sp>
      <p:grpSp>
        <p:nvGrpSpPr>
          <p:cNvPr id="5" name="Group 4"/>
          <p:cNvGrpSpPr/>
          <p:nvPr/>
        </p:nvGrpSpPr>
        <p:grpSpPr>
          <a:xfrm>
            <a:off x="1373316" y="1844040"/>
            <a:ext cx="7417868" cy="3276601"/>
            <a:chOff x="1373316" y="1844040"/>
            <a:chExt cx="7417868" cy="3276601"/>
          </a:xfrm>
        </p:grpSpPr>
        <p:pic>
          <p:nvPicPr>
            <p:cNvPr id="7" name="Graphic 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3316" y="1844040"/>
              <a:ext cx="7417868" cy="3276601"/>
            </a:xfrm>
            <a:prstGeom prst="rect">
              <a:avLst/>
            </a:prstGeom>
          </p:spPr>
        </p:pic>
        <p:sp>
          <p:nvSpPr>
            <p:cNvPr id="8" name="TextBox 6"/>
            <p:cNvSpPr txBox="1"/>
            <p:nvPr/>
          </p:nvSpPr>
          <p:spPr>
            <a:xfrm>
              <a:off x="2231136" y="2371018"/>
              <a:ext cx="5955926" cy="2160591"/>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sz="5400" b="1" dirty="0">
                  <a:solidFill>
                    <a:schemeClr val="tx1">
                      <a:lumMod val="65000"/>
                      <a:lumOff val="35000"/>
                    </a:schemeClr>
                  </a:solidFill>
                  <a:latin typeface="Times New Roman" panose="02020603050405020304" pitchFamily="18" charset="0"/>
                  <a:cs typeface="Times New Roman" panose="02020603050405020304" pitchFamily="18" charset="0"/>
                </a:rPr>
                <a:t>LUYỆN VIẾT </a:t>
              </a:r>
            </a:p>
            <a:p>
              <a:pPr algn="ctr">
                <a:lnSpc>
                  <a:spcPct val="130000"/>
                </a:lnSpc>
              </a:pPr>
              <a:r>
                <a:rPr lang="en-US" sz="5400" b="1" dirty="0">
                  <a:solidFill>
                    <a:schemeClr val="tx1">
                      <a:lumMod val="65000"/>
                      <a:lumOff val="35000"/>
                    </a:schemeClr>
                  </a:solidFill>
                  <a:latin typeface="Times New Roman" panose="02020603050405020304" pitchFamily="18" charset="0"/>
                  <a:cs typeface="Times New Roman" panose="02020603050405020304" pitchFamily="18" charset="0"/>
                </a:rPr>
                <a:t>CÂU ỨNG DỤNG</a:t>
              </a:r>
            </a:p>
          </p:txBody>
        </p:sp>
      </p:gr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8234" y="977369"/>
            <a:ext cx="4069644" cy="3554240"/>
          </a:xfrm>
          <a:prstGeom prst="rect">
            <a:avLst/>
          </a:prstGeom>
        </p:spPr>
      </p:pic>
    </p:spTree>
    <p:extLst>
      <p:ext uri="{BB962C8B-B14F-4D97-AF65-F5344CB8AC3E}">
        <p14:creationId xmlns:p14="http://schemas.microsoft.com/office/powerpoint/2010/main" val="47742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5957180" y="3244334"/>
            <a:ext cx="277640" cy="369332"/>
          </a:xfrm>
          <a:prstGeom prst="rect">
            <a:avLst/>
          </a:prstGeom>
        </p:spPr>
        <p:txBody>
          <a:bodyPr wrap="none">
            <a:spAutoFit/>
          </a:bodyPr>
          <a:lstStyle/>
          <a:p>
            <a:r>
              <a:rPr lang="en-US" dirty="0">
                <a:solidFill>
                  <a:srgbClr val="B020B0"/>
                </a:solidFill>
                <a:latin typeface="HP001 5 hàng" panose="020B0603050302020204" pitchFamily="34" charset="-93"/>
              </a:rPr>
              <a:t> </a:t>
            </a:r>
            <a:endParaRPr lang="en-US" dirty="0"/>
          </a:p>
        </p:txBody>
      </p:sp>
      <p:sp>
        <p:nvSpPr>
          <p:cNvPr id="7" name="Rectangle 6"/>
          <p:cNvSpPr/>
          <p:nvPr/>
        </p:nvSpPr>
        <p:spPr>
          <a:xfrm>
            <a:off x="384420" y="3429000"/>
            <a:ext cx="10982960" cy="3139321"/>
          </a:xfrm>
          <a:prstGeom prst="rect">
            <a:avLst/>
          </a:prstGeom>
        </p:spPr>
        <p:txBody>
          <a:bodyPr wrap="square">
            <a:spAutoFit/>
          </a:bodyPr>
          <a:lstStyle/>
          <a:p>
            <a:pPr algn="just"/>
            <a:r>
              <a:rPr lang="en-US" sz="54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Bài thơ Gió đưa cành trúc la đà là một bức tranh tuyệt đẹp về cảnh mùa thu vào buổi sáng sớm nơi kinh thành Thăng Long. Mỗi câu thơ là một cảnh đẹp được chấm phá qua ngòi bút đặc sắc của các tác giả dân gian nhằm ca ngợi cảnh đẹp quê hương</a:t>
            </a:r>
            <a:r>
              <a:rPr lang="en-US" sz="36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pic>
        <p:nvPicPr>
          <p:cNvPr id="14" name="Graphic 10">
            <a:extLst>
              <a:ext uri="{FF2B5EF4-FFF2-40B4-BE49-F238E27FC236}">
                <a16:creationId xmlns:a16="http://schemas.microsoft.com/office/drawing/2014/main" id="{62840D33-E405-4743-9D96-09EBC37C147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8" r="13990"/>
          <a:stretch/>
        </p:blipFill>
        <p:spPr>
          <a:xfrm>
            <a:off x="0" y="170928"/>
            <a:ext cx="5191760" cy="950457"/>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69A5FD61-390B-4C02-BF16-9B135351D65A}"/>
              </a:ext>
            </a:extLst>
          </p:cNvPr>
          <p:cNvSpPr txBox="1"/>
          <p:nvPr/>
        </p:nvSpPr>
        <p:spPr>
          <a:xfrm>
            <a:off x="125867" y="364877"/>
            <a:ext cx="6686434" cy="553998"/>
          </a:xfrm>
          <a:prstGeom prst="rect">
            <a:avLst/>
          </a:prstGeom>
          <a:noFill/>
        </p:spPr>
        <p:txBody>
          <a:bodyPr wrap="square" lIns="0" tIns="0" rIns="0" bIns="0" rtlCol="0">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viết câu ứng dụng</a:t>
            </a:r>
            <a:endParaRPr lang="en-US" sz="3200" dirty="0">
              <a:latin typeface="iCiel Cadena" panose="02000503000000020004" pitchFamily="50" charset="0"/>
            </a:endParaRPr>
          </a:p>
        </p:txBody>
      </p:sp>
      <p:pic>
        <p:nvPicPr>
          <p:cNvPr id="3" name="Picture 2"/>
          <p:cNvPicPr>
            <a:picLocks noChangeAspect="1"/>
          </p:cNvPicPr>
          <p:nvPr/>
        </p:nvPicPr>
        <p:blipFill>
          <a:blip r:embed="rId5"/>
          <a:stretch>
            <a:fillRect/>
          </a:stretch>
        </p:blipFill>
        <p:spPr>
          <a:xfrm>
            <a:off x="218822" y="1244368"/>
            <a:ext cx="11754356" cy="2123912"/>
          </a:xfrm>
          <a:prstGeom prst="rect">
            <a:avLst/>
          </a:prstGeom>
        </p:spPr>
      </p:pic>
    </p:spTree>
    <p:extLst>
      <p:ext uri="{BB962C8B-B14F-4D97-AF65-F5344CB8AC3E}">
        <p14:creationId xmlns:p14="http://schemas.microsoft.com/office/powerpoint/2010/main" val="720092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30FB06-489D-4DAB-842C-29D606790435}"/>
              </a:ext>
            </a:extLst>
          </p:cNvPr>
          <p:cNvGrpSpPr/>
          <p:nvPr/>
        </p:nvGrpSpPr>
        <p:grpSpPr>
          <a:xfrm>
            <a:off x="2146018" y="927487"/>
            <a:ext cx="7879644" cy="5245438"/>
            <a:chOff x="2156178" y="2099702"/>
            <a:chExt cx="7879644" cy="5245438"/>
          </a:xfrm>
        </p:grpSpPr>
        <p:pic>
          <p:nvPicPr>
            <p:cNvPr id="14" name="Picture 13">
              <a:extLst>
                <a:ext uri="{FF2B5EF4-FFF2-40B4-BE49-F238E27FC236}">
                  <a16:creationId xmlns:a16="http://schemas.microsoft.com/office/drawing/2014/main" id="{1A31E615-37C6-4327-91C7-AB9CCEEF8064}"/>
                </a:ext>
              </a:extLst>
            </p:cNvPr>
            <p:cNvPicPr>
              <a:picLocks noChangeAspect="1"/>
            </p:cNvPicPr>
            <p:nvPr/>
          </p:nvPicPr>
          <p:blipFill>
            <a:blip r:embed="rId3"/>
            <a:stretch>
              <a:fillRect/>
            </a:stretch>
          </p:blipFill>
          <p:spPr>
            <a:xfrm>
              <a:off x="2156178" y="2103034"/>
              <a:ext cx="7879644" cy="5242106"/>
            </a:xfrm>
            <a:prstGeom prst="rect">
              <a:avLst/>
            </a:prstGeom>
          </p:spPr>
        </p:pic>
        <p:sp>
          <p:nvSpPr>
            <p:cNvPr id="17" name="TextBox 16">
              <a:extLst>
                <a:ext uri="{FF2B5EF4-FFF2-40B4-BE49-F238E27FC236}">
                  <a16:creationId xmlns:a16="http://schemas.microsoft.com/office/drawing/2014/main" id="{69F22094-D239-4432-BD24-3C8887FE899C}"/>
                </a:ext>
              </a:extLst>
            </p:cNvPr>
            <p:cNvSpPr txBox="1"/>
            <p:nvPr/>
          </p:nvSpPr>
          <p:spPr>
            <a:xfrm>
              <a:off x="3490872" y="3428499"/>
              <a:ext cx="5436680" cy="1977786"/>
            </a:xfrm>
            <a:prstGeom prst="rect">
              <a:avLst/>
            </a:prstGeom>
            <a:noFill/>
          </p:spPr>
          <p:txBody>
            <a:bodyPr wrap="none" lIns="0" tIns="0" rIns="0" bIns="0" rtlCol="0">
              <a:spAutoFit/>
            </a:bodyPr>
            <a:lstStyle/>
            <a:p>
              <a:pPr algn="ctr">
                <a:lnSpc>
                  <a:spcPct val="119000"/>
                </a:lnSpc>
              </a:pPr>
              <a:r>
                <a:rPr lang="en-US" sz="4800" b="1" dirty="0">
                  <a:solidFill>
                    <a:schemeClr val="accent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 CHỮ HOA: </a:t>
              </a:r>
              <a:r>
                <a:rPr lang="en-US" sz="6000" b="1" dirty="0">
                  <a:solidFill>
                    <a:schemeClr val="accent6"/>
                  </a:solidFill>
                  <a:effectLst>
                    <a:outerShdw blurRad="38100" dist="38100" dir="2700000" algn="tl">
                      <a:srgbClr val="000000">
                        <a:alpha val="43137"/>
                      </a:srgbClr>
                    </a:outerShdw>
                  </a:effectLst>
                  <a:latin typeface="HP001 4 hàng" panose="020B0603050302020204" pitchFamily="34" charset="0"/>
                </a:rPr>
                <a:t> G</a:t>
              </a:r>
            </a:p>
            <a:p>
              <a:pPr algn="ctr">
                <a:lnSpc>
                  <a:spcPct val="119000"/>
                </a:lnSpc>
              </a:pPr>
              <a:r>
                <a:rPr lang="en-US" sz="4800" b="1" dirty="0">
                  <a:solidFill>
                    <a:schemeClr val="accent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(tiếp theo)</a:t>
              </a:r>
            </a:p>
          </p:txBody>
        </p:sp>
        <p:pic>
          <p:nvPicPr>
            <p:cNvPr id="18" name="Picture 17">
              <a:extLst>
                <a:ext uri="{FF2B5EF4-FFF2-40B4-BE49-F238E27FC236}">
                  <a16:creationId xmlns:a16="http://schemas.microsoft.com/office/drawing/2014/main" id="{BAFFDF94-F6D9-468E-9542-7968DF5B4D1B}"/>
                </a:ext>
              </a:extLst>
            </p:cNvPr>
            <p:cNvPicPr>
              <a:picLocks noChangeAspect="1"/>
            </p:cNvPicPr>
            <p:nvPr/>
          </p:nvPicPr>
          <p:blipFill>
            <a:blip r:embed="rId4"/>
            <a:stretch>
              <a:fillRect/>
            </a:stretch>
          </p:blipFill>
          <p:spPr>
            <a:xfrm>
              <a:off x="4411065" y="2099702"/>
              <a:ext cx="3596294" cy="853268"/>
            </a:xfrm>
            <a:prstGeom prst="rect">
              <a:avLst/>
            </a:prstGeom>
          </p:spPr>
        </p:pic>
        <p:sp>
          <p:nvSpPr>
            <p:cNvPr id="19" name="TextBox 18">
              <a:extLst>
                <a:ext uri="{FF2B5EF4-FFF2-40B4-BE49-F238E27FC236}">
                  <a16:creationId xmlns:a16="http://schemas.microsoft.com/office/drawing/2014/main" id="{830AB0ED-660B-4572-A1A5-739F1782566B}"/>
                </a:ext>
              </a:extLst>
            </p:cNvPr>
            <p:cNvSpPr txBox="1"/>
            <p:nvPr/>
          </p:nvSpPr>
          <p:spPr>
            <a:xfrm>
              <a:off x="5024945" y="2225506"/>
              <a:ext cx="2368534" cy="615553"/>
            </a:xfrm>
            <a:prstGeom prst="rect">
              <a:avLst/>
            </a:prstGeom>
            <a:noFill/>
          </p:spPr>
          <p:txBody>
            <a:bodyPr wrap="none" lIns="0" tIns="0" rIns="0" bIns="0" rtlCol="0">
              <a:spAutoFit/>
            </a:bodyPr>
            <a:lstStyle/>
            <a:p>
              <a:pPr algn="ctr"/>
              <a:r>
                <a:rPr lang="en-US" sz="40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 VIẾT</a:t>
              </a:r>
            </a:p>
          </p:txBody>
        </p:sp>
      </p:grpSp>
      <p:pic>
        <p:nvPicPr>
          <p:cNvPr id="13" name="Picture 12">
            <a:extLst>
              <a:ext uri="{FF2B5EF4-FFF2-40B4-BE49-F238E27FC236}">
                <a16:creationId xmlns:a16="http://schemas.microsoft.com/office/drawing/2014/main" id="{8BBF6EBD-27D1-4BB2-A077-F677EC813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240" y="199385"/>
            <a:ext cx="2057400" cy="5303433"/>
          </a:xfrm>
          <a:prstGeom prst="rect">
            <a:avLst/>
          </a:prstGeom>
        </p:spPr>
      </p:pic>
      <p:pic>
        <p:nvPicPr>
          <p:cNvPr id="16" name="Picture 15">
            <a:extLst>
              <a:ext uri="{FF2B5EF4-FFF2-40B4-BE49-F238E27FC236}">
                <a16:creationId xmlns:a16="http://schemas.microsoft.com/office/drawing/2014/main" id="{56B2FC77-A32C-400C-A08A-7EBB808D9C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9870" y="2932479"/>
            <a:ext cx="4069644" cy="3554240"/>
          </a:xfrm>
          <a:prstGeom prst="rect">
            <a:avLst/>
          </a:prstGeom>
        </p:spPr>
      </p:pic>
      <p:pic>
        <p:nvPicPr>
          <p:cNvPr id="20" name="Picture 19">
            <a:extLst>
              <a:ext uri="{FF2B5EF4-FFF2-40B4-BE49-F238E27FC236}">
                <a16:creationId xmlns:a16="http://schemas.microsoft.com/office/drawing/2014/main" id="{5BF3FAE5-B532-41BA-9D18-3D1A4D3C1B34}"/>
              </a:ext>
            </a:extLst>
          </p:cNvPr>
          <p:cNvPicPr>
            <a:picLocks noChangeAspect="1"/>
          </p:cNvPicPr>
          <p:nvPr/>
        </p:nvPicPr>
        <p:blipFill>
          <a:blip r:embed="rId7"/>
          <a:stretch>
            <a:fillRect/>
          </a:stretch>
        </p:blipFill>
        <p:spPr>
          <a:xfrm>
            <a:off x="11431203" y="770431"/>
            <a:ext cx="598311" cy="587022"/>
          </a:xfrm>
          <a:prstGeom prst="rect">
            <a:avLst/>
          </a:prstGeom>
        </p:spPr>
      </p:pic>
      <p:pic>
        <p:nvPicPr>
          <p:cNvPr id="21" name="Picture 20">
            <a:extLst>
              <a:ext uri="{FF2B5EF4-FFF2-40B4-BE49-F238E27FC236}">
                <a16:creationId xmlns:a16="http://schemas.microsoft.com/office/drawing/2014/main" id="{5E4E18C5-F4F8-43E4-BB6C-405B4F382A3F}"/>
              </a:ext>
            </a:extLst>
          </p:cNvPr>
          <p:cNvPicPr>
            <a:picLocks noChangeAspect="1"/>
          </p:cNvPicPr>
          <p:nvPr/>
        </p:nvPicPr>
        <p:blipFill>
          <a:blip r:embed="rId7"/>
          <a:stretch>
            <a:fillRect/>
          </a:stretch>
        </p:blipFill>
        <p:spPr>
          <a:xfrm rot="2640825">
            <a:off x="1321552" y="5716178"/>
            <a:ext cx="1111380" cy="1090410"/>
          </a:xfrm>
          <a:prstGeom prst="rect">
            <a:avLst/>
          </a:prstGeom>
        </p:spPr>
      </p:pic>
      <p:pic>
        <p:nvPicPr>
          <p:cNvPr id="22" name="Picture 21">
            <a:extLst>
              <a:ext uri="{FF2B5EF4-FFF2-40B4-BE49-F238E27FC236}">
                <a16:creationId xmlns:a16="http://schemas.microsoft.com/office/drawing/2014/main" id="{BCC8876F-153D-4CD1-B4C1-BB0FB5C7AB5E}"/>
              </a:ext>
            </a:extLst>
          </p:cNvPr>
          <p:cNvPicPr>
            <a:picLocks noChangeAspect="1"/>
          </p:cNvPicPr>
          <p:nvPr/>
        </p:nvPicPr>
        <p:blipFill>
          <a:blip r:embed="rId7"/>
          <a:stretch>
            <a:fillRect/>
          </a:stretch>
        </p:blipFill>
        <p:spPr>
          <a:xfrm rot="20806844">
            <a:off x="9264705" y="346266"/>
            <a:ext cx="1825909" cy="1791457"/>
          </a:xfrm>
          <a:prstGeom prst="rect">
            <a:avLst/>
          </a:prstGeom>
        </p:spPr>
      </p:pic>
      <p:pic>
        <p:nvPicPr>
          <p:cNvPr id="23" name="Picture 22">
            <a:extLst>
              <a:ext uri="{FF2B5EF4-FFF2-40B4-BE49-F238E27FC236}">
                <a16:creationId xmlns:a16="http://schemas.microsoft.com/office/drawing/2014/main" id="{B1840D1B-370F-4C06-A86F-763293F8CD94}"/>
              </a:ext>
            </a:extLst>
          </p:cNvPr>
          <p:cNvPicPr>
            <a:picLocks noChangeAspect="1"/>
          </p:cNvPicPr>
          <p:nvPr/>
        </p:nvPicPr>
        <p:blipFill>
          <a:blip r:embed="rId7"/>
          <a:stretch>
            <a:fillRect/>
          </a:stretch>
        </p:blipFill>
        <p:spPr>
          <a:xfrm rot="1629158">
            <a:off x="10227629" y="6161544"/>
            <a:ext cx="518668" cy="508882"/>
          </a:xfrm>
          <a:prstGeom prst="rect">
            <a:avLst/>
          </a:prstGeom>
        </p:spPr>
      </p:pic>
      <p:pic>
        <p:nvPicPr>
          <p:cNvPr id="24" name="Picture 23">
            <a:extLst>
              <a:ext uri="{FF2B5EF4-FFF2-40B4-BE49-F238E27FC236}">
                <a16:creationId xmlns:a16="http://schemas.microsoft.com/office/drawing/2014/main" id="{E24777A4-5717-4B3F-A48D-3684E31BAAFF}"/>
              </a:ext>
            </a:extLst>
          </p:cNvPr>
          <p:cNvPicPr>
            <a:picLocks noChangeAspect="1"/>
          </p:cNvPicPr>
          <p:nvPr/>
        </p:nvPicPr>
        <p:blipFill>
          <a:blip r:embed="rId7"/>
          <a:stretch>
            <a:fillRect/>
          </a:stretch>
        </p:blipFill>
        <p:spPr>
          <a:xfrm rot="1629158">
            <a:off x="-143017" y="4662310"/>
            <a:ext cx="518668" cy="508882"/>
          </a:xfrm>
          <a:prstGeom prst="rect">
            <a:avLst/>
          </a:prstGeom>
        </p:spPr>
      </p:pic>
      <p:sp>
        <p:nvSpPr>
          <p:cNvPr id="26" name="Hộp Văn bản 8">
            <a:extLst>
              <a:ext uri="{FF2B5EF4-FFF2-40B4-BE49-F238E27FC236}">
                <a16:creationId xmlns:a16="http://schemas.microsoft.com/office/drawing/2014/main" id="{2AFDB83B-5E18-47A1-ABD9-EC335AB70672}"/>
              </a:ext>
            </a:extLst>
          </p:cNvPr>
          <p:cNvSpPr txBox="1"/>
          <p:nvPr/>
        </p:nvSpPr>
        <p:spPr>
          <a:xfrm>
            <a:off x="2930434" y="230751"/>
            <a:ext cx="8118711"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Thứ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ngày </a:t>
            </a:r>
            <a:r>
              <a:rPr lang="en-US" sz="3200" dirty="0">
                <a:latin typeface="Times New Roman" panose="02020603050405020304" pitchFamily="18" charset="0"/>
                <a:cs typeface="Times New Roman" panose="02020603050405020304" pitchFamily="18" charset="0"/>
              </a:rPr>
              <a:t>10 </a:t>
            </a:r>
            <a:r>
              <a:rPr lang="vi-VN" sz="3200" dirty="0">
                <a:latin typeface="Times New Roman" panose="02020603050405020304" pitchFamily="18" charset="0"/>
                <a:cs typeface="Times New Roman" panose="02020603050405020304" pitchFamily="18" charset="0"/>
              </a:rPr>
              <a:t>tháng 1</a:t>
            </a:r>
            <a:r>
              <a:rPr lang="en-US" sz="3200" dirty="0">
                <a:latin typeface="Times New Roman" panose="02020603050405020304" pitchFamily="18" charset="0"/>
                <a:cs typeface="Times New Roman" panose="02020603050405020304" pitchFamily="18" charset="0"/>
              </a:rPr>
              <a:t>1</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năm 2021</a:t>
            </a:r>
          </a:p>
        </p:txBody>
      </p:sp>
    </p:spTree>
    <p:extLst>
      <p:ext uri="{BB962C8B-B14F-4D97-AF65-F5344CB8AC3E}">
        <p14:creationId xmlns:p14="http://schemas.microsoft.com/office/powerpoint/2010/main" val="165053001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5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2000">
                                          <p:cBhvr additive="base">
                                            <p:cTn id="11" dur="1500" fill="hold"/>
                                            <p:tgtEl>
                                              <p:spTgt spid="20"/>
                                            </p:tgtEl>
                                            <p:attrNameLst>
                                              <p:attrName>ppt_x</p:attrName>
                                            </p:attrNameLst>
                                          </p:cBhvr>
                                          <p:tavLst>
                                            <p:tav tm="0">
                                              <p:val>
                                                <p:strVal val="0-#ppt_w/2"/>
                                              </p:val>
                                            </p:tav>
                                            <p:tav tm="100000">
                                              <p:val>
                                                <p:strVal val="#ppt_x"/>
                                              </p:val>
                                            </p:tav>
                                          </p:tavLst>
                                        </p:anim>
                                        <p:anim calcmode="lin" valueType="num" p14:bounceEnd="62000">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62000">
                                          <p:cBhvr additive="base">
                                            <p:cTn id="15" dur="1500" fill="hold"/>
                                            <p:tgtEl>
                                              <p:spTgt spid="21"/>
                                            </p:tgtEl>
                                            <p:attrNameLst>
                                              <p:attrName>ppt_x</p:attrName>
                                            </p:attrNameLst>
                                          </p:cBhvr>
                                          <p:tavLst>
                                            <p:tav tm="0">
                                              <p:val>
                                                <p:strVal val="0-#ppt_w/2"/>
                                              </p:val>
                                            </p:tav>
                                            <p:tav tm="100000">
                                              <p:val>
                                                <p:strVal val="#ppt_x"/>
                                              </p:val>
                                            </p:tav>
                                          </p:tavLst>
                                        </p:anim>
                                        <p:anim calcmode="lin" valueType="num" p14:bounceEnd="62000">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2000">
                                          <p:cBhvr additive="base">
                                            <p:cTn id="19" dur="1500" fill="hold"/>
                                            <p:tgtEl>
                                              <p:spTgt spid="24"/>
                                            </p:tgtEl>
                                            <p:attrNameLst>
                                              <p:attrName>ppt_x</p:attrName>
                                            </p:attrNameLst>
                                          </p:cBhvr>
                                          <p:tavLst>
                                            <p:tav tm="0">
                                              <p:val>
                                                <p:strVal val="0-#ppt_w/2"/>
                                              </p:val>
                                            </p:tav>
                                            <p:tav tm="100000">
                                              <p:val>
                                                <p:strVal val="#ppt_x"/>
                                              </p:val>
                                            </p:tav>
                                          </p:tavLst>
                                        </p:anim>
                                        <p:anim calcmode="lin" valueType="num" p14:bounceEnd="62000">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2000">
                                          <p:cBhvr additive="base">
                                            <p:cTn id="23"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14:bounceEnd="62000">
                                          <p:cBhvr additive="base">
                                            <p:cTn id="27" dur="1500" fill="hold"/>
                                            <p:tgtEl>
                                              <p:spTgt spid="22"/>
                                            </p:tgtEl>
                                            <p:attrNameLst>
                                              <p:attrName>ppt_x</p:attrName>
                                            </p:attrNameLst>
                                          </p:cBhvr>
                                          <p:tavLst>
                                            <p:tav tm="0">
                                              <p:val>
                                                <p:strVal val="1+#ppt_w/2"/>
                                              </p:val>
                                            </p:tav>
                                            <p:tav tm="100000">
                                              <p:val>
                                                <p:strVal val="#ppt_x"/>
                                              </p:val>
                                            </p:tav>
                                          </p:tavLst>
                                        </p:anim>
                                        <p:anim calcmode="lin" valueType="num" p14:bounceEnd="62000">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14:bounceEnd="62000">
                                          <p:cBhvr additive="base">
                                            <p:cTn id="31" dur="1500" fill="hold"/>
                                            <p:tgtEl>
                                              <p:spTgt spid="23"/>
                                            </p:tgtEl>
                                            <p:attrNameLst>
                                              <p:attrName>ppt_x</p:attrName>
                                            </p:attrNameLst>
                                          </p:cBhvr>
                                          <p:tavLst>
                                            <p:tav tm="0">
                                              <p:val>
                                                <p:strVal val="1+#ppt_w/2"/>
                                              </p:val>
                                            </p:tav>
                                            <p:tav tm="100000">
                                              <p:val>
                                                <p:strVal val="#ppt_x"/>
                                              </p:val>
                                            </p:tav>
                                          </p:tavLst>
                                        </p:anim>
                                        <p:anim calcmode="lin" valueType="num" p14:bounceEnd="62000">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2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2000">
                                          <p:cBhvr additive="base">
                                            <p:cTn id="35" dur="15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0-#ppt_w/2"/>
                                              </p:val>
                                            </p:tav>
                                            <p:tav tm="100000">
                                              <p:val>
                                                <p:strVal val="#ppt_x"/>
                                              </p:val>
                                            </p:tav>
                                          </p:tavLst>
                                        </p:anim>
                                        <p:anim calcmode="lin" valueType="num">
                                          <p:cBhvr additive="base">
                                            <p:cTn id="8" dur="1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0-#ppt_w/2"/>
                                              </p:val>
                                            </p:tav>
                                            <p:tav tm="100000">
                                              <p:val>
                                                <p:strVal val="#ppt_x"/>
                                              </p:val>
                                            </p:tav>
                                          </p:tavLst>
                                        </p:anim>
                                        <p:anim calcmode="lin" valueType="num">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1+#ppt_w/2"/>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1+#ppt_w/2"/>
                                              </p:val>
                                            </p:tav>
                                            <p:tav tm="100000">
                                              <p:val>
                                                <p:strVal val="#ppt_x"/>
                                              </p:val>
                                            </p:tav>
                                          </p:tavLst>
                                        </p:anim>
                                        <p:anim calcmode="lin" valueType="num">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5957180" y="3244334"/>
            <a:ext cx="277640" cy="369332"/>
          </a:xfrm>
          <a:prstGeom prst="rect">
            <a:avLst/>
          </a:prstGeom>
        </p:spPr>
        <p:txBody>
          <a:bodyPr wrap="none">
            <a:spAutoFit/>
          </a:bodyPr>
          <a:lstStyle/>
          <a:p>
            <a:r>
              <a:rPr lang="en-US" dirty="0">
                <a:solidFill>
                  <a:srgbClr val="B020B0"/>
                </a:solidFill>
                <a:latin typeface="HP001 5 hàng" panose="020B0603050302020204" pitchFamily="34" charset="-93"/>
              </a:rPr>
              <a:t> </a:t>
            </a:r>
            <a:endParaRPr lang="en-US" dirty="0"/>
          </a:p>
        </p:txBody>
      </p:sp>
      <p:sp>
        <p:nvSpPr>
          <p:cNvPr id="8" name="Tiêu đề 1">
            <a:extLst>
              <a:ext uri="{FF2B5EF4-FFF2-40B4-BE49-F238E27FC236}">
                <a16:creationId xmlns:a16="http://schemas.microsoft.com/office/drawing/2014/main" id="{F2BB2BF2-A0C2-4E2E-B72C-49F2187C5E01}"/>
              </a:ext>
            </a:extLst>
          </p:cNvPr>
          <p:cNvSpPr txBox="1">
            <a:spLocks/>
          </p:cNvSpPr>
          <p:nvPr/>
        </p:nvSpPr>
        <p:spPr>
          <a:xfrm>
            <a:off x="188284" y="2777670"/>
            <a:ext cx="8671236" cy="695619"/>
          </a:xfrm>
          <a:prstGeom prst="rect">
            <a:avLst/>
          </a:prstGeom>
          <a:solidFill>
            <a:srgbClr val="E3E6F7"/>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b="1" dirty="0">
                <a:solidFill>
                  <a:srgbClr val="0070C0"/>
                </a:solidFill>
                <a:ea typeface="HP001" panose="020B0603050302020204" pitchFamily="34" charset="-93"/>
              </a:rPr>
              <a:t>1. Trong câu ứng dụng trên </a:t>
            </a:r>
            <a:r>
              <a:rPr lang="en-US" sz="2800" b="1" dirty="0">
                <a:solidFill>
                  <a:srgbClr val="0070C0"/>
                </a:solidFill>
                <a:latin typeface="Times New Roman" panose="02020603050405020304" pitchFamily="18" charset="0"/>
                <a:ea typeface="HP001" panose="020B0603050302020204" pitchFamily="34" charset="-93"/>
                <a:cs typeface="Times New Roman" panose="02020603050405020304" pitchFamily="18" charset="0"/>
              </a:rPr>
              <a:t>con</a:t>
            </a:r>
            <a:r>
              <a:rPr lang="vi-VN" sz="2800" b="1" dirty="0">
                <a:solidFill>
                  <a:srgbClr val="0070C0"/>
                </a:solidFill>
                <a:ea typeface="HP001" panose="020B0603050302020204" pitchFamily="34" charset="-93"/>
              </a:rPr>
              <a:t> chữ nào được viết hoa?</a:t>
            </a:r>
          </a:p>
        </p:txBody>
      </p:sp>
      <p:sp>
        <p:nvSpPr>
          <p:cNvPr id="11" name="Tiêu đề 1">
            <a:extLst>
              <a:ext uri="{FF2B5EF4-FFF2-40B4-BE49-F238E27FC236}">
                <a16:creationId xmlns:a16="http://schemas.microsoft.com/office/drawing/2014/main" id="{C636DAAD-CCCA-411F-90CA-DC92F2D9EAD0}"/>
              </a:ext>
            </a:extLst>
          </p:cNvPr>
          <p:cNvSpPr txBox="1">
            <a:spLocks/>
          </p:cNvSpPr>
          <p:nvPr/>
        </p:nvSpPr>
        <p:spPr>
          <a:xfrm>
            <a:off x="178124" y="3851376"/>
            <a:ext cx="5623236" cy="695619"/>
          </a:xfrm>
          <a:prstGeom prst="rect">
            <a:avLst/>
          </a:prstGeom>
          <a:solidFill>
            <a:srgbClr val="E3E6F7"/>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b="1" dirty="0">
                <a:solidFill>
                  <a:srgbClr val="0070C0"/>
                </a:solidFill>
                <a:ea typeface="HP001" panose="020B0603050302020204" pitchFamily="34" charset="-93"/>
              </a:rPr>
              <a:t>2. </a:t>
            </a:r>
            <a:r>
              <a:rPr lang="vi-VN" sz="2800" b="1" dirty="0" err="1">
                <a:solidFill>
                  <a:srgbClr val="0070C0"/>
                </a:solidFill>
                <a:ea typeface="HP001" panose="020B0603050302020204" pitchFamily="34" charset="-93"/>
              </a:rPr>
              <a:t>Những</a:t>
            </a:r>
            <a:r>
              <a:rPr lang="vi-VN" sz="2800" b="1" dirty="0">
                <a:solidFill>
                  <a:srgbClr val="0070C0"/>
                </a:solidFill>
                <a:ea typeface="HP001" panose="020B0603050302020204" pitchFamily="34" charset="-93"/>
              </a:rPr>
              <a:t> con </a:t>
            </a:r>
            <a:r>
              <a:rPr lang="vi-VN" sz="2800" b="1" dirty="0" err="1">
                <a:solidFill>
                  <a:srgbClr val="0070C0"/>
                </a:solidFill>
                <a:ea typeface="HP001" panose="020B0603050302020204" pitchFamily="34" charset="-93"/>
              </a:rPr>
              <a:t>chữ</a:t>
            </a:r>
            <a:r>
              <a:rPr lang="vi-VN" sz="2800" b="1" dirty="0">
                <a:solidFill>
                  <a:srgbClr val="0070C0"/>
                </a:solidFill>
                <a:ea typeface="HP001" panose="020B0603050302020204" pitchFamily="34" charset="-93"/>
              </a:rPr>
              <a:t> </a:t>
            </a:r>
            <a:r>
              <a:rPr lang="vi-VN" sz="2800" b="1" dirty="0" err="1">
                <a:solidFill>
                  <a:srgbClr val="0070C0"/>
                </a:solidFill>
                <a:ea typeface="HP001" panose="020B0603050302020204" pitchFamily="34" charset="-93"/>
              </a:rPr>
              <a:t>nào</a:t>
            </a:r>
            <a:r>
              <a:rPr lang="vi-VN" sz="2800" b="1" dirty="0">
                <a:solidFill>
                  <a:srgbClr val="0070C0"/>
                </a:solidFill>
                <a:ea typeface="HP001" panose="020B0603050302020204" pitchFamily="34" charset="-93"/>
              </a:rPr>
              <a:t> cao 2 li </a:t>
            </a:r>
            <a:r>
              <a:rPr lang="vi-VN" sz="2800" b="1" dirty="0" err="1">
                <a:solidFill>
                  <a:srgbClr val="0070C0"/>
                </a:solidFill>
                <a:ea typeface="HP001" panose="020B0603050302020204" pitchFamily="34" charset="-93"/>
              </a:rPr>
              <a:t>rưỡi</a:t>
            </a:r>
            <a:r>
              <a:rPr lang="vi-VN" sz="2800" b="1" dirty="0">
                <a:solidFill>
                  <a:srgbClr val="0070C0"/>
                </a:solidFill>
                <a:ea typeface="HP001" panose="020B0603050302020204" pitchFamily="34" charset="-93"/>
              </a:rPr>
              <a:t>?</a:t>
            </a:r>
          </a:p>
        </p:txBody>
      </p:sp>
      <p:sp>
        <p:nvSpPr>
          <p:cNvPr id="12" name="Tiêu đề 1">
            <a:extLst>
              <a:ext uri="{FF2B5EF4-FFF2-40B4-BE49-F238E27FC236}">
                <a16:creationId xmlns:a16="http://schemas.microsoft.com/office/drawing/2014/main" id="{FAF27EE4-6D24-4F77-AA48-F3D09202F4B0}"/>
              </a:ext>
            </a:extLst>
          </p:cNvPr>
          <p:cNvSpPr txBox="1">
            <a:spLocks/>
          </p:cNvSpPr>
          <p:nvPr/>
        </p:nvSpPr>
        <p:spPr>
          <a:xfrm>
            <a:off x="8993969" y="2672080"/>
            <a:ext cx="2640837" cy="801209"/>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HP001" panose="020B0603050302020204" pitchFamily="34" charset="-93"/>
                <a:ea typeface="HP001" panose="020B0603050302020204" pitchFamily="34" charset="-93"/>
              </a:rPr>
              <a:t>G, T, V, X</a:t>
            </a:r>
            <a:endParaRPr lang="vi-VN" sz="3600" b="1" dirty="0">
              <a:solidFill>
                <a:srgbClr val="FF0000"/>
              </a:solidFill>
              <a:latin typeface="HP001" panose="020B0603050302020204" pitchFamily="34" charset="-93"/>
              <a:ea typeface="HP001" panose="020B0603050302020204" pitchFamily="34" charset="-93"/>
            </a:endParaRPr>
          </a:p>
        </p:txBody>
      </p:sp>
      <p:sp>
        <p:nvSpPr>
          <p:cNvPr id="13" name="Tiêu đề 1">
            <a:extLst>
              <a:ext uri="{FF2B5EF4-FFF2-40B4-BE49-F238E27FC236}">
                <a16:creationId xmlns:a16="http://schemas.microsoft.com/office/drawing/2014/main" id="{2BADCE1C-C5A5-4497-862A-3D3742376AAA}"/>
              </a:ext>
            </a:extLst>
          </p:cNvPr>
          <p:cNvSpPr txBox="1">
            <a:spLocks/>
          </p:cNvSpPr>
          <p:nvPr/>
        </p:nvSpPr>
        <p:spPr>
          <a:xfrm>
            <a:off x="6096000" y="3851375"/>
            <a:ext cx="4663440" cy="695619"/>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HP001" panose="020B0603050302020204" pitchFamily="34" charset="-93"/>
                <a:ea typeface="HP001" panose="020B0603050302020204" pitchFamily="34" charset="-93"/>
              </a:rPr>
              <a:t>G, T, V, X, h, l, g</a:t>
            </a:r>
            <a:endParaRPr lang="vi-VN" sz="3600" b="1" dirty="0">
              <a:solidFill>
                <a:srgbClr val="FF0000"/>
              </a:solidFill>
              <a:latin typeface="HP001" panose="020B0603050302020204" pitchFamily="34" charset="-93"/>
              <a:ea typeface="HP001" panose="020B0603050302020204" pitchFamily="34" charset="-93"/>
            </a:endParaRPr>
          </a:p>
        </p:txBody>
      </p:sp>
      <p:sp>
        <p:nvSpPr>
          <p:cNvPr id="18" name="Tiêu đề 1">
            <a:extLst>
              <a:ext uri="{FF2B5EF4-FFF2-40B4-BE49-F238E27FC236}">
                <a16:creationId xmlns:a16="http://schemas.microsoft.com/office/drawing/2014/main" id="{44718AAE-FF51-411B-AFCB-670D338D52B4}"/>
              </a:ext>
            </a:extLst>
          </p:cNvPr>
          <p:cNvSpPr txBox="1">
            <a:spLocks/>
          </p:cNvSpPr>
          <p:nvPr/>
        </p:nvSpPr>
        <p:spPr>
          <a:xfrm>
            <a:off x="188284" y="5924758"/>
            <a:ext cx="6720516" cy="594540"/>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dirty="0">
                <a:ea typeface="HP001" panose="020B0603050302020204" pitchFamily="34" charset="-93"/>
              </a:rPr>
              <a:t>Khoảng cách giữa các </a:t>
            </a:r>
            <a:r>
              <a:rPr lang="en-US" sz="2800" dirty="0">
                <a:latin typeface="Times New Roman" panose="02020603050405020304" pitchFamily="18" charset="0"/>
                <a:ea typeface="HP001" panose="020B0603050302020204" pitchFamily="34" charset="-93"/>
                <a:cs typeface="Times New Roman" panose="02020603050405020304" pitchFamily="18" charset="0"/>
              </a:rPr>
              <a:t>tiếng</a:t>
            </a:r>
            <a:r>
              <a:rPr lang="vi-VN" sz="2800" dirty="0">
                <a:latin typeface="Times New Roman" panose="02020603050405020304" pitchFamily="18" charset="0"/>
                <a:ea typeface="HP001" panose="020B0603050302020204" pitchFamily="34" charset="-93"/>
                <a:cs typeface="Times New Roman" panose="02020603050405020304" pitchFamily="18" charset="0"/>
              </a:rPr>
              <a:t> là một </a:t>
            </a:r>
            <a:r>
              <a:rPr lang="vi-VN" sz="2800" dirty="0">
                <a:ea typeface="HP001" panose="020B0603050302020204" pitchFamily="34" charset="-93"/>
              </a:rPr>
              <a:t>con chữ o.</a:t>
            </a:r>
          </a:p>
        </p:txBody>
      </p:sp>
      <p:sp>
        <p:nvSpPr>
          <p:cNvPr id="19" name="Tiêu đề 1">
            <a:extLst>
              <a:ext uri="{FF2B5EF4-FFF2-40B4-BE49-F238E27FC236}">
                <a16:creationId xmlns:a16="http://schemas.microsoft.com/office/drawing/2014/main" id="{1645818E-D6FD-4C5E-BB79-BA089CE0B118}"/>
              </a:ext>
            </a:extLst>
          </p:cNvPr>
          <p:cNvSpPr txBox="1">
            <a:spLocks/>
          </p:cNvSpPr>
          <p:nvPr/>
        </p:nvSpPr>
        <p:spPr>
          <a:xfrm>
            <a:off x="188284" y="4925628"/>
            <a:ext cx="8579796" cy="695619"/>
          </a:xfrm>
          <a:prstGeom prst="rect">
            <a:avLst/>
          </a:prstGeom>
          <a:solidFill>
            <a:srgbClr val="E3E6F7"/>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800" b="1" dirty="0">
                <a:solidFill>
                  <a:srgbClr val="0070C0"/>
                </a:solidFill>
                <a:ea typeface="HP001" panose="020B0603050302020204" pitchFamily="34" charset="-93"/>
              </a:rPr>
              <a:t>3. Khoảng cách giữa các</a:t>
            </a:r>
            <a:r>
              <a:rPr lang="en-US" sz="2800" b="1" dirty="0">
                <a:solidFill>
                  <a:srgbClr val="0070C0"/>
                </a:solidFill>
                <a:ea typeface="HP001" panose="020B0603050302020204" pitchFamily="34" charset="-93"/>
              </a:rPr>
              <a:t> </a:t>
            </a:r>
            <a:r>
              <a:rPr lang="en-US" sz="2800" b="1" dirty="0">
                <a:solidFill>
                  <a:srgbClr val="0070C0"/>
                </a:solidFill>
                <a:latin typeface="Times New Roman" panose="02020603050405020304" pitchFamily="18" charset="0"/>
                <a:ea typeface="HP001" panose="020B0603050302020204" pitchFamily="34" charset="-93"/>
                <a:cs typeface="Times New Roman" panose="02020603050405020304" pitchFamily="18" charset="0"/>
              </a:rPr>
              <a:t>tiếng</a:t>
            </a:r>
            <a:r>
              <a:rPr lang="vi-VN" sz="2800" b="1" dirty="0">
                <a:solidFill>
                  <a:srgbClr val="0070C0"/>
                </a:solidFill>
                <a:ea typeface="HP001" panose="020B0603050302020204" pitchFamily="34" charset="-93"/>
              </a:rPr>
              <a:t> được viết như thế nào?</a:t>
            </a:r>
          </a:p>
        </p:txBody>
      </p:sp>
      <p:pic>
        <p:nvPicPr>
          <p:cNvPr id="14" name="Picture 13"/>
          <p:cNvPicPr>
            <a:picLocks noChangeAspect="1"/>
          </p:cNvPicPr>
          <p:nvPr/>
        </p:nvPicPr>
        <p:blipFill>
          <a:blip r:embed="rId3"/>
          <a:stretch>
            <a:fillRect/>
          </a:stretch>
        </p:blipFill>
        <p:spPr>
          <a:xfrm>
            <a:off x="557193" y="397406"/>
            <a:ext cx="11077613" cy="2001630"/>
          </a:xfrm>
          <a:prstGeom prst="rect">
            <a:avLst/>
          </a:prstGeom>
        </p:spPr>
      </p:pic>
    </p:spTree>
    <p:extLst>
      <p:ext uri="{BB962C8B-B14F-4D97-AF65-F5344CB8AC3E}">
        <p14:creationId xmlns:p14="http://schemas.microsoft.com/office/powerpoint/2010/main" val="4287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988659" y="457200"/>
            <a:ext cx="5029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fontAlgn="base">
              <a:spcBef>
                <a:spcPct val="0"/>
              </a:spcBef>
              <a:spcAft>
                <a:spcPct val="0"/>
              </a:spcAft>
            </a:pPr>
            <a:r>
              <a:rPr lang="en-US" altLang="en-US" sz="2400" b="1" i="0" dirty="0">
                <a:solidFill>
                  <a:srgbClr val="000000"/>
                </a:solidFill>
                <a:latin typeface="Times New Roman" pitchFamily="18" charset="0"/>
              </a:rPr>
              <a:t>1. </a:t>
            </a:r>
            <a:r>
              <a:rPr lang="en-US" altLang="en-US" sz="2400" b="1" i="0" u="sng" dirty="0" err="1">
                <a:solidFill>
                  <a:srgbClr val="000000"/>
                </a:solidFill>
                <a:latin typeface="Times New Roman" pitchFamily="18" charset="0"/>
              </a:rPr>
              <a:t>Tư</a:t>
            </a:r>
            <a:r>
              <a:rPr lang="en-US" altLang="en-US" sz="2400" b="1" i="0" u="sng" dirty="0">
                <a:solidFill>
                  <a:srgbClr val="000000"/>
                </a:solidFill>
                <a:latin typeface="Times New Roman" pitchFamily="18" charset="0"/>
              </a:rPr>
              <a:t> </a:t>
            </a:r>
            <a:r>
              <a:rPr lang="en-US" altLang="en-US" sz="2400" b="1" i="0" u="sng" dirty="0" err="1">
                <a:solidFill>
                  <a:srgbClr val="000000"/>
                </a:solidFill>
                <a:latin typeface="Times New Roman" pitchFamily="18" charset="0"/>
              </a:rPr>
              <a:t>thế</a:t>
            </a:r>
            <a:r>
              <a:rPr lang="en-US" altLang="en-US" sz="2400" b="1" i="0" u="sng" dirty="0">
                <a:solidFill>
                  <a:srgbClr val="000000"/>
                </a:solidFill>
                <a:latin typeface="Times New Roman" pitchFamily="18" charset="0"/>
              </a:rPr>
              <a:t> </a:t>
            </a:r>
            <a:r>
              <a:rPr lang="en-US" altLang="en-US" sz="2400" b="1" i="0" u="sng" dirty="0" err="1">
                <a:solidFill>
                  <a:srgbClr val="000000"/>
                </a:solidFill>
                <a:latin typeface="Times New Roman" pitchFamily="18" charset="0"/>
              </a:rPr>
              <a:t>ngồi</a:t>
            </a:r>
            <a:r>
              <a:rPr lang="en-US" altLang="en-US" sz="2400" b="1" i="0" u="sng" dirty="0">
                <a:solidFill>
                  <a:srgbClr val="000000"/>
                </a:solidFill>
                <a:latin typeface="Times New Roman" pitchFamily="18" charset="0"/>
              </a:rPr>
              <a:t> </a:t>
            </a:r>
            <a:r>
              <a:rPr lang="en-US" altLang="en-US" sz="2400" b="1" i="0" u="sng" dirty="0" err="1">
                <a:solidFill>
                  <a:srgbClr val="000000"/>
                </a:solidFill>
                <a:latin typeface="Times New Roman" pitchFamily="18" charset="0"/>
              </a:rPr>
              <a:t>viết</a:t>
            </a:r>
            <a:r>
              <a:rPr lang="en-US" altLang="en-US" sz="2400" b="1" i="0" u="sng" dirty="0">
                <a:solidFill>
                  <a:srgbClr val="000000"/>
                </a:solidFill>
                <a:latin typeface="Times New Roman" pitchFamily="18" charset="0"/>
              </a:rPr>
              <a:t>:</a:t>
            </a:r>
          </a:p>
          <a:p>
            <a:pPr fontAlgn="base">
              <a:spcBef>
                <a:spcPct val="0"/>
              </a:spcBef>
              <a:spcAft>
                <a:spcPct val="0"/>
              </a:spcAft>
            </a:pP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Lưng</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thẳng</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không</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tì</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ngực</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vào</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bàn</a:t>
            </a:r>
            <a:r>
              <a:rPr lang="en-US" altLang="en-US" sz="2400" i="0" dirty="0">
                <a:solidFill>
                  <a:srgbClr val="000000"/>
                </a:solidFill>
                <a:latin typeface="Times New Roman" pitchFamily="18" charset="0"/>
              </a:rPr>
              <a:t>.</a:t>
            </a:r>
          </a:p>
          <a:p>
            <a:pPr fontAlgn="base">
              <a:spcBef>
                <a:spcPct val="0"/>
              </a:spcBef>
              <a:spcAft>
                <a:spcPct val="0"/>
              </a:spcAft>
            </a:pP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Đầu</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hơi</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cúi</a:t>
            </a:r>
            <a:r>
              <a:rPr lang="en-US" altLang="en-US" sz="2400" i="0" dirty="0">
                <a:solidFill>
                  <a:srgbClr val="000000"/>
                </a:solidFill>
                <a:latin typeface="Times New Roman" pitchFamily="18" charset="0"/>
              </a:rPr>
              <a:t>.</a:t>
            </a:r>
          </a:p>
          <a:p>
            <a:pPr fontAlgn="base">
              <a:spcBef>
                <a:spcPct val="0"/>
              </a:spcBef>
              <a:spcAft>
                <a:spcPct val="0"/>
              </a:spcAft>
            </a:pP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Mắt</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cách</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vở</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khoảng</a:t>
            </a:r>
            <a:r>
              <a:rPr lang="en-US" altLang="en-US" sz="2400" i="0" dirty="0">
                <a:solidFill>
                  <a:srgbClr val="000000"/>
                </a:solidFill>
                <a:latin typeface="Times New Roman" pitchFamily="18" charset="0"/>
              </a:rPr>
              <a:t> 25 </a:t>
            </a:r>
            <a:r>
              <a:rPr lang="en-US" altLang="en-US" sz="2400" i="0" dirty="0" err="1">
                <a:solidFill>
                  <a:srgbClr val="000000"/>
                </a:solidFill>
                <a:latin typeface="Times New Roman" pitchFamily="18" charset="0"/>
              </a:rPr>
              <a:t>đến</a:t>
            </a:r>
            <a:r>
              <a:rPr lang="en-US" altLang="en-US" sz="2400" i="0" dirty="0">
                <a:solidFill>
                  <a:srgbClr val="000000"/>
                </a:solidFill>
                <a:latin typeface="Times New Roman" pitchFamily="18" charset="0"/>
              </a:rPr>
              <a:t> 30 cm.</a:t>
            </a:r>
          </a:p>
          <a:p>
            <a:pPr fontAlgn="base">
              <a:spcBef>
                <a:spcPct val="0"/>
              </a:spcBef>
              <a:spcAft>
                <a:spcPct val="0"/>
              </a:spcAft>
            </a:pPr>
            <a:r>
              <a:rPr lang="en-US" altLang="en-US" sz="2400" i="0" dirty="0">
                <a:solidFill>
                  <a:srgbClr val="000000"/>
                </a:solidFill>
                <a:latin typeface="Times New Roman" pitchFamily="18" charset="0"/>
              </a:rPr>
              <a:t>- Tay </a:t>
            </a:r>
            <a:r>
              <a:rPr lang="en-US" altLang="en-US" sz="2400" i="0" dirty="0" err="1">
                <a:solidFill>
                  <a:srgbClr val="000000"/>
                </a:solidFill>
                <a:latin typeface="Times New Roman" pitchFamily="18" charset="0"/>
              </a:rPr>
              <a:t>phải</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cầm</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bút</a:t>
            </a:r>
            <a:r>
              <a:rPr lang="en-US" altLang="en-US" sz="2400" i="0" dirty="0">
                <a:solidFill>
                  <a:srgbClr val="000000"/>
                </a:solidFill>
                <a:latin typeface="Times New Roman" pitchFamily="18" charset="0"/>
              </a:rPr>
              <a:t>.</a:t>
            </a:r>
          </a:p>
          <a:p>
            <a:pPr fontAlgn="base">
              <a:spcBef>
                <a:spcPct val="0"/>
              </a:spcBef>
              <a:spcAft>
                <a:spcPct val="0"/>
              </a:spcAft>
            </a:pPr>
            <a:r>
              <a:rPr lang="en-US" altLang="en-US" sz="2400" i="0" dirty="0">
                <a:solidFill>
                  <a:srgbClr val="000000"/>
                </a:solidFill>
                <a:latin typeface="Times New Roman" pitchFamily="18" charset="0"/>
              </a:rPr>
              <a:t>- Tay </a:t>
            </a:r>
            <a:r>
              <a:rPr lang="en-US" altLang="en-US" sz="2400" i="0" dirty="0" err="1">
                <a:solidFill>
                  <a:srgbClr val="000000"/>
                </a:solidFill>
                <a:latin typeface="Times New Roman" pitchFamily="18" charset="0"/>
              </a:rPr>
              <a:t>trái</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tì</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nhẹ</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lên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mép</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vở</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để</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giữ</a:t>
            </a:r>
            <a:r>
              <a:rPr lang="en-US" altLang="en-US" sz="2400" i="0" dirty="0">
                <a:solidFill>
                  <a:srgbClr val="000000"/>
                </a:solidFill>
                <a:latin typeface="Times New Roman" pitchFamily="18" charset="0"/>
              </a:rPr>
              <a:t>.</a:t>
            </a:r>
          </a:p>
          <a:p>
            <a:pPr fontAlgn="base">
              <a:spcBef>
                <a:spcPct val="0"/>
              </a:spcBef>
              <a:spcAft>
                <a:spcPct val="0"/>
              </a:spcAft>
            </a:pPr>
            <a:r>
              <a:rPr lang="en-US" altLang="en-US" sz="2400" i="0" dirty="0">
                <a:solidFill>
                  <a:srgbClr val="000000"/>
                </a:solidFill>
                <a:latin typeface="Times New Roman" pitchFamily="18" charset="0"/>
              </a:rPr>
              <a:t>- Hai </a:t>
            </a:r>
            <a:r>
              <a:rPr lang="en-US" altLang="en-US" sz="2400" i="0" dirty="0" err="1">
                <a:solidFill>
                  <a:srgbClr val="000000"/>
                </a:solidFill>
                <a:latin typeface="Times New Roman" pitchFamily="18" charset="0"/>
              </a:rPr>
              <a:t>chân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để</a:t>
            </a:r>
            <a:r>
              <a:rPr lang="en-US" altLang="en-US" sz="2400" i="0" dirty="0">
                <a:solidFill>
                  <a:srgbClr val="000000"/>
                </a:solidFill>
                <a:latin typeface="Times New Roman" pitchFamily="18" charset="0"/>
              </a:rPr>
              <a:t> song </a:t>
            </a:r>
            <a:r>
              <a:rPr lang="en-US" altLang="en-US" sz="2400" i="0" dirty="0" err="1">
                <a:solidFill>
                  <a:srgbClr val="000000"/>
                </a:solidFill>
                <a:latin typeface="Times New Roman" pitchFamily="18" charset="0"/>
              </a:rPr>
              <a:t>song</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thoải</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mái</a:t>
            </a:r>
            <a:r>
              <a:rPr lang="en-US" altLang="en-US" sz="2400" i="0" dirty="0">
                <a:solidFill>
                  <a:srgbClr val="000000"/>
                </a:solidFill>
                <a:latin typeface="Times New Roman" pitchFamily="18" charset="0"/>
              </a:rPr>
              <a:t>.</a:t>
            </a:r>
          </a:p>
          <a:p>
            <a:pPr algn="just" eaLnBrk="0" fontAlgn="base" hangingPunct="0">
              <a:spcBef>
                <a:spcPct val="0"/>
              </a:spcBef>
              <a:spcAft>
                <a:spcPct val="0"/>
              </a:spcAft>
            </a:pPr>
            <a:endParaRPr lang="en-US" altLang="en-US" sz="2400" i="0" dirty="0">
              <a:solidFill>
                <a:srgbClr val="FF0000"/>
              </a:solidFill>
              <a:latin typeface="Times New Roman" pitchFamily="18" charset="0"/>
            </a:endParaRPr>
          </a:p>
        </p:txBody>
      </p:sp>
      <p:sp>
        <p:nvSpPr>
          <p:cNvPr id="19462" name="Text Box 6"/>
          <p:cNvSpPr txBox="1">
            <a:spLocks noChangeArrowheads="1"/>
          </p:cNvSpPr>
          <p:nvPr/>
        </p:nvSpPr>
        <p:spPr bwMode="auto">
          <a:xfrm>
            <a:off x="934948" y="3504188"/>
            <a:ext cx="5562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i="1">
                <a:solidFill>
                  <a:schemeClr val="tx1"/>
                </a:solidFill>
                <a:latin typeface="Arial" charset="0"/>
              </a:defRPr>
            </a:lvl1pPr>
            <a:lvl2pPr marL="742950" indent="-285750">
              <a:defRPr i="1">
                <a:solidFill>
                  <a:schemeClr val="tx1"/>
                </a:solidFill>
                <a:latin typeface="Arial" charset="0"/>
              </a:defRPr>
            </a:lvl2pPr>
            <a:lvl3pPr marL="1143000" indent="-228600">
              <a:defRPr i="1">
                <a:solidFill>
                  <a:schemeClr val="tx1"/>
                </a:solidFill>
                <a:latin typeface="Arial" charset="0"/>
              </a:defRPr>
            </a:lvl3pPr>
            <a:lvl4pPr marL="1600200" indent="-228600">
              <a:defRPr i="1">
                <a:solidFill>
                  <a:schemeClr val="tx1"/>
                </a:solidFill>
                <a:latin typeface="Arial" charset="0"/>
              </a:defRPr>
            </a:lvl4pPr>
            <a:lvl5pPr marL="2057400" indent="-228600">
              <a:defRPr i="1">
                <a:solidFill>
                  <a:schemeClr val="tx1"/>
                </a:solidFill>
                <a:latin typeface="Arial" charset="0"/>
              </a:defRPr>
            </a:lvl5pPr>
            <a:lvl6pPr marL="2514600" indent="-228600" eaLnBrk="0" fontAlgn="base" hangingPunct="0">
              <a:spcBef>
                <a:spcPct val="0"/>
              </a:spcBef>
              <a:spcAft>
                <a:spcPct val="0"/>
              </a:spcAft>
              <a:defRPr i="1">
                <a:solidFill>
                  <a:schemeClr val="tx1"/>
                </a:solidFill>
                <a:latin typeface="Arial" charset="0"/>
              </a:defRPr>
            </a:lvl6pPr>
            <a:lvl7pPr marL="2971800" indent="-228600" eaLnBrk="0" fontAlgn="base" hangingPunct="0">
              <a:spcBef>
                <a:spcPct val="0"/>
              </a:spcBef>
              <a:spcAft>
                <a:spcPct val="0"/>
              </a:spcAft>
              <a:defRPr i="1">
                <a:solidFill>
                  <a:schemeClr val="tx1"/>
                </a:solidFill>
                <a:latin typeface="Arial" charset="0"/>
              </a:defRPr>
            </a:lvl7pPr>
            <a:lvl8pPr marL="3429000" indent="-228600" eaLnBrk="0" fontAlgn="base" hangingPunct="0">
              <a:spcBef>
                <a:spcPct val="0"/>
              </a:spcBef>
              <a:spcAft>
                <a:spcPct val="0"/>
              </a:spcAft>
              <a:defRPr i="1">
                <a:solidFill>
                  <a:schemeClr val="tx1"/>
                </a:solidFill>
                <a:latin typeface="Arial" charset="0"/>
              </a:defRPr>
            </a:lvl8pPr>
            <a:lvl9pPr marL="3886200" indent="-228600" eaLnBrk="0" fontAlgn="base" hangingPunct="0">
              <a:spcBef>
                <a:spcPct val="0"/>
              </a:spcBef>
              <a:spcAft>
                <a:spcPct val="0"/>
              </a:spcAft>
              <a:defRPr i="1">
                <a:solidFill>
                  <a:schemeClr val="tx1"/>
                </a:solidFill>
                <a:latin typeface="Arial" charset="0"/>
              </a:defRPr>
            </a:lvl9pPr>
          </a:lstStyle>
          <a:p>
            <a:pPr fontAlgn="base">
              <a:spcBef>
                <a:spcPct val="0"/>
              </a:spcBef>
              <a:spcAft>
                <a:spcPct val="0"/>
              </a:spcAft>
            </a:pPr>
            <a:r>
              <a:rPr lang="en-US" altLang="en-US" sz="2400" b="1" i="0" dirty="0">
                <a:solidFill>
                  <a:srgbClr val="000000"/>
                </a:solidFill>
                <a:latin typeface="Times New Roman" pitchFamily="18" charset="0"/>
              </a:rPr>
              <a:t>2. </a:t>
            </a:r>
            <a:r>
              <a:rPr lang="en-US" altLang="en-US" sz="2400" b="1" i="0" u="sng" dirty="0" err="1">
                <a:solidFill>
                  <a:srgbClr val="000000"/>
                </a:solidFill>
                <a:latin typeface="Times New Roman" pitchFamily="18" charset="0"/>
              </a:rPr>
              <a:t>Cách</a:t>
            </a:r>
            <a:r>
              <a:rPr lang="en-US" altLang="en-US" sz="2400" b="1" i="0" u="sng" dirty="0">
                <a:solidFill>
                  <a:srgbClr val="000000"/>
                </a:solidFill>
                <a:latin typeface="Times New Roman" pitchFamily="18" charset="0"/>
              </a:rPr>
              <a:t> </a:t>
            </a:r>
            <a:r>
              <a:rPr lang="en-US" altLang="en-US" sz="2400" b="1" i="0" u="sng" dirty="0" err="1">
                <a:solidFill>
                  <a:srgbClr val="000000"/>
                </a:solidFill>
                <a:latin typeface="Times New Roman" pitchFamily="18" charset="0"/>
              </a:rPr>
              <a:t>cầm</a:t>
            </a:r>
            <a:r>
              <a:rPr lang="en-US" altLang="en-US" sz="2400" b="1" i="0" u="sng" dirty="0">
                <a:solidFill>
                  <a:srgbClr val="000000"/>
                </a:solidFill>
                <a:latin typeface="Times New Roman" pitchFamily="18" charset="0"/>
              </a:rPr>
              <a:t> </a:t>
            </a:r>
            <a:r>
              <a:rPr lang="en-US" altLang="en-US" sz="2400" b="1" i="0" u="sng" dirty="0" err="1">
                <a:solidFill>
                  <a:srgbClr val="000000"/>
                </a:solidFill>
                <a:latin typeface="Times New Roman" pitchFamily="18" charset="0"/>
              </a:rPr>
              <a:t>bút</a:t>
            </a:r>
            <a:r>
              <a:rPr lang="en-US" altLang="en-US" sz="2400" b="1" i="0" u="sng" dirty="0">
                <a:solidFill>
                  <a:srgbClr val="000000"/>
                </a:solidFill>
                <a:latin typeface="Times New Roman" pitchFamily="18" charset="0"/>
              </a:rPr>
              <a:t>:</a:t>
            </a:r>
          </a:p>
          <a:p>
            <a:pPr fontAlgn="base">
              <a:spcBef>
                <a:spcPct val="0"/>
              </a:spcBef>
              <a:spcAft>
                <a:spcPct val="0"/>
              </a:spcAft>
            </a:pP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Cầm</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bút</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bằng</a:t>
            </a:r>
            <a:r>
              <a:rPr lang="en-US" altLang="en-US" sz="2400" i="0" dirty="0">
                <a:solidFill>
                  <a:srgbClr val="000000"/>
                </a:solidFill>
                <a:latin typeface="Times New Roman" pitchFamily="18" charset="0"/>
              </a:rPr>
              <a:t> 3 </a:t>
            </a:r>
            <a:r>
              <a:rPr lang="en-US" altLang="en-US" sz="2400" i="0" dirty="0" err="1">
                <a:solidFill>
                  <a:srgbClr val="000000"/>
                </a:solidFill>
                <a:latin typeface="Times New Roman" pitchFamily="18" charset="0"/>
              </a:rPr>
              <a:t>ngón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tay</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ngón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cái</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ngón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trỏ</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ngón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giữa</a:t>
            </a:r>
            <a:r>
              <a:rPr lang="en-US" altLang="en-US" sz="2400" i="0" dirty="0">
                <a:solidFill>
                  <a:srgbClr val="000000"/>
                </a:solidFill>
                <a:latin typeface="Times New Roman" pitchFamily="18" charset="0"/>
              </a:rPr>
              <a:t>.</a:t>
            </a:r>
          </a:p>
          <a:p>
            <a:pPr fontAlgn="base">
              <a:spcBef>
                <a:spcPct val="0"/>
              </a:spcBef>
              <a:spcAft>
                <a:spcPct val="0"/>
              </a:spcAft>
            </a:pPr>
            <a:r>
              <a:rPr lang="en-US" altLang="en-US" sz="2400" i="0" dirty="0">
                <a:solidFill>
                  <a:srgbClr val="000000"/>
                </a:solidFill>
                <a:latin typeface="Times New Roman" pitchFamily="18" charset="0"/>
              </a:rPr>
              <a:t>- Khi </a:t>
            </a:r>
            <a:r>
              <a:rPr lang="en-US" altLang="en-US" sz="2400" i="0" dirty="0" err="1">
                <a:solidFill>
                  <a:srgbClr val="000000"/>
                </a:solidFill>
                <a:latin typeface="Times New Roman" pitchFamily="18" charset="0"/>
              </a:rPr>
              <a:t>viết</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dùng</a:t>
            </a:r>
            <a:r>
              <a:rPr lang="en-US" altLang="en-US" sz="2400" i="0" dirty="0">
                <a:solidFill>
                  <a:srgbClr val="000000"/>
                </a:solidFill>
                <a:latin typeface="Times New Roman" pitchFamily="18" charset="0"/>
              </a:rPr>
              <a:t> 3 </a:t>
            </a:r>
            <a:r>
              <a:rPr lang="en-US" altLang="en-US" sz="2400" i="0" dirty="0" err="1">
                <a:solidFill>
                  <a:srgbClr val="000000"/>
                </a:solidFill>
                <a:latin typeface="Times New Roman" pitchFamily="18" charset="0"/>
              </a:rPr>
              <a:t>ngón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tay</a:t>
            </a:r>
            <a:r>
              <a:rPr lang="en-US" altLang="en-US" sz="2400" i="0" dirty="0">
                <a:solidFill>
                  <a:srgbClr val="000000"/>
                </a:solidFill>
                <a:latin typeface="Times New Roman" pitchFamily="18" charset="0"/>
              </a:rPr>
              <a:t> di </a:t>
            </a:r>
            <a:r>
              <a:rPr lang="en-US" altLang="en-US" sz="2400" i="0" dirty="0" err="1">
                <a:solidFill>
                  <a:srgbClr val="000000"/>
                </a:solidFill>
                <a:latin typeface="Times New Roman" pitchFamily="18" charset="0"/>
              </a:rPr>
              <a:t>chuyển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bút</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từ</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trái</a:t>
            </a:r>
            <a:r>
              <a:rPr lang="en-US" altLang="en-US" sz="2400" i="0" dirty="0">
                <a:solidFill>
                  <a:srgbClr val="000000"/>
                </a:solidFill>
                <a:latin typeface="Times New Roman" pitchFamily="18" charset="0"/>
              </a:rPr>
              <a:t> sang </a:t>
            </a:r>
            <a:r>
              <a:rPr lang="en-US" altLang="en-US" sz="2400" i="0" dirty="0" err="1">
                <a:solidFill>
                  <a:srgbClr val="000000"/>
                </a:solidFill>
                <a:latin typeface="Times New Roman" pitchFamily="18" charset="0"/>
              </a:rPr>
              <a:t>phải</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cán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bút</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nghiêng</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về</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phía</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bên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phải</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cổ</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tay</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khuỷu</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tay</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và</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cánh</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tay</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cử</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động</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mềm</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mại</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thoải</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mái</a:t>
            </a:r>
            <a:r>
              <a:rPr lang="en-US" altLang="en-US" sz="2400" i="0" dirty="0">
                <a:solidFill>
                  <a:srgbClr val="000000"/>
                </a:solidFill>
                <a:latin typeface="Times New Roman" pitchFamily="18" charset="0"/>
              </a:rPr>
              <a:t>;</a:t>
            </a:r>
          </a:p>
          <a:p>
            <a:pPr fontAlgn="base">
              <a:spcBef>
                <a:spcPct val="0"/>
              </a:spcBef>
              <a:spcAft>
                <a:spcPct val="0"/>
              </a:spcAft>
            </a:pP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Không</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nên</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cầm</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bút</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tay</a:t>
            </a:r>
            <a:r>
              <a:rPr lang="en-US" altLang="en-US" sz="2400" i="0" dirty="0">
                <a:solidFill>
                  <a:srgbClr val="000000"/>
                </a:solidFill>
                <a:latin typeface="Times New Roman" pitchFamily="18" charset="0"/>
              </a:rPr>
              <a:t> </a:t>
            </a:r>
            <a:r>
              <a:rPr lang="en-US" altLang="en-US" sz="2400" i="0" dirty="0" err="1">
                <a:solidFill>
                  <a:srgbClr val="000000"/>
                </a:solidFill>
                <a:latin typeface="Times New Roman" pitchFamily="18" charset="0"/>
              </a:rPr>
              <a:t>trái</a:t>
            </a:r>
            <a:r>
              <a:rPr lang="en-US" altLang="en-US" sz="2400" i="0" dirty="0">
                <a:solidFill>
                  <a:srgbClr val="000000"/>
                </a:solidFill>
                <a:latin typeface="Times New Roman" pitchFamily="18" charset="0"/>
              </a:rPr>
              <a:t>.</a:t>
            </a:r>
          </a:p>
        </p:txBody>
      </p:sp>
      <p:pic>
        <p:nvPicPr>
          <p:cNvPr id="19463" name="Picture 7" descr="Cam b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7763" y="3649663"/>
            <a:ext cx="2895600" cy="282575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9467" name="Picture 11" descr="chu hoa0005"/>
          <p:cNvPicPr>
            <a:picLocks noChangeAspect="1" noChangeArrowheads="1"/>
          </p:cNvPicPr>
          <p:nvPr/>
        </p:nvPicPr>
        <p:blipFill>
          <a:blip r:embed="rId6">
            <a:lum bright="-32000" contrast="40000"/>
            <a:extLst>
              <a:ext uri="{28A0092B-C50C-407E-A947-70E740481C1C}">
                <a14:useLocalDpi xmlns:a14="http://schemas.microsoft.com/office/drawing/2010/main" val="0"/>
              </a:ext>
            </a:extLst>
          </a:blip>
          <a:srcRect l="56860" t="39471" r="21571" b="43802"/>
          <a:stretch>
            <a:fillRect/>
          </a:stretch>
        </p:blipFill>
        <p:spPr bwMode="auto">
          <a:xfrm>
            <a:off x="7543800" y="457200"/>
            <a:ext cx="2819400" cy="26670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479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4286">
        <p15:prstTrans prst="fallOver"/>
      </p:transition>
    </mc:Choice>
    <mc:Fallback xmlns="">
      <p:transition spd="slow" advTm="14286">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strVal val="#ppt_w*2.5"/>
                                          </p:val>
                                        </p:tav>
                                        <p:tav tm="100000">
                                          <p:val>
                                            <p:strVal val="#ppt_w"/>
                                          </p:val>
                                        </p:tav>
                                      </p:tavLst>
                                    </p:anim>
                                    <p:anim calcmode="lin" valueType="num">
                                      <p:cBhvr>
                                        <p:cTn id="8" dur="500" fill="hold"/>
                                        <p:tgtEl>
                                          <p:spTgt spid="19460"/>
                                        </p:tgtEl>
                                        <p:attrNameLst>
                                          <p:attrName>ppt_h</p:attrName>
                                        </p:attrNameLst>
                                      </p:cBhvr>
                                      <p:tavLst>
                                        <p:tav tm="0">
                                          <p:val>
                                            <p:strVal val="#ppt_h*0.01"/>
                                          </p:val>
                                        </p:tav>
                                        <p:tav tm="100000">
                                          <p:val>
                                            <p:strVal val="#ppt_h"/>
                                          </p:val>
                                        </p:tav>
                                      </p:tavLst>
                                    </p:anim>
                                    <p:anim calcmode="lin" valueType="num">
                                      <p:cBhvr>
                                        <p:cTn id="9" dur="500" fill="hold"/>
                                        <p:tgtEl>
                                          <p:spTgt spid="19460"/>
                                        </p:tgtEl>
                                        <p:attrNameLst>
                                          <p:attrName>ppt_x</p:attrName>
                                        </p:attrNameLst>
                                      </p:cBhvr>
                                      <p:tavLst>
                                        <p:tav tm="0">
                                          <p:val>
                                            <p:strVal val="#ppt_x"/>
                                          </p:val>
                                        </p:tav>
                                        <p:tav tm="100000">
                                          <p:val>
                                            <p:strVal val="#ppt_x"/>
                                          </p:val>
                                        </p:tav>
                                      </p:tavLst>
                                    </p:anim>
                                    <p:anim calcmode="lin" valueType="num">
                                      <p:cBhvr>
                                        <p:cTn id="10" dur="500" fill="hold"/>
                                        <p:tgtEl>
                                          <p:spTgt spid="19460"/>
                                        </p:tgtEl>
                                        <p:attrNameLst>
                                          <p:attrName>ppt_y</p:attrName>
                                        </p:attrNameLst>
                                      </p:cBhvr>
                                      <p:tavLst>
                                        <p:tav tm="0">
                                          <p:val>
                                            <p:strVal val="#ppt_h+1"/>
                                          </p:val>
                                        </p:tav>
                                        <p:tav tm="100000">
                                          <p:val>
                                            <p:strVal val="#ppt_y"/>
                                          </p:val>
                                        </p:tav>
                                      </p:tavLst>
                                    </p:anim>
                                    <p:animEffect transition="in" filter="fade">
                                      <p:cBhvr>
                                        <p:cTn id="11" dur="500"/>
                                        <p:tgtEl>
                                          <p:spTgt spid="19460"/>
                                        </p:tgtEl>
                                      </p:cBhvr>
                                    </p:animEffect>
                                  </p:childTnLst>
                                </p:cTn>
                              </p:par>
                              <p:par>
                                <p:cTn id="12" presetID="58" presetClass="entr" presetSubtype="0" accel="100000" fill="hold" nodeType="withEffect">
                                  <p:stCondLst>
                                    <p:cond delay="0"/>
                                  </p:stCondLst>
                                  <p:childTnLst>
                                    <p:set>
                                      <p:cBhvr>
                                        <p:cTn id="13" dur="1" fill="hold">
                                          <p:stCondLst>
                                            <p:cond delay="0"/>
                                          </p:stCondLst>
                                        </p:cTn>
                                        <p:tgtEl>
                                          <p:spTgt spid="19467"/>
                                        </p:tgtEl>
                                        <p:attrNameLst>
                                          <p:attrName>style.visibility</p:attrName>
                                        </p:attrNameLst>
                                      </p:cBhvr>
                                      <p:to>
                                        <p:strVal val="visible"/>
                                      </p:to>
                                    </p:set>
                                    <p:anim calcmode="lin" valueType="num">
                                      <p:cBhvr>
                                        <p:cTn id="14" dur="500" fill="hold"/>
                                        <p:tgtEl>
                                          <p:spTgt spid="19467"/>
                                        </p:tgtEl>
                                        <p:attrNameLst>
                                          <p:attrName>ppt_w</p:attrName>
                                        </p:attrNameLst>
                                      </p:cBhvr>
                                      <p:tavLst>
                                        <p:tav tm="0">
                                          <p:val>
                                            <p:strVal val="#ppt_w*2.5"/>
                                          </p:val>
                                        </p:tav>
                                        <p:tav tm="100000">
                                          <p:val>
                                            <p:strVal val="#ppt_w"/>
                                          </p:val>
                                        </p:tav>
                                      </p:tavLst>
                                    </p:anim>
                                    <p:anim calcmode="lin" valueType="num">
                                      <p:cBhvr>
                                        <p:cTn id="15" dur="500" fill="hold"/>
                                        <p:tgtEl>
                                          <p:spTgt spid="19467"/>
                                        </p:tgtEl>
                                        <p:attrNameLst>
                                          <p:attrName>ppt_h</p:attrName>
                                        </p:attrNameLst>
                                      </p:cBhvr>
                                      <p:tavLst>
                                        <p:tav tm="0">
                                          <p:val>
                                            <p:strVal val="#ppt_h*0.01"/>
                                          </p:val>
                                        </p:tav>
                                        <p:tav tm="100000">
                                          <p:val>
                                            <p:strVal val="#ppt_h"/>
                                          </p:val>
                                        </p:tav>
                                      </p:tavLst>
                                    </p:anim>
                                    <p:anim calcmode="lin" valueType="num">
                                      <p:cBhvr>
                                        <p:cTn id="16" dur="500" fill="hold"/>
                                        <p:tgtEl>
                                          <p:spTgt spid="19467"/>
                                        </p:tgtEl>
                                        <p:attrNameLst>
                                          <p:attrName>ppt_x</p:attrName>
                                        </p:attrNameLst>
                                      </p:cBhvr>
                                      <p:tavLst>
                                        <p:tav tm="0">
                                          <p:val>
                                            <p:strVal val="#ppt_x"/>
                                          </p:val>
                                        </p:tav>
                                        <p:tav tm="100000">
                                          <p:val>
                                            <p:strVal val="#ppt_x"/>
                                          </p:val>
                                        </p:tav>
                                      </p:tavLst>
                                    </p:anim>
                                    <p:anim calcmode="lin" valueType="num">
                                      <p:cBhvr>
                                        <p:cTn id="17" dur="500" fill="hold"/>
                                        <p:tgtEl>
                                          <p:spTgt spid="19467"/>
                                        </p:tgtEl>
                                        <p:attrNameLst>
                                          <p:attrName>ppt_y</p:attrName>
                                        </p:attrNameLst>
                                      </p:cBhvr>
                                      <p:tavLst>
                                        <p:tav tm="0">
                                          <p:val>
                                            <p:strVal val="#ppt_h+1"/>
                                          </p:val>
                                        </p:tav>
                                        <p:tav tm="100000">
                                          <p:val>
                                            <p:strVal val="#ppt_y"/>
                                          </p:val>
                                        </p:tav>
                                      </p:tavLst>
                                    </p:anim>
                                    <p:animEffect transition="in" filter="fade">
                                      <p:cBhvr>
                                        <p:cTn id="18" dur="500"/>
                                        <p:tgtEl>
                                          <p:spTgt spid="1946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19462"/>
                                        </p:tgtEl>
                                        <p:attrNameLst>
                                          <p:attrName>style.visibility</p:attrName>
                                        </p:attrNameLst>
                                      </p:cBhvr>
                                      <p:to>
                                        <p:strVal val="visible"/>
                                      </p:to>
                                    </p:set>
                                    <p:anim calcmode="lin" valueType="num">
                                      <p:cBhvr>
                                        <p:cTn id="23" dur="500" fill="hold"/>
                                        <p:tgtEl>
                                          <p:spTgt spid="19462"/>
                                        </p:tgtEl>
                                        <p:attrNameLst>
                                          <p:attrName>ppt_w</p:attrName>
                                        </p:attrNameLst>
                                      </p:cBhvr>
                                      <p:tavLst>
                                        <p:tav tm="0">
                                          <p:val>
                                            <p:strVal val="#ppt_w*2.5"/>
                                          </p:val>
                                        </p:tav>
                                        <p:tav tm="100000">
                                          <p:val>
                                            <p:strVal val="#ppt_w"/>
                                          </p:val>
                                        </p:tav>
                                      </p:tavLst>
                                    </p:anim>
                                    <p:anim calcmode="lin" valueType="num">
                                      <p:cBhvr>
                                        <p:cTn id="24" dur="500" fill="hold"/>
                                        <p:tgtEl>
                                          <p:spTgt spid="19462"/>
                                        </p:tgtEl>
                                        <p:attrNameLst>
                                          <p:attrName>ppt_h</p:attrName>
                                        </p:attrNameLst>
                                      </p:cBhvr>
                                      <p:tavLst>
                                        <p:tav tm="0">
                                          <p:val>
                                            <p:strVal val="#ppt_h*0.01"/>
                                          </p:val>
                                        </p:tav>
                                        <p:tav tm="100000">
                                          <p:val>
                                            <p:strVal val="#ppt_h"/>
                                          </p:val>
                                        </p:tav>
                                      </p:tavLst>
                                    </p:anim>
                                    <p:anim calcmode="lin" valueType="num">
                                      <p:cBhvr>
                                        <p:cTn id="25" dur="500" fill="hold"/>
                                        <p:tgtEl>
                                          <p:spTgt spid="19462"/>
                                        </p:tgtEl>
                                        <p:attrNameLst>
                                          <p:attrName>ppt_x</p:attrName>
                                        </p:attrNameLst>
                                      </p:cBhvr>
                                      <p:tavLst>
                                        <p:tav tm="0">
                                          <p:val>
                                            <p:strVal val="#ppt_x"/>
                                          </p:val>
                                        </p:tav>
                                        <p:tav tm="100000">
                                          <p:val>
                                            <p:strVal val="#ppt_x"/>
                                          </p:val>
                                        </p:tav>
                                      </p:tavLst>
                                    </p:anim>
                                    <p:anim calcmode="lin" valueType="num">
                                      <p:cBhvr>
                                        <p:cTn id="26" dur="500" fill="hold"/>
                                        <p:tgtEl>
                                          <p:spTgt spid="19462"/>
                                        </p:tgtEl>
                                        <p:attrNameLst>
                                          <p:attrName>ppt_y</p:attrName>
                                        </p:attrNameLst>
                                      </p:cBhvr>
                                      <p:tavLst>
                                        <p:tav tm="0">
                                          <p:val>
                                            <p:strVal val="#ppt_h+1"/>
                                          </p:val>
                                        </p:tav>
                                        <p:tav tm="100000">
                                          <p:val>
                                            <p:strVal val="#ppt_y"/>
                                          </p:val>
                                        </p:tav>
                                      </p:tavLst>
                                    </p:anim>
                                    <p:animEffect transition="in" filter="fade">
                                      <p:cBhvr>
                                        <p:cTn id="27" dur="500"/>
                                        <p:tgtEl>
                                          <p:spTgt spid="19462"/>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9463"/>
                                        </p:tgtEl>
                                        <p:attrNameLst>
                                          <p:attrName>style.visibility</p:attrName>
                                        </p:attrNameLst>
                                      </p:cBhvr>
                                      <p:to>
                                        <p:strVal val="visible"/>
                                      </p:to>
                                    </p:set>
                                    <p:anim calcmode="lin" valueType="num">
                                      <p:cBhvr>
                                        <p:cTn id="30" dur="500" fill="hold"/>
                                        <p:tgtEl>
                                          <p:spTgt spid="19463"/>
                                        </p:tgtEl>
                                        <p:attrNameLst>
                                          <p:attrName>ppt_w</p:attrName>
                                        </p:attrNameLst>
                                      </p:cBhvr>
                                      <p:tavLst>
                                        <p:tav tm="0">
                                          <p:val>
                                            <p:strVal val="#ppt_w*2.5"/>
                                          </p:val>
                                        </p:tav>
                                        <p:tav tm="100000">
                                          <p:val>
                                            <p:strVal val="#ppt_w"/>
                                          </p:val>
                                        </p:tav>
                                      </p:tavLst>
                                    </p:anim>
                                    <p:anim calcmode="lin" valueType="num">
                                      <p:cBhvr>
                                        <p:cTn id="31" dur="500" fill="hold"/>
                                        <p:tgtEl>
                                          <p:spTgt spid="19463"/>
                                        </p:tgtEl>
                                        <p:attrNameLst>
                                          <p:attrName>ppt_h</p:attrName>
                                        </p:attrNameLst>
                                      </p:cBhvr>
                                      <p:tavLst>
                                        <p:tav tm="0">
                                          <p:val>
                                            <p:strVal val="#ppt_h*0.01"/>
                                          </p:val>
                                        </p:tav>
                                        <p:tav tm="100000">
                                          <p:val>
                                            <p:strVal val="#ppt_h"/>
                                          </p:val>
                                        </p:tav>
                                      </p:tavLst>
                                    </p:anim>
                                    <p:anim calcmode="lin" valueType="num">
                                      <p:cBhvr>
                                        <p:cTn id="32" dur="500" fill="hold"/>
                                        <p:tgtEl>
                                          <p:spTgt spid="19463"/>
                                        </p:tgtEl>
                                        <p:attrNameLst>
                                          <p:attrName>ppt_x</p:attrName>
                                        </p:attrNameLst>
                                      </p:cBhvr>
                                      <p:tavLst>
                                        <p:tav tm="0">
                                          <p:val>
                                            <p:strVal val="#ppt_x"/>
                                          </p:val>
                                        </p:tav>
                                        <p:tav tm="100000">
                                          <p:val>
                                            <p:strVal val="#ppt_x"/>
                                          </p:val>
                                        </p:tav>
                                      </p:tavLst>
                                    </p:anim>
                                    <p:anim calcmode="lin" valueType="num">
                                      <p:cBhvr>
                                        <p:cTn id="33" dur="500" fill="hold"/>
                                        <p:tgtEl>
                                          <p:spTgt spid="19463"/>
                                        </p:tgtEl>
                                        <p:attrNameLst>
                                          <p:attrName>ppt_y</p:attrName>
                                        </p:attrNameLst>
                                      </p:cBhvr>
                                      <p:tavLst>
                                        <p:tav tm="0">
                                          <p:val>
                                            <p:strVal val="#ppt_h+1"/>
                                          </p:val>
                                        </p:tav>
                                        <p:tav tm="100000">
                                          <p:val>
                                            <p:strVal val="#ppt_y"/>
                                          </p:val>
                                        </p:tav>
                                      </p:tavLst>
                                    </p:anim>
                                    <p:animEffect transition="in" filter="fade">
                                      <p:cBhvr>
                                        <p:cTn id="34"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2AFDB83B-5E18-47A1-ABD9-EC335AB70672}"/>
              </a:ext>
            </a:extLst>
          </p:cNvPr>
          <p:cNvSpPr txBox="1"/>
          <p:nvPr/>
        </p:nvSpPr>
        <p:spPr>
          <a:xfrm>
            <a:off x="5831839" y="343662"/>
            <a:ext cx="8118711"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Thứ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ngày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tháng 1</a:t>
            </a:r>
            <a:r>
              <a:rPr lang="en-US" sz="3200" dirty="0">
                <a:latin typeface="Times New Roman" panose="02020603050405020304" pitchFamily="18" charset="0"/>
                <a:cs typeface="Times New Roman" panose="02020603050405020304" pitchFamily="18" charset="0"/>
              </a:rPr>
              <a:t>1</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năm 2021</a:t>
            </a:r>
          </a:p>
        </p:txBody>
      </p:sp>
      <p:sp>
        <p:nvSpPr>
          <p:cNvPr id="4" name="Hộp Văn bản 9">
            <a:extLst>
              <a:ext uri="{FF2B5EF4-FFF2-40B4-BE49-F238E27FC236}">
                <a16:creationId xmlns:a16="http://schemas.microsoft.com/office/drawing/2014/main" id="{735E1448-87E1-41BF-97EF-9B264A82C7D8}"/>
              </a:ext>
            </a:extLst>
          </p:cNvPr>
          <p:cNvSpPr txBox="1"/>
          <p:nvPr/>
        </p:nvSpPr>
        <p:spPr>
          <a:xfrm>
            <a:off x="7773927" y="928437"/>
            <a:ext cx="2221584" cy="584775"/>
          </a:xfrm>
          <a:prstGeom prst="rect">
            <a:avLst/>
          </a:prstGeom>
          <a:noFill/>
        </p:spPr>
        <p:txBody>
          <a:bodyPr wrap="square" rtlCol="0">
            <a:spAutoFit/>
          </a:bodyPr>
          <a:lstStyle/>
          <a:p>
            <a:r>
              <a:rPr lang="vi-VN" sz="3200" b="1" u="sng" dirty="0" err="1">
                <a:solidFill>
                  <a:srgbClr val="00B0F0"/>
                </a:solidFill>
                <a:latin typeface="Times New Roman" panose="02020603050405020304" pitchFamily="18" charset="0"/>
                <a:cs typeface="Times New Roman" panose="02020603050405020304" pitchFamily="18" charset="0"/>
              </a:rPr>
              <a:t>Tập</a:t>
            </a:r>
            <a:r>
              <a:rPr lang="vi-VN" sz="3200" b="1" u="sng" dirty="0">
                <a:solidFill>
                  <a:srgbClr val="00B0F0"/>
                </a:solidFill>
                <a:latin typeface="Times New Roman" panose="02020603050405020304" pitchFamily="18" charset="0"/>
                <a:cs typeface="Times New Roman" panose="02020603050405020304" pitchFamily="18" charset="0"/>
              </a:rPr>
              <a:t> </a:t>
            </a:r>
            <a:r>
              <a:rPr lang="vi-VN" sz="3200" b="1" u="sng" dirty="0" err="1">
                <a:solidFill>
                  <a:srgbClr val="00B0F0"/>
                </a:solidFill>
                <a:latin typeface="Times New Roman" panose="02020603050405020304" pitchFamily="18" charset="0"/>
                <a:cs typeface="Times New Roman" panose="02020603050405020304" pitchFamily="18" charset="0"/>
              </a:rPr>
              <a:t>viết</a:t>
            </a:r>
            <a:endParaRPr lang="vi-VN" sz="3200" b="1" u="sng" dirty="0">
              <a:solidFill>
                <a:srgbClr val="00B0F0"/>
              </a:solidFill>
              <a:latin typeface="Times New Roman" panose="02020603050405020304" pitchFamily="18" charset="0"/>
              <a:cs typeface="Times New Roman" panose="02020603050405020304" pitchFamily="18" charset="0"/>
            </a:endParaRPr>
          </a:p>
        </p:txBody>
      </p:sp>
      <p:sp>
        <p:nvSpPr>
          <p:cNvPr id="5" name="Hộp Văn bản 10">
            <a:extLst>
              <a:ext uri="{FF2B5EF4-FFF2-40B4-BE49-F238E27FC236}">
                <a16:creationId xmlns:a16="http://schemas.microsoft.com/office/drawing/2014/main" id="{6FA5062F-7E0E-46B8-BE6B-755DA421B50A}"/>
              </a:ext>
            </a:extLst>
          </p:cNvPr>
          <p:cNvSpPr txBox="1"/>
          <p:nvPr/>
        </p:nvSpPr>
        <p:spPr>
          <a:xfrm>
            <a:off x="6412543" y="1731335"/>
            <a:ext cx="4944352" cy="584775"/>
          </a:xfrm>
          <a:prstGeom prst="rect">
            <a:avLst/>
          </a:prstGeom>
          <a:noFill/>
        </p:spPr>
        <p:txBody>
          <a:bodyPr wrap="square" rtlCol="0">
            <a:spAutoFit/>
          </a:bodyPr>
          <a:lstStyle/>
          <a:p>
            <a:r>
              <a:rPr lang="vi-VN" sz="3200" b="1" dirty="0">
                <a:solidFill>
                  <a:srgbClr val="FF0000"/>
                </a:solidFill>
                <a:latin typeface="HP001" panose="020B0603050302020204" pitchFamily="34" charset="-93"/>
                <a:ea typeface="HP001" panose="020B0603050302020204" pitchFamily="34" charset="-93"/>
                <a:cs typeface="Times New Roman" panose="02020603050405020304" pitchFamily="18" charset="0"/>
              </a:rPr>
              <a:t>Ôn chữ hoa: </a:t>
            </a:r>
            <a:r>
              <a:rPr lang="en-US" sz="3200" b="1" dirty="0">
                <a:solidFill>
                  <a:srgbClr val="FF0000"/>
                </a:solidFill>
                <a:latin typeface="HP001" panose="020B0603050302020204" pitchFamily="34" charset="-93"/>
                <a:ea typeface="HP001" panose="020B0603050302020204" pitchFamily="34" charset="-93"/>
                <a:cs typeface="Times New Roman" panose="02020603050405020304" pitchFamily="18" charset="0"/>
              </a:rPr>
              <a:t>G (tiếp theo)</a:t>
            </a:r>
            <a:endParaRPr lang="vi-VN" sz="3200" b="1" dirty="0">
              <a:solidFill>
                <a:srgbClr val="FF0000"/>
              </a:solidFill>
              <a:latin typeface="HP001" panose="020B0603050302020204" pitchFamily="34" charset="-93"/>
              <a:ea typeface="HP001" panose="020B0603050302020204" pitchFamily="34" charset="-93"/>
              <a:cs typeface="Times New Roman" panose="02020603050405020304" pitchFamily="18" charset="0"/>
            </a:endParaRPr>
          </a:p>
        </p:txBody>
      </p:sp>
      <p:sp>
        <p:nvSpPr>
          <p:cNvPr id="10" name="Hộp Văn bản 7">
            <a:extLst>
              <a:ext uri="{FF2B5EF4-FFF2-40B4-BE49-F238E27FC236}">
                <a16:creationId xmlns:a16="http://schemas.microsoft.com/office/drawing/2014/main" id="{C834E24D-B403-4ECC-939E-375D5AF58EE0}"/>
              </a:ext>
            </a:extLst>
          </p:cNvPr>
          <p:cNvSpPr txBox="1"/>
          <p:nvPr/>
        </p:nvSpPr>
        <p:spPr>
          <a:xfrm>
            <a:off x="5658090" y="2534234"/>
            <a:ext cx="6800850"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Viết 1 dòng chữ </a:t>
            </a:r>
            <a:r>
              <a:rPr lang="en-US" sz="3200" b="1" dirty="0">
                <a:solidFill>
                  <a:srgbClr val="B020B0"/>
                </a:solidFill>
                <a:latin typeface="HP001" panose="020B0603050302020204" pitchFamily="34" charset="-93"/>
                <a:ea typeface="HP001" panose="020B0603050302020204" pitchFamily="34" charset="-93"/>
                <a:cs typeface="Times New Roman" panose="02020603050405020304" pitchFamily="18" charset="0"/>
              </a:rPr>
              <a:t>Gi</a:t>
            </a:r>
            <a:endParaRPr lang="vi-VN" sz="3200" b="1" dirty="0">
              <a:solidFill>
                <a:srgbClr val="B020B0"/>
              </a:solidFill>
              <a:latin typeface="HP001" panose="020B0603050302020204" pitchFamily="34" charset="-93"/>
              <a:ea typeface="HP001" panose="020B0603050302020204" pitchFamily="34" charset="-93"/>
              <a:cs typeface="Times New Roman" panose="02020603050405020304" pitchFamily="18" charset="0"/>
            </a:endParaRPr>
          </a:p>
        </p:txBody>
      </p:sp>
      <p:sp>
        <p:nvSpPr>
          <p:cNvPr id="11" name="Hộp Văn bản 16">
            <a:extLst>
              <a:ext uri="{FF2B5EF4-FFF2-40B4-BE49-F238E27FC236}">
                <a16:creationId xmlns:a16="http://schemas.microsoft.com/office/drawing/2014/main" id="{D3534CD6-8B95-43BD-829C-890CA7CDD7C6}"/>
              </a:ext>
            </a:extLst>
          </p:cNvPr>
          <p:cNvSpPr txBox="1"/>
          <p:nvPr/>
        </p:nvSpPr>
        <p:spPr>
          <a:xfrm>
            <a:off x="5658090" y="3512422"/>
            <a:ext cx="6800850"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Viết 1 dòng chữ</a:t>
            </a:r>
            <a:r>
              <a:rPr lang="en-US" sz="3200" b="1" dirty="0">
                <a:solidFill>
                  <a:srgbClr val="B020B0"/>
                </a:solidFill>
                <a:latin typeface="HP001" panose="020B0603050302020204" pitchFamily="34" charset="-93"/>
                <a:ea typeface="HP001" panose="020B0603050302020204" pitchFamily="34" charset="-93"/>
                <a:cs typeface="Times New Roman" panose="02020603050405020304" pitchFamily="18" charset="0"/>
              </a:rPr>
              <a:t> Ô, T</a:t>
            </a:r>
            <a:endParaRPr lang="vi-VN" sz="3200" b="1" dirty="0">
              <a:solidFill>
                <a:srgbClr val="B020B0"/>
              </a:solidFill>
              <a:latin typeface="HP001" panose="020B0603050302020204" pitchFamily="34" charset="-93"/>
              <a:ea typeface="HP001" panose="020B0603050302020204" pitchFamily="34" charset="-93"/>
              <a:cs typeface="Times New Roman" panose="02020603050405020304" pitchFamily="18" charset="0"/>
            </a:endParaRPr>
          </a:p>
        </p:txBody>
      </p:sp>
      <p:sp>
        <p:nvSpPr>
          <p:cNvPr id="12" name="Hộp Văn bản 18">
            <a:extLst>
              <a:ext uri="{FF2B5EF4-FFF2-40B4-BE49-F238E27FC236}">
                <a16:creationId xmlns:a16="http://schemas.microsoft.com/office/drawing/2014/main" id="{859D0887-AB77-445C-A27E-C07F07361F9E}"/>
              </a:ext>
            </a:extLst>
          </p:cNvPr>
          <p:cNvSpPr txBox="1"/>
          <p:nvPr/>
        </p:nvSpPr>
        <p:spPr>
          <a:xfrm>
            <a:off x="5658090" y="4490610"/>
            <a:ext cx="6800850"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Viết 2 dòng chữ</a:t>
            </a:r>
            <a:r>
              <a:rPr lang="en-US" sz="3200" b="1" dirty="0">
                <a:latin typeface="Times New Roman" panose="02020603050405020304" pitchFamily="18" charset="0"/>
                <a:cs typeface="Times New Roman" panose="02020603050405020304" pitchFamily="18" charset="0"/>
              </a:rPr>
              <a:t> </a:t>
            </a:r>
            <a:r>
              <a:rPr lang="en-US" sz="3200" b="1" dirty="0">
                <a:solidFill>
                  <a:srgbClr val="B020B0"/>
                </a:solidFill>
                <a:latin typeface="HP001" panose="020B0603050302020204" pitchFamily="34" charset="-93"/>
                <a:ea typeface="HP001" panose="020B0603050302020204" pitchFamily="34" charset="-93"/>
                <a:cs typeface="Times New Roman" panose="02020603050405020304" pitchFamily="18" charset="0"/>
              </a:rPr>
              <a:t>Ông Gióng</a:t>
            </a:r>
            <a:endParaRPr lang="vi-VN" sz="3200" b="1" dirty="0">
              <a:solidFill>
                <a:srgbClr val="B020B0"/>
              </a:solidFill>
              <a:latin typeface="HP001" panose="020B0603050302020204" pitchFamily="34" charset="-93"/>
              <a:ea typeface="HP001" panose="020B0603050302020204" pitchFamily="34" charset="-93"/>
              <a:cs typeface="Times New Roman" panose="02020603050405020304" pitchFamily="18" charset="0"/>
            </a:endParaRPr>
          </a:p>
        </p:txBody>
      </p:sp>
      <p:sp>
        <p:nvSpPr>
          <p:cNvPr id="13" name="Hộp Văn bản 19">
            <a:extLst>
              <a:ext uri="{FF2B5EF4-FFF2-40B4-BE49-F238E27FC236}">
                <a16:creationId xmlns:a16="http://schemas.microsoft.com/office/drawing/2014/main" id="{841E49C4-F2B1-418A-ACC8-48CD49D5EB39}"/>
              </a:ext>
            </a:extLst>
          </p:cNvPr>
          <p:cNvSpPr txBox="1"/>
          <p:nvPr/>
        </p:nvSpPr>
        <p:spPr>
          <a:xfrm>
            <a:off x="5658090" y="5468798"/>
            <a:ext cx="4945933" cy="584775"/>
          </a:xfrm>
          <a:prstGeom prst="rect">
            <a:avLst/>
          </a:prstGeom>
          <a:noFill/>
        </p:spPr>
        <p:txBody>
          <a:bodyPr wrap="square" rtlCol="0">
            <a:spAutoFit/>
          </a:bodyPr>
          <a:lstStyle/>
          <a:p>
            <a:r>
              <a:rPr lang="vi-VN" sz="3200" b="1" dirty="0" err="1">
                <a:latin typeface="Times New Roman" panose="02020603050405020304" pitchFamily="18" charset="0"/>
                <a:cs typeface="Times New Roman" panose="02020603050405020304" pitchFamily="18" charset="0"/>
              </a:rPr>
              <a:t>Viết</a:t>
            </a:r>
            <a:r>
              <a:rPr lang="vi-VN" sz="3200" b="1" dirty="0">
                <a:latin typeface="Times New Roman" panose="02020603050405020304" pitchFamily="18" charset="0"/>
                <a:cs typeface="Times New Roman" panose="02020603050405020304" pitchFamily="18" charset="0"/>
              </a:rPr>
              <a:t> 2 </a:t>
            </a:r>
            <a:r>
              <a:rPr lang="vi-VN" sz="3200" b="1" dirty="0" err="1">
                <a:latin typeface="+mj-lt"/>
                <a:cs typeface="Times New Roman" panose="02020603050405020304" pitchFamily="18" charset="0"/>
              </a:rPr>
              <a:t>lần</a:t>
            </a:r>
            <a:r>
              <a:rPr lang="vi-VN" sz="3200" b="1" dirty="0">
                <a:latin typeface="+mj-lt"/>
                <a:ea typeface="HP001" panose="020B0603050302020204" pitchFamily="34" charset="-93"/>
                <a:cs typeface="Times New Roman" panose="02020603050405020304" pitchFamily="18" charset="0"/>
              </a:rPr>
              <a:t> </a:t>
            </a:r>
            <a:r>
              <a:rPr lang="vi-VN" sz="3200" b="1" dirty="0">
                <a:solidFill>
                  <a:srgbClr val="B020B0"/>
                </a:solidFill>
                <a:latin typeface="+mj-lt"/>
                <a:ea typeface="HP001" panose="020B0603050302020204" pitchFamily="34" charset="-93"/>
                <a:cs typeface="Times New Roman" panose="02020603050405020304" pitchFamily="18" charset="0"/>
              </a:rPr>
              <a:t>câu </a:t>
            </a:r>
            <a:r>
              <a:rPr lang="vi-VN" sz="3200" b="1" dirty="0" err="1">
                <a:solidFill>
                  <a:srgbClr val="B020B0"/>
                </a:solidFill>
                <a:latin typeface="+mj-lt"/>
                <a:ea typeface="HP001" panose="020B0603050302020204" pitchFamily="34" charset="-93"/>
                <a:cs typeface="Times New Roman" panose="02020603050405020304" pitchFamily="18" charset="0"/>
              </a:rPr>
              <a:t>ứng</a:t>
            </a:r>
            <a:r>
              <a:rPr lang="vi-VN" sz="3200" b="1" dirty="0">
                <a:solidFill>
                  <a:srgbClr val="B020B0"/>
                </a:solidFill>
                <a:latin typeface="+mj-lt"/>
                <a:ea typeface="HP001" panose="020B0603050302020204" pitchFamily="34" charset="-93"/>
                <a:cs typeface="Times New Roman" panose="02020603050405020304" pitchFamily="18" charset="0"/>
              </a:rPr>
              <a:t> </a:t>
            </a:r>
            <a:r>
              <a:rPr lang="vi-VN" sz="3200" b="1" dirty="0" err="1">
                <a:solidFill>
                  <a:srgbClr val="B020B0"/>
                </a:solidFill>
                <a:latin typeface="+mj-lt"/>
                <a:ea typeface="HP001" panose="020B0603050302020204" pitchFamily="34" charset="-93"/>
                <a:cs typeface="Times New Roman" panose="02020603050405020304" pitchFamily="18" charset="0"/>
              </a:rPr>
              <a:t>dụng</a:t>
            </a:r>
            <a:endParaRPr lang="vi-VN" sz="3200" b="1" dirty="0">
              <a:solidFill>
                <a:srgbClr val="B020B0"/>
              </a:solidFill>
              <a:latin typeface="+mj-lt"/>
              <a:ea typeface="HP001" panose="020B0603050302020204" pitchFamily="34" charset="-93"/>
              <a:cs typeface="Times New Roman" panose="02020603050405020304" pitchFamily="18" charset="0"/>
            </a:endParaRPr>
          </a:p>
        </p:txBody>
      </p:sp>
      <p:pic>
        <p:nvPicPr>
          <p:cNvPr id="15" name="Picture 2" descr="E:\TEACHER\LOP 3\GADT TAP VIET 2\BAI MAU\Tuan 10 (chu).jpg">
            <a:extLst>
              <a:ext uri="{FF2B5EF4-FFF2-40B4-BE49-F238E27FC236}">
                <a16:creationId xmlns:a16="http://schemas.microsoft.com/office/drawing/2014/main" id="{59A0DED0-09B3-4EAE-B54D-1C102905AEF0}"/>
              </a:ext>
            </a:extLst>
          </p:cNvPr>
          <p:cNvPicPr>
            <a:picLocks noChangeAspect="1" noChangeArrowheads="1"/>
          </p:cNvPicPr>
          <p:nvPr/>
        </p:nvPicPr>
        <p:blipFill>
          <a:blip r:embed="rId3"/>
          <a:srcRect l="8415"/>
          <a:stretch>
            <a:fillRect/>
          </a:stretch>
        </p:blipFill>
        <p:spPr bwMode="auto">
          <a:xfrm>
            <a:off x="315595" y="942546"/>
            <a:ext cx="5200650" cy="5724525"/>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20767792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112"/>
          <a:stretch>
            <a:fillRect/>
          </a:stretch>
        </p:blipFill>
        <p:spPr>
          <a:xfrm>
            <a:off x="7775" y="0"/>
            <a:ext cx="12176450" cy="6858000"/>
          </a:xfrm>
          <a:prstGeom prst="rect">
            <a:avLst/>
          </a:prstGeom>
        </p:spPr>
      </p:pic>
      <p:grpSp>
        <p:nvGrpSpPr>
          <p:cNvPr id="3" name="Group 2"/>
          <p:cNvGrpSpPr/>
          <p:nvPr/>
        </p:nvGrpSpPr>
        <p:grpSpPr>
          <a:xfrm>
            <a:off x="4551525" y="787978"/>
            <a:ext cx="6386551" cy="5282044"/>
            <a:chOff x="838202" y="737756"/>
            <a:chExt cx="7619998" cy="5282044"/>
          </a:xfrm>
        </p:grpSpPr>
        <p:sp>
          <p:nvSpPr>
            <p:cNvPr id="8" name="Rectangle: Rounded Corners 17"/>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Rounded Corners 18"/>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4" name="TextBox 10"/>
          <p:cNvSpPr txBox="1"/>
          <p:nvPr/>
        </p:nvSpPr>
        <p:spPr>
          <a:xfrm>
            <a:off x="5040479" y="1321063"/>
            <a:ext cx="5773761" cy="17360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50000"/>
              </a:spcBef>
            </a:pPr>
            <a:r>
              <a:rPr lang="vi-VN" altLang="vi-VN" sz="4000" b="1" dirty="0">
                <a:latin typeface="Times New Roman" panose="02020603050405020304" pitchFamily="18" charset="0"/>
                <a:cs typeface="Times New Roman" panose="02020603050405020304" pitchFamily="18" charset="0"/>
              </a:rPr>
              <a:t>- Hoàn thành bài vào vở Tập viết</a:t>
            </a:r>
            <a:r>
              <a:rPr lang="en-US" altLang="vi-VN" sz="4000" b="1" dirty="0">
                <a:latin typeface="Times New Roman" panose="02020603050405020304" pitchFamily="18" charset="0"/>
                <a:cs typeface="Times New Roman" panose="02020603050405020304" pitchFamily="18" charset="0"/>
              </a:rPr>
              <a:t> trang 23, 24</a:t>
            </a:r>
          </a:p>
        </p:txBody>
      </p:sp>
      <p:grpSp>
        <p:nvGrpSpPr>
          <p:cNvPr id="5" name="Group 4"/>
          <p:cNvGrpSpPr/>
          <p:nvPr/>
        </p:nvGrpSpPr>
        <p:grpSpPr>
          <a:xfrm>
            <a:off x="414890" y="1802969"/>
            <a:ext cx="3917880" cy="3200400"/>
            <a:chOff x="435365" y="1802969"/>
            <a:chExt cx="3917880" cy="3200400"/>
          </a:xfrm>
        </p:grpSpPr>
        <p:pic>
          <p:nvPicPr>
            <p:cNvPr id="6" name="Picture 5"/>
            <p:cNvPicPr>
              <a:picLocks noChangeAspect="1"/>
            </p:cNvPicPr>
            <p:nvPr/>
          </p:nvPicPr>
          <p:blipFill>
            <a:blip r:embed="rId3"/>
            <a:stretch>
              <a:fillRect/>
            </a:stretch>
          </p:blipFill>
          <p:spPr>
            <a:xfrm>
              <a:off x="435365" y="1802969"/>
              <a:ext cx="3917880" cy="3200400"/>
            </a:xfrm>
            <a:prstGeom prst="rect">
              <a:avLst/>
            </a:prstGeom>
          </p:spPr>
        </p:pic>
        <p:sp>
          <p:nvSpPr>
            <p:cNvPr id="7" name="TextBox 22"/>
            <p:cNvSpPr txBox="1"/>
            <p:nvPr/>
          </p:nvSpPr>
          <p:spPr>
            <a:xfrm>
              <a:off x="1306880" y="3382912"/>
              <a:ext cx="2093951" cy="72039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DẶN DÒ</a:t>
              </a:r>
            </a:p>
          </p:txBody>
        </p:sp>
      </p:grpSp>
      <p:sp>
        <p:nvSpPr>
          <p:cNvPr id="10" name="Rectangle 9"/>
          <p:cNvSpPr/>
          <p:nvPr/>
        </p:nvSpPr>
        <p:spPr>
          <a:xfrm>
            <a:off x="4924633" y="3429211"/>
            <a:ext cx="6096000" cy="3046988"/>
          </a:xfrm>
          <a:prstGeom prst="rect">
            <a:avLst/>
          </a:prstGeom>
        </p:spPr>
        <p:txBody>
          <a:bodyPr>
            <a:spAutoFit/>
          </a:bodyPr>
          <a:lstStyle/>
          <a:p>
            <a:pPr marL="342900" indent="-342900">
              <a:lnSpc>
                <a:spcPct val="150000"/>
              </a:lnSpc>
              <a:spcBef>
                <a:spcPct val="50000"/>
              </a:spcBef>
              <a:buFontTx/>
              <a:buChar char="-"/>
            </a:pPr>
            <a:r>
              <a:rPr lang="vi-VN" altLang="vi-VN" sz="4000" b="1" dirty="0">
                <a:latin typeface="Times New Roman" panose="02020603050405020304" pitchFamily="18" charset="0"/>
                <a:cs typeface="Times New Roman" panose="02020603050405020304" pitchFamily="18" charset="0"/>
              </a:rPr>
              <a:t>Chuẩn bị bài: </a:t>
            </a:r>
            <a:r>
              <a:rPr lang="vi-VN" altLang="vi-VN" sz="4000" b="1" dirty="0">
                <a:solidFill>
                  <a:srgbClr val="FF0000"/>
                </a:solidFill>
                <a:latin typeface="Times New Roman" panose="02020603050405020304" pitchFamily="18" charset="0"/>
                <a:cs typeface="Times New Roman" panose="02020603050405020304" pitchFamily="18" charset="0"/>
              </a:rPr>
              <a:t>Ôn chữ hoa</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800" b="1" dirty="0">
                <a:solidFill>
                  <a:srgbClr val="FF0000"/>
                </a:solidFill>
                <a:latin typeface="HP001 4 hàng" panose="020B0603050302020204" pitchFamily="34" charset="0"/>
                <a:cs typeface="Times New Roman" panose="02020603050405020304" pitchFamily="18" charset="0"/>
              </a:rPr>
              <a:t>G </a:t>
            </a:r>
            <a:r>
              <a:rPr lang="en-US" altLang="vi-VN" sz="4000" b="1" dirty="0">
                <a:solidFill>
                  <a:srgbClr val="FF0000"/>
                </a:solidFill>
                <a:latin typeface="Times New Roman" panose="02020603050405020304" pitchFamily="18" charset="0"/>
                <a:cs typeface="Times New Roman" panose="02020603050405020304" pitchFamily="18" charset="0"/>
              </a:rPr>
              <a:t>(tiếp theo)</a:t>
            </a:r>
            <a:endParaRPr lang="vi-VN" altLang="vi-VN" sz="4000" b="1" dirty="0">
              <a:solidFill>
                <a:srgbClr val="FF0000"/>
              </a:solidFill>
              <a:latin typeface="HP001" panose="020B0603050302020204" pitchFamily="34" charset="-93"/>
              <a:ea typeface="HP001" panose="020B0603050302020204" pitchFamily="34" charset="-93"/>
              <a:cs typeface="Times New Roman" panose="02020603050405020304" pitchFamily="18" charset="0"/>
            </a:endParaRPr>
          </a:p>
          <a:p>
            <a:pPr>
              <a:spcBef>
                <a:spcPct val="50000"/>
              </a:spcBef>
            </a:pPr>
            <a:r>
              <a:rPr lang="vi-VN" altLang="vi-VN" sz="4000" b="1" dirty="0">
                <a:solidFill>
                  <a:srgbClr val="0070C0"/>
                </a:solidFill>
                <a:ea typeface="HP001" panose="020B0603050302020204" pitchFamily="34" charset="-93"/>
                <a:cs typeface="Times New Roman" panose="02020603050405020304" pitchFamily="18" charset="0"/>
              </a:rPr>
              <a:t> </a:t>
            </a:r>
            <a:r>
              <a:rPr lang="en-US" altLang="vi-VN" sz="4000" b="1" dirty="0">
                <a:solidFill>
                  <a:srgbClr val="0070C0"/>
                </a:solidFill>
                <a:ea typeface="HP001" panose="020B0603050302020204" pitchFamily="34" charset="-93"/>
                <a:cs typeface="Times New Roman" panose="02020603050405020304" pitchFamily="18" charset="0"/>
              </a:rPr>
              <a:t> </a:t>
            </a:r>
            <a:r>
              <a:rPr lang="vi-VN" altLang="vi-VN" sz="4000" b="1" dirty="0">
                <a:solidFill>
                  <a:srgbClr val="0070C0"/>
                </a:solidFill>
                <a:ea typeface="HP001" panose="020B0603050302020204" pitchFamily="34" charset="-93"/>
                <a:cs typeface="Times New Roman" panose="02020603050405020304" pitchFamily="18" charset="0"/>
              </a:rPr>
              <a:t> </a:t>
            </a:r>
            <a:endParaRPr lang="en-US" altLang="vi-VN" sz="4000" b="1" dirty="0">
              <a:solidFill>
                <a:srgbClr val="0070C0"/>
              </a:solidFill>
              <a:ea typeface="HP001"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4022458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460" cy="6858000"/>
          </a:xfrm>
          <a:prstGeom prst="rect">
            <a:avLst/>
          </a:prstGeom>
        </p:spPr>
      </p:pic>
      <p:grpSp>
        <p:nvGrpSpPr>
          <p:cNvPr id="2" name="Group 1"/>
          <p:cNvGrpSpPr/>
          <p:nvPr/>
        </p:nvGrpSpPr>
        <p:grpSpPr>
          <a:xfrm>
            <a:off x="2154908" y="1554928"/>
            <a:ext cx="7879644" cy="3121753"/>
            <a:chOff x="2156178" y="2103034"/>
            <a:chExt cx="7879644" cy="2697566"/>
          </a:xfrm>
        </p:grpSpPr>
        <p:pic>
          <p:nvPicPr>
            <p:cNvPr id="14" name="Picture 13"/>
            <p:cNvPicPr>
              <a:picLocks noChangeAspect="1"/>
            </p:cNvPicPr>
            <p:nvPr/>
          </p:nvPicPr>
          <p:blipFill>
            <a:blip r:embed="rId3"/>
            <a:stretch>
              <a:fillRect/>
            </a:stretch>
          </p:blipFill>
          <p:spPr>
            <a:xfrm>
              <a:off x="2156178" y="2103034"/>
              <a:ext cx="7879644" cy="2697566"/>
            </a:xfrm>
            <a:prstGeom prst="rect">
              <a:avLst/>
            </a:prstGeom>
          </p:spPr>
        </p:pic>
        <p:sp>
          <p:nvSpPr>
            <p:cNvPr id="17" name="TextBox 16"/>
            <p:cNvSpPr txBox="1"/>
            <p:nvPr/>
          </p:nvSpPr>
          <p:spPr>
            <a:xfrm>
              <a:off x="3004436" y="2245979"/>
              <a:ext cx="5591274" cy="2278685"/>
            </a:xfrm>
            <a:prstGeom prst="rect">
              <a:avLst/>
            </a:prstGeom>
            <a:noFill/>
          </p:spPr>
          <p:txBody>
            <a:bodyPr wrap="none" lIns="0" tIns="0" rIns="0" bIns="0" rtlCol="0">
              <a:spAutoFit/>
            </a:bodyPr>
            <a:lstStyle/>
            <a:p>
              <a:pPr algn="ctr">
                <a:lnSpc>
                  <a:spcPct val="119000"/>
                </a:lnSpc>
              </a:pPr>
              <a:r>
                <a:rPr lang="en-US" sz="7200" b="1" dirty="0">
                  <a:solidFill>
                    <a:srgbClr val="FF788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tạm biệt</a:t>
              </a:r>
            </a:p>
            <a:p>
              <a:pPr algn="ctr">
                <a:lnSpc>
                  <a:spcPct val="119000"/>
                </a:lnSpc>
              </a:pPr>
              <a:r>
                <a:rPr lang="en-US" sz="7200" b="1" dirty="0">
                  <a:solidFill>
                    <a:srgbClr val="FF788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hẹn gặp lại</a:t>
              </a:r>
            </a:p>
          </p:txBody>
        </p:sp>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371600"/>
            <a:ext cx="2057400" cy="530343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p:spPr>
      </p:pic>
      <p:pic>
        <p:nvPicPr>
          <p:cNvPr id="20" name="Picture 19"/>
          <p:cNvPicPr>
            <a:picLocks noChangeAspect="1"/>
          </p:cNvPicPr>
          <p:nvPr/>
        </p:nvPicPr>
        <p:blipFill>
          <a:blip r:embed="rId6"/>
          <a:stretch>
            <a:fillRect/>
          </a:stretch>
        </p:blipFill>
        <p:spPr>
          <a:xfrm>
            <a:off x="2404855" y="670107"/>
            <a:ext cx="598311" cy="587022"/>
          </a:xfrm>
          <a:prstGeom prst="rect">
            <a:avLst/>
          </a:prstGeom>
        </p:spPr>
      </p:pic>
      <p:pic>
        <p:nvPicPr>
          <p:cNvPr id="21" name="Picture 20"/>
          <p:cNvPicPr>
            <a:picLocks noChangeAspect="1"/>
          </p:cNvPicPr>
          <p:nvPr/>
        </p:nvPicPr>
        <p:blipFill>
          <a:blip r:embed="rId6"/>
          <a:stretch>
            <a:fillRect/>
          </a:stretch>
        </p:blipFill>
        <p:spPr>
          <a:xfrm rot="2640825">
            <a:off x="3742162" y="5347873"/>
            <a:ext cx="1111380" cy="1090410"/>
          </a:xfrm>
          <a:prstGeom prst="rect">
            <a:avLst/>
          </a:prstGeom>
        </p:spPr>
      </p:pic>
      <p:pic>
        <p:nvPicPr>
          <p:cNvPr id="22" name="Picture 21"/>
          <p:cNvPicPr>
            <a:picLocks noChangeAspect="1"/>
          </p:cNvPicPr>
          <p:nvPr/>
        </p:nvPicPr>
        <p:blipFill>
          <a:blip r:embed="rId6"/>
          <a:stretch>
            <a:fillRect/>
          </a:stretch>
        </p:blipFill>
        <p:spPr>
          <a:xfrm rot="20806844">
            <a:off x="10437268" y="669467"/>
            <a:ext cx="1111380" cy="1090410"/>
          </a:xfrm>
          <a:prstGeom prst="rect">
            <a:avLst/>
          </a:prstGeom>
        </p:spPr>
      </p:pic>
      <p:pic>
        <p:nvPicPr>
          <p:cNvPr id="23" name="Picture 22"/>
          <p:cNvPicPr>
            <a:picLocks noChangeAspect="1"/>
          </p:cNvPicPr>
          <p:nvPr/>
        </p:nvPicPr>
        <p:blipFill>
          <a:blip r:embed="rId6"/>
          <a:stretch>
            <a:fillRect/>
          </a:stretch>
        </p:blipFill>
        <p:spPr>
          <a:xfrm rot="1629158">
            <a:off x="10067983" y="5942091"/>
            <a:ext cx="518668" cy="508882"/>
          </a:xfrm>
          <a:prstGeom prst="rect">
            <a:avLst/>
          </a:prstGeom>
        </p:spPr>
      </p:pic>
      <p:pic>
        <p:nvPicPr>
          <p:cNvPr id="24" name="Picture 23"/>
          <p:cNvPicPr>
            <a:picLocks noChangeAspect="1"/>
          </p:cNvPicPr>
          <p:nvPr/>
        </p:nvPicPr>
        <p:blipFill>
          <a:blip r:embed="rId6"/>
          <a:stretch>
            <a:fillRect/>
          </a:stretch>
        </p:blipFill>
        <p:spPr>
          <a:xfrm rot="1629158">
            <a:off x="-143017" y="4662310"/>
            <a:ext cx="518668" cy="508882"/>
          </a:xfrm>
          <a:prstGeom prst="rect">
            <a:avLst/>
          </a:prstGeom>
        </p:spPr>
      </p:pic>
    </p:spTree>
    <p:extLst>
      <p:ext uri="{BB962C8B-B14F-4D97-AF65-F5344CB8AC3E}">
        <p14:creationId xmlns:p14="http://schemas.microsoft.com/office/powerpoint/2010/main" val="3477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5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2000">
                                          <p:cBhvr additive="base">
                                            <p:cTn id="11" dur="1500" fill="hold"/>
                                            <p:tgtEl>
                                              <p:spTgt spid="20"/>
                                            </p:tgtEl>
                                            <p:attrNameLst>
                                              <p:attrName>ppt_x</p:attrName>
                                            </p:attrNameLst>
                                          </p:cBhvr>
                                          <p:tavLst>
                                            <p:tav tm="0">
                                              <p:val>
                                                <p:strVal val="0-#ppt_w/2"/>
                                              </p:val>
                                            </p:tav>
                                            <p:tav tm="100000">
                                              <p:val>
                                                <p:strVal val="#ppt_x"/>
                                              </p:val>
                                            </p:tav>
                                          </p:tavLst>
                                        </p:anim>
                                        <p:anim calcmode="lin" valueType="num" p14:bounceEnd="62000">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62000">
                                          <p:cBhvr additive="base">
                                            <p:cTn id="15" dur="1500" fill="hold"/>
                                            <p:tgtEl>
                                              <p:spTgt spid="21"/>
                                            </p:tgtEl>
                                            <p:attrNameLst>
                                              <p:attrName>ppt_x</p:attrName>
                                            </p:attrNameLst>
                                          </p:cBhvr>
                                          <p:tavLst>
                                            <p:tav tm="0">
                                              <p:val>
                                                <p:strVal val="0-#ppt_w/2"/>
                                              </p:val>
                                            </p:tav>
                                            <p:tav tm="100000">
                                              <p:val>
                                                <p:strVal val="#ppt_x"/>
                                              </p:val>
                                            </p:tav>
                                          </p:tavLst>
                                        </p:anim>
                                        <p:anim calcmode="lin" valueType="num" p14:bounceEnd="62000">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2000">
                                          <p:cBhvr additive="base">
                                            <p:cTn id="19" dur="1500" fill="hold"/>
                                            <p:tgtEl>
                                              <p:spTgt spid="24"/>
                                            </p:tgtEl>
                                            <p:attrNameLst>
                                              <p:attrName>ppt_x</p:attrName>
                                            </p:attrNameLst>
                                          </p:cBhvr>
                                          <p:tavLst>
                                            <p:tav tm="0">
                                              <p:val>
                                                <p:strVal val="0-#ppt_w/2"/>
                                              </p:val>
                                            </p:tav>
                                            <p:tav tm="100000">
                                              <p:val>
                                                <p:strVal val="#ppt_x"/>
                                              </p:val>
                                            </p:tav>
                                          </p:tavLst>
                                        </p:anim>
                                        <p:anim calcmode="lin" valueType="num" p14:bounceEnd="62000">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2000">
                                          <p:cBhvr additive="base">
                                            <p:cTn id="23"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14:bounceEnd="62000">
                                          <p:cBhvr additive="base">
                                            <p:cTn id="27" dur="1500" fill="hold"/>
                                            <p:tgtEl>
                                              <p:spTgt spid="22"/>
                                            </p:tgtEl>
                                            <p:attrNameLst>
                                              <p:attrName>ppt_x</p:attrName>
                                            </p:attrNameLst>
                                          </p:cBhvr>
                                          <p:tavLst>
                                            <p:tav tm="0">
                                              <p:val>
                                                <p:strVal val="1+#ppt_w/2"/>
                                              </p:val>
                                            </p:tav>
                                            <p:tav tm="100000">
                                              <p:val>
                                                <p:strVal val="#ppt_x"/>
                                              </p:val>
                                            </p:tav>
                                          </p:tavLst>
                                        </p:anim>
                                        <p:anim calcmode="lin" valueType="num" p14:bounceEnd="62000">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14:bounceEnd="62000">
                                          <p:cBhvr additive="base">
                                            <p:cTn id="31" dur="1500" fill="hold"/>
                                            <p:tgtEl>
                                              <p:spTgt spid="23"/>
                                            </p:tgtEl>
                                            <p:attrNameLst>
                                              <p:attrName>ppt_x</p:attrName>
                                            </p:attrNameLst>
                                          </p:cBhvr>
                                          <p:tavLst>
                                            <p:tav tm="0">
                                              <p:val>
                                                <p:strVal val="1+#ppt_w/2"/>
                                              </p:val>
                                            </p:tav>
                                            <p:tav tm="100000">
                                              <p:val>
                                                <p:strVal val="#ppt_x"/>
                                              </p:val>
                                            </p:tav>
                                          </p:tavLst>
                                        </p:anim>
                                        <p:anim calcmode="lin" valueType="num" p14:bounceEnd="62000">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2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2000">
                                          <p:cBhvr additive="base">
                                            <p:cTn id="35" dur="15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0-#ppt_w/2"/>
                                              </p:val>
                                            </p:tav>
                                            <p:tav tm="100000">
                                              <p:val>
                                                <p:strVal val="#ppt_x"/>
                                              </p:val>
                                            </p:tav>
                                          </p:tavLst>
                                        </p:anim>
                                        <p:anim calcmode="lin" valueType="num">
                                          <p:cBhvr additive="base">
                                            <p:cTn id="8" dur="1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0-#ppt_w/2"/>
                                              </p:val>
                                            </p:tav>
                                            <p:tav tm="100000">
                                              <p:val>
                                                <p:strVal val="#ppt_x"/>
                                              </p:val>
                                            </p:tav>
                                          </p:tavLst>
                                        </p:anim>
                                        <p:anim calcmode="lin" valueType="num">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1+#ppt_w/2"/>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1+#ppt_w/2"/>
                                              </p:val>
                                            </p:tav>
                                            <p:tav tm="100000">
                                              <p:val>
                                                <p:strVal val="#ppt_x"/>
                                              </p:val>
                                            </p:tav>
                                          </p:tavLst>
                                        </p:anim>
                                        <p:anim calcmode="lin" valueType="num">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A picture containing text&#10;&#10;Description automatically generated">
            <a:extLst>
              <a:ext uri="{FF2B5EF4-FFF2-40B4-BE49-F238E27FC236}">
                <a16:creationId xmlns:a16="http://schemas.microsoft.com/office/drawing/2014/main" id="{D2F68ECA-7265-4187-AF53-4794CF1AA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55EB7E7-DD12-4309-AAAB-3D20960FEDB8}"/>
              </a:ext>
            </a:extLst>
          </p:cNvPr>
          <p:cNvSpPr/>
          <p:nvPr/>
        </p:nvSpPr>
        <p:spPr>
          <a:xfrm>
            <a:off x="76200" y="895776"/>
            <a:ext cx="11353800" cy="4410310"/>
          </a:xfrm>
          <a:prstGeom prst="rect">
            <a:avLst/>
          </a:prstGeom>
          <a:noFill/>
        </p:spPr>
        <p:txBody>
          <a:bodyPr>
            <a:spAutoFit/>
          </a:bodyPr>
          <a:lstStyle/>
          <a:p>
            <a:pPr algn="just">
              <a:lnSpc>
                <a:spcPct val="107000"/>
              </a:lnSpc>
              <a:spcAft>
                <a:spcPts val="0"/>
              </a:spcAft>
              <a:defRPr/>
            </a:pP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defRPr/>
            </a:pPr>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YÊU CẦU CẦN ĐẠT:</a:t>
            </a:r>
          </a:p>
          <a:p>
            <a:pPr algn="just">
              <a:lnSpc>
                <a:spcPct val="107000"/>
              </a:lnSpc>
              <a:spcAft>
                <a:spcPts val="0"/>
              </a:spcAft>
              <a:defRPr/>
            </a:pPr>
            <a:r>
              <a:rPr lang="en-US" sz="3600" dirty="0">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latin typeface="Times New Roman" panose="02020603050405020304" pitchFamily="18" charset="0"/>
                <a:ea typeface="Calibri" panose="020F0502020204030204" pitchFamily="34" charset="0"/>
                <a:cs typeface="Times New Roman" panose="02020603050405020304" pitchFamily="18" charset="0"/>
              </a:rPr>
              <a:t>Ôn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hoa</a:t>
            </a:r>
            <a:r>
              <a:rPr lang="en-US" sz="3600" dirty="0">
                <a:latin typeface="Times New Roman" panose="02020603050405020304" pitchFamily="18" charset="0"/>
                <a:ea typeface="Calibri" panose="020F0502020204030204" pitchFamily="34" charset="0"/>
                <a:cs typeface="Times New Roman" panose="02020603050405020304" pitchFamily="18" charset="0"/>
              </a:rPr>
              <a:t> G</a:t>
            </a:r>
          </a:p>
          <a:p>
            <a:pPr lvl="1" algn="just">
              <a:lnSpc>
                <a:spcPct val="107000"/>
              </a:lnSpc>
              <a:spcAft>
                <a:spcPts val="800"/>
              </a:spcAft>
              <a:defRPr/>
            </a:pPr>
            <a:r>
              <a:rPr lang="en-US" sz="3600" dirty="0">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mẫu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hoa</a:t>
            </a:r>
            <a:r>
              <a:rPr lang="en-US" sz="3600" dirty="0">
                <a:latin typeface="Times New Roman" panose="02020603050405020304" pitchFamily="18" charset="0"/>
                <a:ea typeface="Calibri" panose="020F0502020204030204" pitchFamily="34" charset="0"/>
                <a:cs typeface="Times New Roman" panose="02020603050405020304" pitchFamily="18" charset="0"/>
              </a:rPr>
              <a:t> Ô, G, T, V, X,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Gióng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600" dirty="0">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vở</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gn="just">
              <a:lnSpc>
                <a:spcPct val="107000"/>
              </a:lnSpc>
              <a:spcAft>
                <a:spcPts val="800"/>
              </a:spcAft>
              <a:buFontTx/>
              <a:buChar char="-"/>
              <a:defRPr/>
            </a:pPr>
            <a:endPar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3911092"/>
      </p:ext>
    </p:extLst>
  </p:cSld>
  <p:clrMapOvr>
    <a:masterClrMapping/>
  </p:clrMapOvr>
  <mc:AlternateContent xmlns:mc="http://schemas.openxmlformats.org/markup-compatibility/2006" xmlns:p15="http://schemas.microsoft.com/office/powerpoint/2012/main">
    <mc:Choice Requires="p15">
      <p:transition spd="med" advTm="30178">
        <p15:prstTrans prst="pageCurlDouble"/>
      </p:transition>
    </mc:Choice>
    <mc:Fallback xmlns="">
      <p:transition spd="med" advTm="3017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2AFDB83B-5E18-47A1-ABD9-EC335AB70672}"/>
              </a:ext>
            </a:extLst>
          </p:cNvPr>
          <p:cNvSpPr txBox="1"/>
          <p:nvPr/>
        </p:nvSpPr>
        <p:spPr>
          <a:xfrm>
            <a:off x="4750525" y="18065"/>
            <a:ext cx="6088925"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10 </a:t>
            </a:r>
            <a:r>
              <a:rPr lang="vi-VN" sz="3200" dirty="0">
                <a:latin typeface="Times New Roman" panose="02020603050405020304" pitchFamily="18" charset="0"/>
                <a:cs typeface="Times New Roman" panose="02020603050405020304" pitchFamily="18" charset="0"/>
              </a:rPr>
              <a:t>tháng 1</a:t>
            </a:r>
            <a:r>
              <a:rPr lang="en-US" sz="3200" dirty="0">
                <a:latin typeface="Times New Roman" panose="02020603050405020304" pitchFamily="18" charset="0"/>
                <a:cs typeface="Times New Roman" panose="02020603050405020304" pitchFamily="18" charset="0"/>
              </a:rPr>
              <a:t>1</a:t>
            </a:r>
            <a:r>
              <a:rPr lang="vi-VN" sz="3200" dirty="0">
                <a:latin typeface="Times New Roman" panose="02020603050405020304" pitchFamily="18" charset="0"/>
                <a:cs typeface="Times New Roman" panose="02020603050405020304" pitchFamily="18" charset="0"/>
              </a:rPr>
              <a:t> năm 2021</a:t>
            </a:r>
          </a:p>
        </p:txBody>
      </p:sp>
      <p:sp>
        <p:nvSpPr>
          <p:cNvPr id="4" name="Hộp Văn bản 9">
            <a:extLst>
              <a:ext uri="{FF2B5EF4-FFF2-40B4-BE49-F238E27FC236}">
                <a16:creationId xmlns:a16="http://schemas.microsoft.com/office/drawing/2014/main" id="{735E1448-87E1-41BF-97EF-9B264A82C7D8}"/>
              </a:ext>
            </a:extLst>
          </p:cNvPr>
          <p:cNvSpPr txBox="1"/>
          <p:nvPr/>
        </p:nvSpPr>
        <p:spPr>
          <a:xfrm>
            <a:off x="7072887" y="623637"/>
            <a:ext cx="2221584" cy="584775"/>
          </a:xfrm>
          <a:prstGeom prst="rect">
            <a:avLst/>
          </a:prstGeom>
          <a:noFill/>
        </p:spPr>
        <p:txBody>
          <a:bodyPr wrap="square" rtlCol="0">
            <a:spAutoFit/>
          </a:bodyPr>
          <a:lstStyle/>
          <a:p>
            <a:r>
              <a:rPr lang="vi-VN" sz="3200" b="1" u="sng" dirty="0" err="1">
                <a:solidFill>
                  <a:srgbClr val="00B0F0"/>
                </a:solidFill>
                <a:latin typeface="Times New Roman" panose="02020603050405020304" pitchFamily="18" charset="0"/>
                <a:cs typeface="Times New Roman" panose="02020603050405020304" pitchFamily="18" charset="0"/>
              </a:rPr>
              <a:t>Tập</a:t>
            </a:r>
            <a:r>
              <a:rPr lang="vi-VN" sz="3200" b="1" u="sng" dirty="0">
                <a:solidFill>
                  <a:srgbClr val="00B0F0"/>
                </a:solidFill>
                <a:latin typeface="Times New Roman" panose="02020603050405020304" pitchFamily="18" charset="0"/>
                <a:cs typeface="Times New Roman" panose="02020603050405020304" pitchFamily="18" charset="0"/>
              </a:rPr>
              <a:t> </a:t>
            </a:r>
            <a:r>
              <a:rPr lang="vi-VN" sz="3200" b="1" u="sng" dirty="0" err="1">
                <a:solidFill>
                  <a:srgbClr val="00B0F0"/>
                </a:solidFill>
                <a:latin typeface="Times New Roman" panose="02020603050405020304" pitchFamily="18" charset="0"/>
                <a:cs typeface="Times New Roman" panose="02020603050405020304" pitchFamily="18" charset="0"/>
              </a:rPr>
              <a:t>viết</a:t>
            </a:r>
            <a:endParaRPr lang="vi-VN" sz="3200" b="1" u="sng" dirty="0">
              <a:solidFill>
                <a:srgbClr val="00B0F0"/>
              </a:solidFill>
              <a:latin typeface="Times New Roman" panose="02020603050405020304" pitchFamily="18" charset="0"/>
              <a:cs typeface="Times New Roman" panose="02020603050405020304" pitchFamily="18" charset="0"/>
            </a:endParaRPr>
          </a:p>
        </p:txBody>
      </p:sp>
      <p:sp>
        <p:nvSpPr>
          <p:cNvPr id="5" name="Hộp Văn bản 10">
            <a:extLst>
              <a:ext uri="{FF2B5EF4-FFF2-40B4-BE49-F238E27FC236}">
                <a16:creationId xmlns:a16="http://schemas.microsoft.com/office/drawing/2014/main" id="{6FA5062F-7E0E-46B8-BE6B-755DA421B50A}"/>
              </a:ext>
            </a:extLst>
          </p:cNvPr>
          <p:cNvSpPr txBox="1"/>
          <p:nvPr/>
        </p:nvSpPr>
        <p:spPr>
          <a:xfrm>
            <a:off x="6069087" y="1326747"/>
            <a:ext cx="5496651" cy="584775"/>
          </a:xfrm>
          <a:prstGeom prst="rect">
            <a:avLst/>
          </a:prstGeom>
          <a:noFill/>
        </p:spPr>
        <p:txBody>
          <a:bodyPr wrap="square" rtlCol="0">
            <a:spAutoFit/>
          </a:bodyPr>
          <a:lstStyle/>
          <a:p>
            <a:r>
              <a:rPr lang="vi-VN" sz="3200" b="1" dirty="0">
                <a:solidFill>
                  <a:srgbClr val="FF0000"/>
                </a:solidFill>
                <a:latin typeface="HP001" panose="020B0603050302020204" pitchFamily="34" charset="-93"/>
                <a:ea typeface="HP001" panose="020B0603050302020204" pitchFamily="34" charset="-93"/>
                <a:cs typeface="Times New Roman" panose="02020603050405020304" pitchFamily="18" charset="0"/>
              </a:rPr>
              <a:t>Ôn chữ hoa </a:t>
            </a:r>
            <a:r>
              <a:rPr lang="en-US" sz="3200" b="1" dirty="0">
                <a:solidFill>
                  <a:srgbClr val="FF0000"/>
                </a:solidFill>
                <a:latin typeface="HP001" panose="020B0603050302020204" pitchFamily="34" charset="-93"/>
                <a:ea typeface="HP001" panose="020B0603050302020204" pitchFamily="34" charset="-93"/>
                <a:cs typeface="Times New Roman" panose="02020603050405020304" pitchFamily="18" charset="0"/>
              </a:rPr>
              <a:t>G (tiếp theo)</a:t>
            </a:r>
            <a:endParaRPr lang="vi-VN" sz="3200" b="1" dirty="0">
              <a:solidFill>
                <a:srgbClr val="FF0000"/>
              </a:solidFill>
              <a:latin typeface="HP001" panose="020B0603050302020204" pitchFamily="34" charset="-93"/>
              <a:ea typeface="HP001" panose="020B0603050302020204" pitchFamily="34" charset="-93"/>
              <a:cs typeface="Times New Roman" panose="02020603050405020304" pitchFamily="18" charset="0"/>
            </a:endParaRPr>
          </a:p>
        </p:txBody>
      </p:sp>
      <p:sp>
        <p:nvSpPr>
          <p:cNvPr id="7" name="Hộp Văn bản 7">
            <a:extLst>
              <a:ext uri="{FF2B5EF4-FFF2-40B4-BE49-F238E27FC236}">
                <a16:creationId xmlns:a16="http://schemas.microsoft.com/office/drawing/2014/main" id="{C834E24D-B403-4ECC-939E-375D5AF58EE0}"/>
              </a:ext>
            </a:extLst>
          </p:cNvPr>
          <p:cNvSpPr txBox="1"/>
          <p:nvPr/>
        </p:nvSpPr>
        <p:spPr>
          <a:xfrm>
            <a:off x="4764888" y="2737170"/>
            <a:ext cx="6800850" cy="584775"/>
          </a:xfrm>
          <a:prstGeom prst="rect">
            <a:avLst/>
          </a:prstGeom>
          <a:noFill/>
        </p:spPr>
        <p:txBody>
          <a:bodyPr wrap="square" rtlCol="0">
            <a:spAutoFit/>
          </a:bodyPr>
          <a:lstStyle/>
          <a:p>
            <a:r>
              <a:rPr lang="en-US" sz="3200" b="1"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err="1">
                <a:solidFill>
                  <a:schemeClr val="accent6">
                    <a:lumMod val="75000"/>
                  </a:schemeClr>
                </a:solidFill>
                <a:latin typeface="Times New Roman" panose="02020603050405020304" pitchFamily="18" charset="0"/>
                <a:cs typeface="Times New Roman" panose="02020603050405020304" pitchFamily="18" charset="0"/>
              </a:rPr>
              <a:t>bài</a:t>
            </a:r>
            <a:r>
              <a:rPr lang="vi-VN" sz="3200" b="1" dirty="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err="1">
                <a:solidFill>
                  <a:schemeClr val="accent6">
                    <a:lumMod val="75000"/>
                  </a:schemeClr>
                </a:solidFill>
                <a:latin typeface="Times New Roman" panose="02020603050405020304" pitchFamily="18" charset="0"/>
                <a:cs typeface="Times New Roman" panose="02020603050405020304" pitchFamily="18" charset="0"/>
              </a:rPr>
              <a:t>viết</a:t>
            </a:r>
            <a:r>
              <a:rPr lang="vi-VN" sz="3200" b="1" dirty="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err="1">
                <a:solidFill>
                  <a:schemeClr val="accent6">
                    <a:lumMod val="75000"/>
                  </a:schemeClr>
                </a:solidFill>
                <a:latin typeface="Times New Roman" panose="02020603050405020304" pitchFamily="18" charset="0"/>
                <a:cs typeface="Times New Roman" panose="02020603050405020304" pitchFamily="18" charset="0"/>
              </a:rPr>
              <a:t>có</a:t>
            </a:r>
            <a:r>
              <a:rPr lang="vi-VN" sz="3200" b="1" dirty="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err="1">
                <a:solidFill>
                  <a:schemeClr val="accent6">
                    <a:lumMod val="75000"/>
                  </a:schemeClr>
                </a:solidFill>
                <a:latin typeface="Times New Roman" panose="02020603050405020304" pitchFamily="18" charset="0"/>
                <a:cs typeface="Times New Roman" panose="02020603050405020304" pitchFamily="18" charset="0"/>
              </a:rPr>
              <a:t>những</a:t>
            </a:r>
            <a:r>
              <a:rPr lang="vi-VN" sz="3200" b="1" dirty="0">
                <a:solidFill>
                  <a:schemeClr val="accent6">
                    <a:lumMod val="75000"/>
                  </a:schemeClr>
                </a:solidFill>
                <a:latin typeface="Times New Roman" panose="02020603050405020304" pitchFamily="18" charset="0"/>
                <a:cs typeface="Times New Roman" panose="02020603050405020304" pitchFamily="18" charset="0"/>
              </a:rPr>
              <a:t> </a:t>
            </a:r>
            <a:r>
              <a:rPr lang="vi-VN" sz="3200" b="1" dirty="0" err="1">
                <a:solidFill>
                  <a:schemeClr val="accent6">
                    <a:lumMod val="75000"/>
                  </a:schemeClr>
                </a:solidFill>
                <a:latin typeface="Times New Roman" panose="02020603050405020304" pitchFamily="18" charset="0"/>
                <a:cs typeface="Times New Roman" panose="02020603050405020304" pitchFamily="18" charset="0"/>
              </a:rPr>
              <a:t>chữ</a:t>
            </a:r>
            <a:r>
              <a:rPr lang="vi-VN" sz="3200" b="1" dirty="0">
                <a:solidFill>
                  <a:schemeClr val="accent6">
                    <a:lumMod val="75000"/>
                  </a:schemeClr>
                </a:solidFill>
                <a:latin typeface="Times New Roman" panose="02020603050405020304" pitchFamily="18" charset="0"/>
                <a:cs typeface="Times New Roman" panose="02020603050405020304" pitchFamily="18" charset="0"/>
              </a:rPr>
              <a:t> hoa </a:t>
            </a:r>
            <a:r>
              <a:rPr lang="vi-VN" sz="3200" b="1" dirty="0" err="1">
                <a:solidFill>
                  <a:schemeClr val="accent6">
                    <a:lumMod val="75000"/>
                  </a:schemeClr>
                </a:solidFill>
                <a:latin typeface="Times New Roman" panose="02020603050405020304" pitchFamily="18" charset="0"/>
                <a:cs typeface="Times New Roman" panose="02020603050405020304" pitchFamily="18" charset="0"/>
              </a:rPr>
              <a:t>nào</a:t>
            </a:r>
            <a:r>
              <a:rPr lang="vi-VN" sz="3200" b="1"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8" name="Hộp Văn bản 15">
            <a:extLst>
              <a:ext uri="{FF2B5EF4-FFF2-40B4-BE49-F238E27FC236}">
                <a16:creationId xmlns:a16="http://schemas.microsoft.com/office/drawing/2014/main" id="{3847D1C5-7B65-44A3-804F-AEFD52230F78}"/>
              </a:ext>
            </a:extLst>
          </p:cNvPr>
          <p:cNvSpPr txBox="1"/>
          <p:nvPr/>
        </p:nvSpPr>
        <p:spPr>
          <a:xfrm>
            <a:off x="4765643" y="3321945"/>
            <a:ext cx="6711120" cy="1754326"/>
          </a:xfrm>
          <a:prstGeom prst="rect">
            <a:avLst/>
          </a:prstGeom>
          <a:noFill/>
        </p:spPr>
        <p:txBody>
          <a:bodyPr wrap="square" rtlCol="0">
            <a:spAutoFit/>
          </a:bodyPr>
          <a:lstStyle/>
          <a:p>
            <a:r>
              <a:rPr lang="vi-VN" sz="3200" b="1" dirty="0">
                <a:solidFill>
                  <a:srgbClr val="0070C0"/>
                </a:solidFill>
                <a:latin typeface="Times New Roman" panose="02020603050405020304" pitchFamily="18" charset="0"/>
                <a:cs typeface="Times New Roman" panose="02020603050405020304" pitchFamily="18" charset="0"/>
              </a:rPr>
              <a:t>Các chữ hoa</a:t>
            </a:r>
            <a:r>
              <a:rPr lang="en-US" sz="3200" b="1" dirty="0">
                <a:solidFill>
                  <a:srgbClr val="0070C0"/>
                </a:solidFill>
                <a:latin typeface="Times New Roman" panose="02020603050405020304" pitchFamily="18" charset="0"/>
                <a:cs typeface="Times New Roman" panose="02020603050405020304" pitchFamily="18" charset="0"/>
              </a:rPr>
              <a:t> có trong bài là</a:t>
            </a:r>
            <a:r>
              <a:rPr lang="vi-VN" sz="3200" b="1" dirty="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a:p>
            <a:pPr algn="ctr"/>
            <a:r>
              <a:rPr lang="vi-VN" sz="3200" b="1" dirty="0">
                <a:solidFill>
                  <a:srgbClr val="0070C0"/>
                </a:solidFill>
                <a:latin typeface="Times New Roman" panose="02020603050405020304" pitchFamily="18" charset="0"/>
                <a:cs typeface="Times New Roman" panose="02020603050405020304" pitchFamily="18" charset="0"/>
              </a:rPr>
              <a:t> </a:t>
            </a:r>
            <a:endParaRPr lang="en-US" sz="3200" b="1" dirty="0">
              <a:solidFill>
                <a:srgbClr val="0070C0"/>
              </a:solidFill>
              <a:latin typeface="Times New Roman" panose="02020603050405020304" pitchFamily="18" charset="0"/>
              <a:cs typeface="Times New Roman" panose="02020603050405020304" pitchFamily="18" charset="0"/>
            </a:endParaRPr>
          </a:p>
          <a:p>
            <a:pPr algn="ctr"/>
            <a:r>
              <a:rPr lang="en-US" sz="4400" b="1" dirty="0">
                <a:solidFill>
                  <a:srgbClr val="FF0000"/>
                </a:solidFill>
                <a:latin typeface="HP001" panose="020B0603050302020204" pitchFamily="34" charset="-93"/>
                <a:ea typeface="HP001" panose="020B0603050302020204" pitchFamily="34" charset="-93"/>
                <a:cs typeface="Times New Roman" panose="02020603050405020304" pitchFamily="18" charset="0"/>
              </a:rPr>
              <a:t>Gi, Ô , G , T , V , X</a:t>
            </a:r>
            <a:endParaRPr lang="vi-VN" sz="2800" b="1" dirty="0">
              <a:solidFill>
                <a:srgbClr val="FF0000"/>
              </a:solidFill>
              <a:latin typeface="HP001" panose="020B0603050302020204" pitchFamily="34" charset="-93"/>
              <a:ea typeface="HP001" panose="020B0603050302020204" pitchFamily="34" charset="-93"/>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61191" y="754266"/>
            <a:ext cx="4244708" cy="5852667"/>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4541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49F7D-355A-4980-A27B-772E6C3A5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pic>
        <p:nvPicPr>
          <p:cNvPr id="3" name="Picture 2">
            <a:extLst>
              <a:ext uri="{FF2B5EF4-FFF2-40B4-BE49-F238E27FC236}">
                <a16:creationId xmlns:a16="http://schemas.microsoft.com/office/drawing/2014/main" id="{2A7A1FBF-05A7-4CA8-973E-E963624AF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1362" y="1295400"/>
            <a:ext cx="2057400" cy="5303433"/>
          </a:xfrm>
          <a:prstGeom prst="rect">
            <a:avLst/>
          </a:prstGeom>
        </p:spPr>
      </p:pic>
      <p:grpSp>
        <p:nvGrpSpPr>
          <p:cNvPr id="4" name="Group 3">
            <a:extLst>
              <a:ext uri="{FF2B5EF4-FFF2-40B4-BE49-F238E27FC236}">
                <a16:creationId xmlns:a16="http://schemas.microsoft.com/office/drawing/2014/main" id="{824EC71E-A4C3-4D0D-A898-0D814A5D6624}"/>
              </a:ext>
            </a:extLst>
          </p:cNvPr>
          <p:cNvGrpSpPr/>
          <p:nvPr/>
        </p:nvGrpSpPr>
        <p:grpSpPr>
          <a:xfrm>
            <a:off x="1373316" y="1844040"/>
            <a:ext cx="7417868" cy="3276601"/>
            <a:chOff x="1373316" y="1844040"/>
            <a:chExt cx="7417868" cy="3276601"/>
          </a:xfrm>
        </p:grpSpPr>
        <p:pic>
          <p:nvPicPr>
            <p:cNvPr id="5" name="Graphic 6">
              <a:extLst>
                <a:ext uri="{FF2B5EF4-FFF2-40B4-BE49-F238E27FC236}">
                  <a16:creationId xmlns:a16="http://schemas.microsoft.com/office/drawing/2014/main" id="{20FB79CE-9845-4B0A-82A2-548C992693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3316" y="1844040"/>
              <a:ext cx="7417868" cy="3276601"/>
            </a:xfrm>
            <a:prstGeom prst="rect">
              <a:avLst/>
            </a:prstGeom>
          </p:spPr>
        </p:pic>
        <p:sp>
          <p:nvSpPr>
            <p:cNvPr id="6" name="TextBox 5">
              <a:extLst>
                <a:ext uri="{FF2B5EF4-FFF2-40B4-BE49-F238E27FC236}">
                  <a16:creationId xmlns:a16="http://schemas.microsoft.com/office/drawing/2014/main" id="{3B28401E-DFBD-47B9-AB4D-020154E613C5}"/>
                </a:ext>
              </a:extLst>
            </p:cNvPr>
            <p:cNvSpPr txBox="1"/>
            <p:nvPr/>
          </p:nvSpPr>
          <p:spPr>
            <a:xfrm>
              <a:off x="1863524" y="2387255"/>
              <a:ext cx="6748041" cy="2262158"/>
            </a:xfrm>
            <a:prstGeom prst="rect">
              <a:avLst/>
            </a:prstGeom>
            <a:noFill/>
          </p:spPr>
          <p:txBody>
            <a:bodyPr wrap="square" lIns="0" tIns="0" rIns="0" bIns="0" rtlCol="0">
              <a:spAutoFit/>
            </a:bodyPr>
            <a:lstStyle/>
            <a:p>
              <a:pPr algn="ctr">
                <a:lnSpc>
                  <a:spcPct val="150000"/>
                </a:lnSpc>
              </a:pPr>
              <a:r>
                <a:rPr lang="en-US" sz="5000" b="1" dirty="0">
                  <a:solidFill>
                    <a:srgbClr val="FAA548"/>
                  </a:solidFill>
                  <a:effectLst>
                    <a:outerShdw blurRad="38100" dist="38100" dir="2700000" algn="tl">
                      <a:srgbClr val="000000">
                        <a:alpha val="43137"/>
                      </a:srgbClr>
                    </a:outerShdw>
                  </a:effectLst>
                  <a:latin typeface="iCiel Cadena" panose="02000503000000020004" pitchFamily="50" charset="0"/>
                </a:rPr>
                <a:t>Quy trình viết chữ hoa</a:t>
              </a:r>
            </a:p>
            <a:p>
              <a:pPr algn="ctr">
                <a:lnSpc>
                  <a:spcPct val="150000"/>
                </a:lnSpc>
              </a:pPr>
              <a:r>
                <a:rPr lang="en-US" sz="4800" b="1" dirty="0">
                  <a:solidFill>
                    <a:srgbClr val="FF0000"/>
                  </a:solidFill>
                  <a:effectLst>
                    <a:outerShdw blurRad="38100" dist="38100" dir="2700000" algn="tl">
                      <a:srgbClr val="000000">
                        <a:alpha val="43137"/>
                      </a:srgbClr>
                    </a:outerShdw>
                  </a:effectLst>
                  <a:latin typeface="HP001" panose="020B0603050302020204" pitchFamily="34" charset="-93"/>
                  <a:ea typeface="HP001" panose="020B0603050302020204" pitchFamily="34" charset="-93"/>
                  <a:cs typeface="Times New Roman" panose="02020603050405020304" pitchFamily="18" charset="0"/>
                </a:rPr>
                <a:t>G , Ô , T</a:t>
              </a:r>
              <a:endParaRPr lang="vi-VN" sz="3200" b="1" dirty="0">
                <a:solidFill>
                  <a:srgbClr val="FF0000"/>
                </a:solidFill>
                <a:effectLst>
                  <a:outerShdw blurRad="38100" dist="38100" dir="2700000" algn="tl">
                    <a:srgbClr val="000000">
                      <a:alpha val="43137"/>
                    </a:srgbClr>
                  </a:outerShdw>
                </a:effectLst>
                <a:latin typeface="HP001" panose="020B0603050302020204" pitchFamily="34" charset="-93"/>
                <a:ea typeface="HP001" panose="020B0603050302020204" pitchFamily="34" charset="-93"/>
                <a:cs typeface="Times New Roman" panose="02020603050405020304" pitchFamily="18" charset="0"/>
              </a:endParaRPr>
            </a:p>
          </p:txBody>
        </p:sp>
      </p:grpSp>
      <p:grpSp>
        <p:nvGrpSpPr>
          <p:cNvPr id="7" name="Group 6">
            <a:extLst>
              <a:ext uri="{FF2B5EF4-FFF2-40B4-BE49-F238E27FC236}">
                <a16:creationId xmlns:a16="http://schemas.microsoft.com/office/drawing/2014/main" id="{B31795B8-B590-4657-BBE4-A9DBF88B9358}"/>
              </a:ext>
            </a:extLst>
          </p:cNvPr>
          <p:cNvGrpSpPr/>
          <p:nvPr/>
        </p:nvGrpSpPr>
        <p:grpSpPr>
          <a:xfrm>
            <a:off x="-228600" y="457200"/>
            <a:ext cx="3327396" cy="929640"/>
            <a:chOff x="-228600" y="457200"/>
            <a:chExt cx="3327396" cy="929640"/>
          </a:xfrm>
        </p:grpSpPr>
        <p:pic>
          <p:nvPicPr>
            <p:cNvPr id="8" name="Graphic 10">
              <a:extLst>
                <a:ext uri="{FF2B5EF4-FFF2-40B4-BE49-F238E27FC236}">
                  <a16:creationId xmlns:a16="http://schemas.microsoft.com/office/drawing/2014/main" id="{62840D33-E405-4743-9D96-09EBC37C147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9A5FD61-390B-4C02-BF16-9B135351D65A}"/>
                </a:ext>
              </a:extLst>
            </p:cNvPr>
            <p:cNvSpPr txBox="1"/>
            <p:nvPr/>
          </p:nvSpPr>
          <p:spPr>
            <a:xfrm>
              <a:off x="1373284" y="675798"/>
              <a:ext cx="64" cy="492443"/>
            </a:xfrm>
            <a:prstGeom prst="rect">
              <a:avLst/>
            </a:prstGeom>
            <a:noFill/>
          </p:spPr>
          <p:txBody>
            <a:bodyPr wrap="none" lIns="0" tIns="0" rIns="0" bIns="0" rtlCol="0">
              <a:spAutoFit/>
            </a:bodyPr>
            <a:lstStyle/>
            <a:p>
              <a:pPr algn="ctr"/>
              <a:endParaRPr lang="en-US" sz="3200" dirty="0">
                <a:solidFill>
                  <a:schemeClr val="bg1"/>
                </a:solidFill>
                <a:latin typeface="iCiel Cadena" panose="02000503000000020004" pitchFamily="50" charset="0"/>
              </a:endParaRPr>
            </a:p>
          </p:txBody>
        </p:sp>
      </p:grpSp>
    </p:spTree>
    <p:extLst>
      <p:ext uri="{BB962C8B-B14F-4D97-AF65-F5344CB8AC3E}">
        <p14:creationId xmlns:p14="http://schemas.microsoft.com/office/powerpoint/2010/main" val="42481352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6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8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8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Graphic 10">
            <a:extLst>
              <a:ext uri="{FF2B5EF4-FFF2-40B4-BE49-F238E27FC236}">
                <a16:creationId xmlns:a16="http://schemas.microsoft.com/office/drawing/2014/main" id="{62840D33-E405-4743-9D96-09EBC37C147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8" r="13990"/>
          <a:stretch/>
        </p:blipFill>
        <p:spPr>
          <a:xfrm>
            <a:off x="-1" y="272005"/>
            <a:ext cx="7053943" cy="116325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9A5FD61-390B-4C02-BF16-9B135351D65A}"/>
              </a:ext>
            </a:extLst>
          </p:cNvPr>
          <p:cNvSpPr txBox="1"/>
          <p:nvPr/>
        </p:nvSpPr>
        <p:spPr>
          <a:xfrm>
            <a:off x="178124" y="645672"/>
            <a:ext cx="6989030" cy="677108"/>
          </a:xfrm>
          <a:prstGeom prst="rect">
            <a:avLst/>
          </a:prstGeom>
          <a:noFill/>
        </p:spPr>
        <p:txBody>
          <a:bodyPr wrap="square" lIns="0" tIns="0" rIns="0" bIns="0" rtlCol="0">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 sát và nhận xét chữ hoa </a:t>
            </a:r>
            <a:r>
              <a:rPr lang="en-US" sz="4400" b="1" dirty="0">
                <a:effectLst>
                  <a:outerShdw blurRad="38100" dist="38100" dir="2700000" algn="tl">
                    <a:srgbClr val="000000">
                      <a:alpha val="43137"/>
                    </a:srgbClr>
                  </a:outerShdw>
                </a:effectLst>
                <a:latin typeface="HP001 4 hàng" panose="020B0603050302020204" pitchFamily="34" charset="0"/>
              </a:rPr>
              <a:t>Gi</a:t>
            </a:r>
            <a:r>
              <a:rPr lang="en-US" sz="3200" dirty="0">
                <a:latin typeface="iCiel Cadena" panose="02000503000000020004" pitchFamily="50" charset="0"/>
              </a:rPr>
              <a:t> </a:t>
            </a:r>
          </a:p>
        </p:txBody>
      </p:sp>
      <p:sp>
        <p:nvSpPr>
          <p:cNvPr id="12" name="Tiêu đề 1">
            <a:extLst>
              <a:ext uri="{FF2B5EF4-FFF2-40B4-BE49-F238E27FC236}">
                <a16:creationId xmlns:a16="http://schemas.microsoft.com/office/drawing/2014/main" id="{671010A6-571F-4027-81E6-9520B9BD668B}"/>
              </a:ext>
            </a:extLst>
          </p:cNvPr>
          <p:cNvSpPr txBox="1">
            <a:spLocks/>
          </p:cNvSpPr>
          <p:nvPr/>
        </p:nvSpPr>
        <p:spPr>
          <a:xfrm>
            <a:off x="2923309" y="1407482"/>
            <a:ext cx="10247326" cy="1205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b="1" dirty="0">
                <a:solidFill>
                  <a:srgbClr val="FF0000"/>
                </a:solidFill>
              </a:rPr>
              <a:t>1. Chữ hoa </a:t>
            </a:r>
            <a:r>
              <a:rPr lang="en-US" sz="3600" b="1" dirty="0">
                <a:solidFill>
                  <a:srgbClr val="FF0000"/>
                </a:solidFill>
                <a:latin typeface="HP001" panose="020B0603050302020204" pitchFamily="34" charset="-93"/>
                <a:ea typeface="HP001" panose="020B0603050302020204" pitchFamily="34" charset="-93"/>
              </a:rPr>
              <a:t>Gi</a:t>
            </a:r>
            <a:r>
              <a:rPr lang="vi-VN" sz="3600" b="1" dirty="0">
                <a:solidFill>
                  <a:srgbClr val="FF0000"/>
                </a:solidFill>
                <a:latin typeface="HP001" panose="020B0603050302020204" pitchFamily="34" charset="-93"/>
                <a:ea typeface="HP001" panose="020B0603050302020204" pitchFamily="34" charset="-93"/>
              </a:rPr>
              <a:t> </a:t>
            </a:r>
            <a:r>
              <a:rPr lang="en-US" sz="3600" b="1" dirty="0">
                <a:solidFill>
                  <a:srgbClr val="FF0000"/>
                </a:solidFill>
                <a:latin typeface="Times New Roman" panose="02020603050405020304" pitchFamily="18" charset="0"/>
                <a:ea typeface="HP001" panose="020B0603050302020204" pitchFamily="34" charset="-93"/>
                <a:cs typeface="Times New Roman" panose="02020603050405020304" pitchFamily="18" charset="0"/>
              </a:rPr>
              <a:t>được ghép  bởi mấy con chữ</a:t>
            </a:r>
            <a:r>
              <a:rPr lang="vi-VN" sz="3600" b="1" dirty="0">
                <a:solidFill>
                  <a:srgbClr val="FF0000"/>
                </a:solidFill>
                <a:ea typeface="HP001" panose="020B0603050302020204" pitchFamily="34" charset="-93"/>
              </a:rPr>
              <a:t>?</a:t>
            </a:r>
            <a:endParaRPr lang="vi-VN" sz="3600" b="1" dirty="0">
              <a:solidFill>
                <a:srgbClr val="FF0000"/>
              </a:solidFill>
              <a:latin typeface="HP001" panose="020B0603050302020204" pitchFamily="34" charset="-93"/>
              <a:ea typeface="HP001" panose="020B0603050302020204" pitchFamily="34" charset="-93"/>
            </a:endParaRPr>
          </a:p>
        </p:txBody>
      </p:sp>
      <p:sp>
        <p:nvSpPr>
          <p:cNvPr id="13" name="Tiêu đề 1">
            <a:extLst>
              <a:ext uri="{FF2B5EF4-FFF2-40B4-BE49-F238E27FC236}">
                <a16:creationId xmlns:a16="http://schemas.microsoft.com/office/drawing/2014/main" id="{29290410-D2DF-4641-AFE0-E3F80AABD201}"/>
              </a:ext>
            </a:extLst>
          </p:cNvPr>
          <p:cNvSpPr txBox="1">
            <a:spLocks/>
          </p:cNvSpPr>
          <p:nvPr/>
        </p:nvSpPr>
        <p:spPr>
          <a:xfrm>
            <a:off x="4240831" y="2366352"/>
            <a:ext cx="7859729" cy="108301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dirty="0"/>
              <a:t>Chữ hoa </a:t>
            </a:r>
            <a:r>
              <a:rPr lang="en-US" sz="3600" b="1" dirty="0">
                <a:latin typeface="HP001" panose="020B0603050302020204" pitchFamily="34" charset="-93"/>
                <a:ea typeface="HP001" panose="020B0603050302020204" pitchFamily="34" charset="-93"/>
              </a:rPr>
              <a:t>Gi</a:t>
            </a:r>
            <a:r>
              <a:rPr lang="en-US" sz="3600" dirty="0">
                <a:latin typeface="HP001" panose="020B0603050302020204" pitchFamily="34" charset="-93"/>
                <a:ea typeface="HP001" panose="020B0603050302020204" pitchFamily="34" charset="-93"/>
              </a:rPr>
              <a:t> </a:t>
            </a:r>
            <a:r>
              <a:rPr lang="en-US" sz="3600" dirty="0">
                <a:latin typeface="Times New Roman" panose="02020603050405020304" pitchFamily="18" charset="0"/>
                <a:ea typeface="HP001" panose="020B0603050302020204" pitchFamily="34" charset="-93"/>
                <a:cs typeface="Times New Roman" panose="02020603050405020304" pitchFamily="18" charset="0"/>
              </a:rPr>
              <a:t>được ghép bởi hai con chữ.</a:t>
            </a:r>
            <a:endParaRPr lang="vi-VN" sz="3600" dirty="0">
              <a:latin typeface="HP001" panose="020B0603050302020204" pitchFamily="34" charset="-93"/>
              <a:ea typeface="HP001" panose="020B0603050302020204" pitchFamily="34" charset="-93"/>
            </a:endParaRPr>
          </a:p>
        </p:txBody>
      </p:sp>
      <p:sp>
        <p:nvSpPr>
          <p:cNvPr id="14" name="Tiêu đề 1">
            <a:extLst>
              <a:ext uri="{FF2B5EF4-FFF2-40B4-BE49-F238E27FC236}">
                <a16:creationId xmlns:a16="http://schemas.microsoft.com/office/drawing/2014/main" id="{B60C5EF1-5538-4293-A976-A130B78A051B}"/>
              </a:ext>
            </a:extLst>
          </p:cNvPr>
          <p:cNvSpPr txBox="1">
            <a:spLocks/>
          </p:cNvSpPr>
          <p:nvPr/>
        </p:nvSpPr>
        <p:spPr>
          <a:xfrm>
            <a:off x="4057953" y="3202416"/>
            <a:ext cx="7713500" cy="1205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600" b="1" dirty="0">
                <a:solidFill>
                  <a:srgbClr val="FF0000"/>
                </a:solidFill>
              </a:rPr>
              <a:t>2</a:t>
            </a:r>
            <a:r>
              <a:rPr lang="en-US" sz="3600" b="1" dirty="0">
                <a:solidFill>
                  <a:srgbClr val="FF0000"/>
                </a:solidFill>
                <a:latin typeface="Times New Roman" panose="02020603050405020304" pitchFamily="18" charset="0"/>
                <a:cs typeface="Times New Roman" panose="02020603050405020304" pitchFamily="18" charset="0"/>
              </a:rPr>
              <a:t>. Đó là những con chữ nào?</a:t>
            </a:r>
            <a:endParaRPr lang="vi-VN" sz="3600" b="1" dirty="0">
              <a:solidFill>
                <a:srgbClr val="FF0000"/>
              </a:solidFill>
              <a:latin typeface="HP001" panose="020B0603050302020204" pitchFamily="34" charset="-93"/>
              <a:ea typeface="HP001" panose="020B0603050302020204" pitchFamily="34" charset="-93"/>
            </a:endParaRPr>
          </a:p>
        </p:txBody>
      </p:sp>
      <p:sp>
        <p:nvSpPr>
          <p:cNvPr id="15" name="Tiêu đề 1">
            <a:extLst>
              <a:ext uri="{FF2B5EF4-FFF2-40B4-BE49-F238E27FC236}">
                <a16:creationId xmlns:a16="http://schemas.microsoft.com/office/drawing/2014/main" id="{4F09DCB0-8C0F-42B5-AE9F-025FDA17E1D7}"/>
              </a:ext>
            </a:extLst>
          </p:cNvPr>
          <p:cNvSpPr txBox="1">
            <a:spLocks/>
          </p:cNvSpPr>
          <p:nvPr/>
        </p:nvSpPr>
        <p:spPr>
          <a:xfrm>
            <a:off x="4240831" y="3853693"/>
            <a:ext cx="7004488" cy="189051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dirty="0">
                <a:latin typeface="Times New Roman" panose="02020603050405020304" pitchFamily="18" charset="0"/>
                <a:ea typeface="HP001" panose="020B0603050302020204" pitchFamily="34" charset="-93"/>
                <a:cs typeface="Times New Roman" panose="02020603050405020304" pitchFamily="18" charset="0"/>
              </a:rPr>
              <a:t>Đó là con chữ “</a:t>
            </a:r>
            <a:r>
              <a:rPr lang="en-US" sz="3600" b="1" dirty="0">
                <a:latin typeface="HP001" panose="020B0603050302020204" pitchFamily="34" charset="-93"/>
                <a:ea typeface="HP001" panose="020B0603050302020204" pitchFamily="34" charset="-93"/>
              </a:rPr>
              <a:t>G</a:t>
            </a:r>
            <a:r>
              <a:rPr lang="en-US" sz="3600" dirty="0">
                <a:latin typeface="Times New Roman" panose="02020603050405020304" pitchFamily="18" charset="0"/>
                <a:ea typeface="HP001" panose="020B0603050302020204" pitchFamily="34" charset="-93"/>
                <a:cs typeface="Times New Roman" panose="02020603050405020304" pitchFamily="18" charset="0"/>
              </a:rPr>
              <a:t>” và con chữ “</a:t>
            </a:r>
            <a:r>
              <a:rPr lang="en-US" sz="3600" b="1" dirty="0">
                <a:latin typeface="HP001" panose="020B0603050302020204" pitchFamily="34" charset="-93"/>
                <a:ea typeface="HP001" panose="020B0603050302020204" pitchFamily="34" charset="-93"/>
              </a:rPr>
              <a:t>i</a:t>
            </a:r>
            <a:r>
              <a:rPr lang="en-US" sz="3600" dirty="0">
                <a:latin typeface="Times New Roman" panose="02020603050405020304" pitchFamily="18" charset="0"/>
                <a:ea typeface="HP001" panose="020B0603050302020204" pitchFamily="34" charset="-93"/>
                <a:cs typeface="Times New Roman" panose="02020603050405020304" pitchFamily="18" charset="0"/>
              </a:rPr>
              <a:t>”</a:t>
            </a:r>
            <a:endParaRPr lang="vi-VN" sz="3600" b="1" dirty="0">
              <a:latin typeface="Times New Roman" panose="02020603050405020304" pitchFamily="18" charset="0"/>
              <a:ea typeface="HP001" panose="020B0603050302020204" pitchFamily="34" charset="-93"/>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213774" y="2811700"/>
            <a:ext cx="3844179" cy="2972120"/>
          </a:xfrm>
          <a:prstGeom prst="rect">
            <a:avLst/>
          </a:prstGeom>
        </p:spPr>
      </p:pic>
    </p:spTree>
    <p:extLst>
      <p:ext uri="{BB962C8B-B14F-4D97-AF65-F5344CB8AC3E}">
        <p14:creationId xmlns:p14="http://schemas.microsoft.com/office/powerpoint/2010/main" val="266384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6EEDA5-EF4C-4A4B-AFD7-17748AC4E1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91141"/>
            <a:ext cx="3663135" cy="499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52">
            <a:extLst>
              <a:ext uri="{FF2B5EF4-FFF2-40B4-BE49-F238E27FC236}">
                <a16:creationId xmlns:a16="http://schemas.microsoft.com/office/drawing/2014/main" id="{F01C303B-E83F-4A4C-84EA-670B2B450B7A}"/>
              </a:ext>
            </a:extLst>
          </p:cNvPr>
          <p:cNvSpPr txBox="1">
            <a:spLocks noChangeArrowheads="1"/>
          </p:cNvSpPr>
          <p:nvPr/>
        </p:nvSpPr>
        <p:spPr bwMode="auto">
          <a:xfrm>
            <a:off x="4328160" y="2245360"/>
            <a:ext cx="68580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lnSpc>
                <a:spcPct val="135000"/>
              </a:lnSpc>
              <a:spcBef>
                <a:spcPct val="50000"/>
              </a:spcBef>
              <a:spcAft>
                <a:spcPct val="0"/>
              </a:spcAft>
              <a:buClrTx/>
              <a:buSzTx/>
              <a:buFont typeface="Arial" panose="020B0604020202020204" pitchFamily="34" charset="0"/>
              <a:buNone/>
            </a:pPr>
            <a:r>
              <a:rPr lang="en-US" altLang="en-US" sz="3200" b="1" dirty="0">
                <a:solidFill>
                  <a:srgbClr val="002060"/>
                </a:solidFill>
                <a:latin typeface="Times New Roman" panose="02020603050405020304" pitchFamily="18" charset="0"/>
                <a:cs typeface="Times New Roman" panose="02020603050405020304" pitchFamily="18" charset="0"/>
              </a:rPr>
              <a:t>- Chữ hoa </a:t>
            </a:r>
            <a:r>
              <a:rPr lang="en-US" altLang="en-US" sz="3200" b="1" dirty="0">
                <a:solidFill>
                  <a:srgbClr val="002060"/>
                </a:solidFill>
                <a:latin typeface="HP001 4 hàng" charset="0"/>
              </a:rPr>
              <a:t>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a:solidFill>
                  <a:schemeClr val="tx1"/>
                </a:solidFill>
                <a:latin typeface="Times New Roman" panose="02020603050405020304" pitchFamily="18" charset="0"/>
                <a:cs typeface="Times New Roman" panose="02020603050405020304" pitchFamily="18" charset="0"/>
              </a:rPr>
              <a:t>cỡ nhỏ cao 4 li, rộng hơn 2 li một chút. Gồm 2 nét:</a:t>
            </a:r>
          </a:p>
        </p:txBody>
      </p:sp>
      <p:sp>
        <p:nvSpPr>
          <p:cNvPr id="8" name="Hình Chữ nhật 91">
            <a:extLst>
              <a:ext uri="{FF2B5EF4-FFF2-40B4-BE49-F238E27FC236}">
                <a16:creationId xmlns:a16="http://schemas.microsoft.com/office/drawing/2014/main" id="{0A92E9DE-081D-419A-9D17-AF8348098E86}"/>
              </a:ext>
            </a:extLst>
          </p:cNvPr>
          <p:cNvSpPr>
            <a:spLocks noChangeArrowheads="1"/>
          </p:cNvSpPr>
          <p:nvPr/>
        </p:nvSpPr>
        <p:spPr bwMode="auto">
          <a:xfrm>
            <a:off x="4328160" y="3835400"/>
            <a:ext cx="7124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50000"/>
              </a:spcBef>
              <a:spcAft>
                <a:spcPct val="0"/>
              </a:spcAft>
              <a:buClrTx/>
              <a:buSzTx/>
              <a:buFontTx/>
              <a:buNone/>
            </a:pPr>
            <a:r>
              <a:rPr lang="en-US" altLang="en-US" sz="3200" b="1" dirty="0">
                <a:solidFill>
                  <a:srgbClr val="00B050"/>
                </a:solidFill>
                <a:latin typeface="Times New Roman" panose="02020603050405020304" pitchFamily="18" charset="0"/>
                <a:cs typeface="Times New Roman" panose="02020603050405020304" pitchFamily="18" charset="0"/>
              </a:rPr>
              <a:t>*Nét 1 là nét cong giống con chữ hoa </a:t>
            </a:r>
            <a:r>
              <a:rPr lang="en-US" altLang="en-US" sz="3200" b="1" dirty="0">
                <a:solidFill>
                  <a:srgbClr val="00B050"/>
                </a:solidFill>
                <a:latin typeface="HP001 4 hàng" charset="0"/>
              </a:rPr>
              <a:t>C</a:t>
            </a:r>
            <a:r>
              <a:rPr lang="en-US" altLang="en-US" sz="3200" b="1" dirty="0">
                <a:solidFill>
                  <a:srgbClr val="00B050"/>
                </a:solidFill>
                <a:latin typeface="Times New Roman" panose="02020603050405020304" pitchFamily="18" charset="0"/>
                <a:cs typeface="Times New Roman" panose="02020603050405020304" pitchFamily="18" charset="0"/>
              </a:rPr>
              <a:t> </a:t>
            </a:r>
          </a:p>
          <a:p>
            <a:pPr eaLnBrk="1" hangingPunct="1">
              <a:spcBef>
                <a:spcPct val="50000"/>
              </a:spcBef>
              <a:spcAft>
                <a:spcPct val="0"/>
              </a:spcAft>
              <a:buClrTx/>
              <a:buSzTx/>
              <a:buFontTx/>
              <a:buNone/>
            </a:pPr>
            <a:r>
              <a:rPr lang="en-US" altLang="en-US" sz="3200" b="1" dirty="0">
                <a:solidFill>
                  <a:srgbClr val="00B050"/>
                </a:solidFill>
                <a:latin typeface="Times New Roman" panose="02020603050405020304" pitchFamily="18" charset="0"/>
                <a:cs typeface="Times New Roman" panose="02020603050405020304" pitchFamily="18" charset="0"/>
              </a:rPr>
              <a:t>* Nét 2 là nét khuyết dưới</a:t>
            </a:r>
          </a:p>
        </p:txBody>
      </p:sp>
      <p:pic>
        <p:nvPicPr>
          <p:cNvPr id="11" name="Graphic 10">
            <a:extLst>
              <a:ext uri="{FF2B5EF4-FFF2-40B4-BE49-F238E27FC236}">
                <a16:creationId xmlns:a16="http://schemas.microsoft.com/office/drawing/2014/main" id="{62840D33-E405-4743-9D96-09EBC37C147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8" r="13990"/>
          <a:stretch/>
        </p:blipFill>
        <p:spPr>
          <a:xfrm>
            <a:off x="-1" y="272005"/>
            <a:ext cx="7053943" cy="1163256"/>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9A5FD61-390B-4C02-BF16-9B135351D65A}"/>
              </a:ext>
            </a:extLst>
          </p:cNvPr>
          <p:cNvSpPr txBox="1"/>
          <p:nvPr/>
        </p:nvSpPr>
        <p:spPr>
          <a:xfrm>
            <a:off x="178124" y="645672"/>
            <a:ext cx="6989030" cy="677108"/>
          </a:xfrm>
          <a:prstGeom prst="rect">
            <a:avLst/>
          </a:prstGeom>
          <a:noFill/>
        </p:spPr>
        <p:txBody>
          <a:bodyPr wrap="square" lIns="0" tIns="0" rIns="0" bIns="0" rtlCol="0">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 sát và nhận xét chữ hoa </a:t>
            </a:r>
            <a:r>
              <a:rPr lang="en-US" sz="4400" b="1" dirty="0">
                <a:effectLst>
                  <a:outerShdw blurRad="38100" dist="38100" dir="2700000" algn="tl">
                    <a:srgbClr val="000000">
                      <a:alpha val="43137"/>
                    </a:srgbClr>
                  </a:outerShdw>
                </a:effectLst>
                <a:latin typeface="HP001 4 hàng" panose="020B0603050302020204" pitchFamily="34" charset="0"/>
              </a:rPr>
              <a:t>G</a:t>
            </a:r>
            <a:r>
              <a:rPr lang="en-US" sz="3200" dirty="0">
                <a:latin typeface="iCiel Cadena" panose="02000503000000020004" pitchFamily="50" charset="0"/>
              </a:rPr>
              <a:t> </a:t>
            </a:r>
          </a:p>
        </p:txBody>
      </p:sp>
    </p:spTree>
    <p:extLst>
      <p:ext uri="{BB962C8B-B14F-4D97-AF65-F5344CB8AC3E}">
        <p14:creationId xmlns:p14="http://schemas.microsoft.com/office/powerpoint/2010/main" val="95783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816_093450_HƯỚNG DẪN VIẾT CHỮ HOA G - -KIẾN THỨC TIỂU HỌC-">
            <a:hlinkClick r:id="" action="ppaction://media"/>
            <a:extLst>
              <a:ext uri="{FF2B5EF4-FFF2-40B4-BE49-F238E27FC236}">
                <a16:creationId xmlns:a16="http://schemas.microsoft.com/office/drawing/2014/main" id="{B3ACCA79-A777-4D4E-8B15-97C897FCF6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51242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Graphic 10">
            <a:extLst>
              <a:ext uri="{FF2B5EF4-FFF2-40B4-BE49-F238E27FC236}">
                <a16:creationId xmlns:a16="http://schemas.microsoft.com/office/drawing/2014/main" id="{62840D33-E405-4743-9D96-09EBC37C147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8" r="13990"/>
          <a:stretch/>
        </p:blipFill>
        <p:spPr>
          <a:xfrm>
            <a:off x="0" y="272005"/>
            <a:ext cx="6864558" cy="116325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9A5FD61-390B-4C02-BF16-9B135351D65A}"/>
              </a:ext>
            </a:extLst>
          </p:cNvPr>
          <p:cNvSpPr txBox="1"/>
          <p:nvPr/>
        </p:nvSpPr>
        <p:spPr>
          <a:xfrm>
            <a:off x="178124" y="645672"/>
            <a:ext cx="6686434" cy="615553"/>
          </a:xfrm>
          <a:prstGeom prst="rect">
            <a:avLst/>
          </a:prstGeom>
          <a:noFill/>
        </p:spPr>
        <p:txBody>
          <a:bodyPr wrap="square" lIns="0" tIns="0" rIns="0" bIns="0" rtlCol="0">
            <a:sp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 sát và nhận xét chữ hoa  </a:t>
            </a:r>
            <a:r>
              <a:rPr lang="en-US" sz="4000" b="1" dirty="0">
                <a:effectLst>
                  <a:outerShdw blurRad="38100" dist="38100" dir="2700000" algn="tl">
                    <a:srgbClr val="000000">
                      <a:alpha val="43137"/>
                    </a:srgbClr>
                  </a:outerShdw>
                </a:effectLst>
                <a:latin typeface="HP001 4 hàng" panose="020B0603050302020204" pitchFamily="34" charset="0"/>
              </a:rPr>
              <a:t>Ô</a:t>
            </a:r>
            <a:endParaRPr lang="en-US" sz="2800" dirty="0">
              <a:latin typeface="iCiel Cadena" panose="02000503000000020004" pitchFamily="50" charset="0"/>
            </a:endParaRPr>
          </a:p>
        </p:txBody>
      </p:sp>
      <p:sp>
        <p:nvSpPr>
          <p:cNvPr id="11" name="Text Box 152">
            <a:extLst>
              <a:ext uri="{FF2B5EF4-FFF2-40B4-BE49-F238E27FC236}">
                <a16:creationId xmlns:a16="http://schemas.microsoft.com/office/drawing/2014/main" id="{66C3283A-7654-4249-BA58-5559FDF0474C}"/>
              </a:ext>
            </a:extLst>
          </p:cNvPr>
          <p:cNvSpPr txBox="1">
            <a:spLocks noChangeArrowheads="1"/>
          </p:cNvSpPr>
          <p:nvPr/>
        </p:nvSpPr>
        <p:spPr bwMode="auto">
          <a:xfrm>
            <a:off x="4323080" y="1696447"/>
            <a:ext cx="66294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lnSpc>
                <a:spcPct val="135000"/>
              </a:lnSpc>
              <a:spcBef>
                <a:spcPct val="50000"/>
              </a:spcBef>
              <a:spcAft>
                <a:spcPct val="0"/>
              </a:spcAft>
              <a:buClrTx/>
              <a:buSzTx/>
              <a:buFontTx/>
              <a:buNone/>
            </a:pPr>
            <a:r>
              <a:rPr lang="en-US" altLang="en-US" sz="3200" b="1" dirty="0">
                <a:solidFill>
                  <a:srgbClr val="002060"/>
                </a:solidFill>
                <a:latin typeface="Times New Roman" panose="02020603050405020304" pitchFamily="18" charset="0"/>
                <a:cs typeface="Times New Roman" panose="02020603050405020304" pitchFamily="18" charset="0"/>
              </a:rPr>
              <a:t>- Chữ  hoa </a:t>
            </a:r>
            <a:r>
              <a:rPr lang="en-US" altLang="en-US" sz="3200" b="1" dirty="0">
                <a:solidFill>
                  <a:srgbClr val="002060"/>
                </a:solidFill>
                <a:latin typeface="HP001 4 hàng" charset="0"/>
              </a:rPr>
              <a:t>Ô</a:t>
            </a:r>
            <a:r>
              <a:rPr lang="en-US" altLang="en-US" sz="3200" b="1" dirty="0">
                <a:solidFill>
                  <a:srgbClr val="002060"/>
                </a:solidFill>
                <a:latin typeface="Times New Roman" panose="02020603050405020304" pitchFamily="18" charset="0"/>
                <a:cs typeface="Times New Roman" panose="02020603050405020304" pitchFamily="18" charset="0"/>
              </a:rPr>
              <a:t> cỡ nhỏ cao 2li rưỡi, rộng 2 li, gồm 3 nét. </a:t>
            </a:r>
          </a:p>
        </p:txBody>
      </p:sp>
      <p:sp>
        <p:nvSpPr>
          <p:cNvPr id="16" name="Hình Chữ nhật 91">
            <a:extLst>
              <a:ext uri="{FF2B5EF4-FFF2-40B4-BE49-F238E27FC236}">
                <a16:creationId xmlns:a16="http://schemas.microsoft.com/office/drawing/2014/main" id="{54BFBAC4-E46D-4823-88FD-A86616B054F0}"/>
              </a:ext>
            </a:extLst>
          </p:cNvPr>
          <p:cNvSpPr>
            <a:spLocks noChangeArrowheads="1"/>
          </p:cNvSpPr>
          <p:nvPr/>
        </p:nvSpPr>
        <p:spPr bwMode="auto">
          <a:xfrm>
            <a:off x="4246880" y="2996610"/>
            <a:ext cx="6477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just" eaLnBrk="1" hangingPunct="1">
              <a:spcBef>
                <a:spcPct val="50000"/>
              </a:spcBef>
              <a:spcAft>
                <a:spcPct val="0"/>
              </a:spcAft>
              <a:buClrTx/>
              <a:buSzTx/>
              <a:buFontTx/>
              <a:buNone/>
            </a:pPr>
            <a:r>
              <a:rPr lang="en-US" altLang="en-US" sz="3200" b="1" dirty="0">
                <a:solidFill>
                  <a:srgbClr val="00B050"/>
                </a:solidFill>
                <a:latin typeface="Times New Roman" panose="02020603050405020304" pitchFamily="18" charset="0"/>
                <a:cs typeface="Times New Roman" panose="02020603050405020304" pitchFamily="18" charset="0"/>
              </a:rPr>
              <a:t>*Nét 1 là nét cong giống con chữ  hoa </a:t>
            </a:r>
            <a:r>
              <a:rPr lang="en-US" altLang="en-US" sz="3200" b="1" dirty="0">
                <a:solidFill>
                  <a:srgbClr val="00B050"/>
                </a:solidFill>
                <a:latin typeface="HP001 4 hàng" charset="0"/>
              </a:rPr>
              <a:t>O</a:t>
            </a:r>
            <a:r>
              <a:rPr lang="en-US" altLang="en-US" sz="3200" b="1" dirty="0">
                <a:solidFill>
                  <a:srgbClr val="00B050"/>
                </a:solidFill>
                <a:latin typeface="Times New Roman" panose="02020603050405020304" pitchFamily="18" charset="0"/>
                <a:cs typeface="Times New Roman" panose="02020603050405020304" pitchFamily="18" charset="0"/>
              </a:rPr>
              <a:t>, cao 2 li rưỡi. </a:t>
            </a:r>
          </a:p>
          <a:p>
            <a:pPr algn="just" eaLnBrk="1" hangingPunct="1">
              <a:spcBef>
                <a:spcPct val="0"/>
              </a:spcBef>
              <a:spcAft>
                <a:spcPct val="0"/>
              </a:spcAft>
              <a:buClrTx/>
              <a:buSzTx/>
              <a:buFontTx/>
              <a:buNone/>
            </a:pPr>
            <a:r>
              <a:rPr lang="en-US" altLang="en-US" sz="3200" b="1" dirty="0">
                <a:solidFill>
                  <a:srgbClr val="00B050"/>
                </a:solidFill>
                <a:latin typeface="Times New Roman" panose="02020603050405020304" pitchFamily="18" charset="0"/>
                <a:cs typeface="Times New Roman" panose="02020603050405020304" pitchFamily="18" charset="0"/>
              </a:rPr>
              <a:t>* Nét 2, 3 là </a:t>
            </a:r>
            <a:r>
              <a:rPr lang="en-US" altLang="en-US" sz="3200" b="1" dirty="0">
                <a:solidFill>
                  <a:srgbClr val="00B050"/>
                </a:solidFill>
                <a:latin typeface="Times New Roman" panose="02020603050405020304" pitchFamily="18" charset="0"/>
              </a:rPr>
              <a:t>nét thẳng xiên ngắn trái nối với nét thẳng xiên ngắn phải để tạo dấu mũ, đặt cân đối trên </a:t>
            </a:r>
          </a:p>
          <a:p>
            <a:pPr algn="just" eaLnBrk="1" hangingPunct="1">
              <a:spcBef>
                <a:spcPct val="0"/>
              </a:spcBef>
              <a:spcAft>
                <a:spcPct val="0"/>
              </a:spcAft>
              <a:buClrTx/>
              <a:buSzTx/>
              <a:buFontTx/>
              <a:buNone/>
            </a:pPr>
            <a:r>
              <a:rPr lang="en-US" altLang="en-US" sz="3200" b="1" dirty="0">
                <a:solidFill>
                  <a:srgbClr val="00B050"/>
                </a:solidFill>
                <a:latin typeface="Times New Roman" panose="02020603050405020304" pitchFamily="18" charset="0"/>
              </a:rPr>
              <a:t>đầu chữ </a:t>
            </a:r>
            <a:r>
              <a:rPr lang="en-US" altLang="en-US" sz="3200" b="1" dirty="0">
                <a:solidFill>
                  <a:srgbClr val="00B050"/>
                </a:solidFill>
                <a:latin typeface="HP001 4 hàng" charset="0"/>
              </a:rPr>
              <a:t>O </a:t>
            </a:r>
            <a:r>
              <a:rPr lang="en-US" altLang="en-US" sz="3200" b="1" dirty="0">
                <a:solidFill>
                  <a:srgbClr val="00B050"/>
                </a:solidFill>
                <a:latin typeface="Times New Roman" panose="02020603050405020304" pitchFamily="18" charset="0"/>
              </a:rPr>
              <a:t>hoa. </a:t>
            </a:r>
          </a:p>
          <a:p>
            <a:pPr eaLnBrk="1" hangingPunct="1">
              <a:spcBef>
                <a:spcPct val="50000"/>
              </a:spcBef>
              <a:spcAft>
                <a:spcPct val="0"/>
              </a:spcAft>
              <a:buClrTx/>
              <a:buSzTx/>
              <a:buFontTx/>
              <a:buNone/>
            </a:pPr>
            <a:endParaRPr lang="en-US" altLang="en-US" sz="3200" b="1" dirty="0">
              <a:solidFill>
                <a:schemeClr val="hlink"/>
              </a:solidFill>
              <a:latin typeface="Times New Roman" panose="02020603050405020304" pitchFamily="18" charset="0"/>
              <a:cs typeface="Times New Roman" panose="02020603050405020304" pitchFamily="18" charset="0"/>
            </a:endParaRPr>
          </a:p>
        </p:txBody>
      </p:sp>
      <p:pic>
        <p:nvPicPr>
          <p:cNvPr id="17" name="Picture 1">
            <a:extLst>
              <a:ext uri="{FF2B5EF4-FFF2-40B4-BE49-F238E27FC236}">
                <a16:creationId xmlns:a16="http://schemas.microsoft.com/office/drawing/2014/main" id="{7AFD8FAE-72B2-43F1-93F3-4B1CC66419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3200" y="1634892"/>
            <a:ext cx="4031780" cy="438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074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842</Words>
  <Application>Microsoft Office PowerPoint</Application>
  <PresentationFormat>Widescreen</PresentationFormat>
  <Paragraphs>92</Paragraphs>
  <Slides>24</Slides>
  <Notes>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.VnAristote</vt:lpstr>
      <vt:lpstr>Arial</vt:lpstr>
      <vt:lpstr>Calibri</vt:lpstr>
      <vt:lpstr>Calibri Light</vt:lpstr>
      <vt:lpstr>HP001</vt:lpstr>
      <vt:lpstr>HP001 4 hàng</vt:lpstr>
      <vt:lpstr>HP001 5 hàng</vt:lpstr>
      <vt:lpstr>iCiel Cadena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HUONG</dc:creator>
  <cp:lastModifiedBy>duphong</cp:lastModifiedBy>
  <cp:revision>76</cp:revision>
  <dcterms:created xsi:type="dcterms:W3CDTF">2021-10-11T09:23:24Z</dcterms:created>
  <dcterms:modified xsi:type="dcterms:W3CDTF">2021-11-10T03:16:46Z</dcterms:modified>
</cp:coreProperties>
</file>