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5" r:id="rId3"/>
    <p:sldId id="274" r:id="rId4"/>
    <p:sldId id="276" r:id="rId5"/>
    <p:sldId id="277" r:id="rId6"/>
    <p:sldId id="280" r:id="rId7"/>
    <p:sldId id="287" r:id="rId8"/>
    <p:sldId id="286" r:id="rId9"/>
    <p:sldId id="278" r:id="rId10"/>
    <p:sldId id="288" r:id="rId11"/>
    <p:sldId id="279" r:id="rId12"/>
    <p:sldId id="284" r:id="rId13"/>
    <p:sldId id="285" r:id="rId14"/>
    <p:sldId id="263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161642"/>
    <a:srgbClr val="660033"/>
    <a:srgbClr val="000066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4" autoAdjust="0"/>
    <p:restoredTop sz="90799" autoAdjust="0"/>
  </p:normalViewPr>
  <p:slideViewPr>
    <p:cSldViewPr>
      <p:cViewPr varScale="1">
        <p:scale>
          <a:sx n="58" d="100"/>
          <a:sy n="58" d="100"/>
        </p:scale>
        <p:origin x="972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81C6A-BF3A-4A9E-8303-76C8F4853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8098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62F6D-9CDE-4BA4-8A01-E9A988D1DE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8445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55E61-39FF-4FE4-9E67-5D043B2B3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3569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44E78-0558-481F-ACA3-D9B26C2F06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8846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841A4-9FF4-4B11-BAB5-D858997D94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9445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8CFB9-915F-4956-9AE6-4CFBD63B5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4859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3AF92-AF17-46BF-9321-83313D13D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7492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3E92-DFF4-4834-853D-AB5ECEE97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9304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F8A3C-3CCF-441C-B3DA-5B72A495D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483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8A97B-8E4A-4E94-A034-BC7207CD9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3005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3815C-3D9D-497C-91D5-E012F7B07D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9969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757FA3-E642-483A-A773-4162D8240D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4943872" y="349380"/>
            <a:ext cx="6753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GIANG BIÊN</a:t>
            </a:r>
          </a:p>
        </p:txBody>
      </p:sp>
      <p:sp>
        <p:nvSpPr>
          <p:cNvPr id="2052" name="WordArt 8"/>
          <p:cNvSpPr>
            <a:spLocks noChangeArrowheads="1" noChangeShapeType="1" noTextEdit="1"/>
          </p:cNvSpPr>
          <p:nvPr/>
        </p:nvSpPr>
        <p:spPr bwMode="auto">
          <a:xfrm>
            <a:off x="6816726" y="1412876"/>
            <a:ext cx="3548063" cy="811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VIẾT - LỚP 3</a:t>
            </a:r>
          </a:p>
        </p:txBody>
      </p:sp>
      <p:sp>
        <p:nvSpPr>
          <p:cNvPr id="2053" name="WordArt 9"/>
          <p:cNvSpPr>
            <a:spLocks noChangeArrowheads="1" noChangeShapeType="1" noTextEdit="1"/>
          </p:cNvSpPr>
          <p:nvPr/>
        </p:nvSpPr>
        <p:spPr bwMode="auto">
          <a:xfrm>
            <a:off x="4309835" y="2436326"/>
            <a:ext cx="4535488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 L</a:t>
            </a:r>
          </a:p>
        </p:txBody>
      </p:sp>
      <p:grpSp>
        <p:nvGrpSpPr>
          <p:cNvPr id="7" name="组合 22">
            <a:extLst>
              <a:ext uri="{FF2B5EF4-FFF2-40B4-BE49-F238E27FC236}">
                <a16:creationId xmlns:a16="http://schemas.microsoft.com/office/drawing/2014/main" id="{264E3366-2282-4E6D-A8A9-9DE460BBC00F}"/>
              </a:ext>
            </a:extLst>
          </p:cNvPr>
          <p:cNvGrpSpPr/>
          <p:nvPr/>
        </p:nvGrpSpPr>
        <p:grpSpPr>
          <a:xfrm>
            <a:off x="-1" y="0"/>
            <a:ext cx="12192001" cy="6967281"/>
            <a:chOff x="0" y="0"/>
            <a:chExt cx="11911173" cy="6879773"/>
          </a:xfrm>
        </p:grpSpPr>
        <p:pic>
          <p:nvPicPr>
            <p:cNvPr id="8" name="图片 29">
              <a:extLst>
                <a:ext uri="{FF2B5EF4-FFF2-40B4-BE49-F238E27FC236}">
                  <a16:creationId xmlns:a16="http://schemas.microsoft.com/office/drawing/2014/main" id="{DDA8AAFE-55B7-446A-826B-518238173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7" b="13699"/>
            <a:stretch/>
          </p:blipFill>
          <p:spPr>
            <a:xfrm>
              <a:off x="2596" y="0"/>
              <a:ext cx="4993692" cy="5125673"/>
            </a:xfrm>
            <a:prstGeom prst="rect">
              <a:avLst/>
            </a:prstGeom>
          </p:spPr>
        </p:pic>
        <p:grpSp>
          <p:nvGrpSpPr>
            <p:cNvPr id="9" name="组合 30">
              <a:extLst>
                <a:ext uri="{FF2B5EF4-FFF2-40B4-BE49-F238E27FC236}">
                  <a16:creationId xmlns:a16="http://schemas.microsoft.com/office/drawing/2014/main" id="{A821BC20-617D-47D6-87BC-149D077BD053}"/>
                </a:ext>
              </a:extLst>
            </p:cNvPr>
            <p:cNvGrpSpPr/>
            <p:nvPr/>
          </p:nvGrpSpPr>
          <p:grpSpPr>
            <a:xfrm>
              <a:off x="0" y="3949700"/>
              <a:ext cx="11911173" cy="2930073"/>
              <a:chOff x="0" y="3949700"/>
              <a:chExt cx="11911173" cy="2930073"/>
            </a:xfrm>
          </p:grpSpPr>
          <p:pic>
            <p:nvPicPr>
              <p:cNvPr id="10" name="图片 31">
                <a:extLst>
                  <a:ext uri="{FF2B5EF4-FFF2-40B4-BE49-F238E27FC236}">
                    <a16:creationId xmlns:a16="http://schemas.microsoft.com/office/drawing/2014/main" id="{53F48065-06AC-4D2F-9D9E-A117739882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43"/>
              <a:stretch/>
            </p:blipFill>
            <p:spPr>
              <a:xfrm>
                <a:off x="1" y="4317999"/>
                <a:ext cx="11911172" cy="2349097"/>
              </a:xfrm>
              <a:prstGeom prst="rect">
                <a:avLst/>
              </a:prstGeom>
            </p:spPr>
          </p:pic>
          <p:pic>
            <p:nvPicPr>
              <p:cNvPr id="11" name="图片 32">
                <a:extLst>
                  <a:ext uri="{FF2B5EF4-FFF2-40B4-BE49-F238E27FC236}">
                    <a16:creationId xmlns:a16="http://schemas.microsoft.com/office/drawing/2014/main" id="{FA081AE0-3AF5-40D0-86B5-5C8778AF1A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93" r="73542" b="16478"/>
              <a:stretch/>
            </p:blipFill>
            <p:spPr>
              <a:xfrm>
                <a:off x="0" y="3949700"/>
                <a:ext cx="3225799" cy="1778000"/>
              </a:xfrm>
              <a:prstGeom prst="rect">
                <a:avLst/>
              </a:prstGeom>
            </p:spPr>
          </p:pic>
          <p:pic>
            <p:nvPicPr>
              <p:cNvPr id="12" name="图片 33">
                <a:extLst>
                  <a:ext uri="{FF2B5EF4-FFF2-40B4-BE49-F238E27FC236}">
                    <a16:creationId xmlns:a16="http://schemas.microsoft.com/office/drawing/2014/main" id="{63B1AF3F-115E-4846-9F0D-9CAF1892CA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4" t="72038" r="27709" b="2033"/>
              <a:stretch/>
            </p:blipFill>
            <p:spPr>
              <a:xfrm>
                <a:off x="492417" y="4172679"/>
                <a:ext cx="4838700" cy="1778000"/>
              </a:xfrm>
              <a:prstGeom prst="rect">
                <a:avLst/>
              </a:prstGeom>
            </p:spPr>
          </p:pic>
          <p:pic>
            <p:nvPicPr>
              <p:cNvPr id="13" name="图片 34">
                <a:extLst>
                  <a:ext uri="{FF2B5EF4-FFF2-40B4-BE49-F238E27FC236}">
                    <a16:creationId xmlns:a16="http://schemas.microsoft.com/office/drawing/2014/main" id="{53943B32-DA9C-4884-A668-0463CAD7AF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8" t="62965" r="56250" b="7773"/>
              <a:stretch/>
            </p:blipFill>
            <p:spPr>
              <a:xfrm>
                <a:off x="2768600" y="4317999"/>
                <a:ext cx="2565400" cy="2006601"/>
              </a:xfrm>
              <a:prstGeom prst="rect">
                <a:avLst/>
              </a:prstGeom>
            </p:spPr>
          </p:pic>
          <p:pic>
            <p:nvPicPr>
              <p:cNvPr id="14" name="图片 35">
                <a:extLst>
                  <a:ext uri="{FF2B5EF4-FFF2-40B4-BE49-F238E27FC236}">
                    <a16:creationId xmlns:a16="http://schemas.microsoft.com/office/drawing/2014/main" id="{DBF28572-004C-4998-90F3-27D0118B09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3" t="56668" r="3959" b="27"/>
              <a:stretch/>
            </p:blipFill>
            <p:spPr>
              <a:xfrm>
                <a:off x="8265955" y="4657190"/>
                <a:ext cx="2055807" cy="222258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9"/>
          <p:cNvSpPr txBox="1">
            <a:spLocks noChangeArrowheads="1"/>
          </p:cNvSpPr>
          <p:nvPr/>
        </p:nvSpPr>
        <p:spPr bwMode="auto">
          <a:xfrm>
            <a:off x="1524000" y="11906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Text Box 20"/>
          <p:cNvSpPr txBox="1">
            <a:spLocks noChangeArrowheads="1"/>
          </p:cNvSpPr>
          <p:nvPr/>
        </p:nvSpPr>
        <p:spPr bwMode="auto">
          <a:xfrm>
            <a:off x="1524000" y="61912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11269" name="Rectangle 20"/>
          <p:cNvSpPr>
            <a:spLocks noChangeArrowheads="1"/>
          </p:cNvSpPr>
          <p:nvPr/>
        </p:nvSpPr>
        <p:spPr bwMode="auto">
          <a:xfrm>
            <a:off x="1309688" y="1085850"/>
            <a:ext cx="8382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en-US" altLang="en-US" sz="5000" b="1">
                <a:solidFill>
                  <a:srgbClr val="FF0000"/>
                </a:solidFill>
                <a:latin typeface=".VnCommercial Script" panose="020B7200000000000000" pitchFamily="34" charset="0"/>
              </a:rPr>
              <a:t>Bµi 15: ¤n ch÷ hoa L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703389" y="1343026"/>
            <a:ext cx="8415337" cy="5770563"/>
            <a:chOff x="156226" y="1018836"/>
            <a:chExt cx="8415170" cy="5897220"/>
          </a:xfrm>
        </p:grpSpPr>
        <p:grpSp>
          <p:nvGrpSpPr>
            <p:cNvPr id="12296" name="Group 24"/>
            <p:cNvGrpSpPr>
              <a:grpSpLocks/>
            </p:cNvGrpSpPr>
            <p:nvPr/>
          </p:nvGrpSpPr>
          <p:grpSpPr bwMode="auto">
            <a:xfrm>
              <a:off x="785786" y="2788577"/>
              <a:ext cx="7785610" cy="2625296"/>
              <a:chOff x="539750" y="1116647"/>
              <a:chExt cx="8064500" cy="2447925"/>
            </a:xfrm>
          </p:grpSpPr>
          <p:pic>
            <p:nvPicPr>
              <p:cNvPr id="12301" name="Picture 25" descr="le loi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750" y="1116647"/>
                <a:ext cx="8064500" cy="2447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644032" y="2570605"/>
                <a:ext cx="7713568" cy="57181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70219" y="2142501"/>
                <a:ext cx="70706" cy="7109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16196" y="2142501"/>
                <a:ext cx="46041" cy="4538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13085" y="2142501"/>
                <a:ext cx="46041" cy="4538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437509" y="1514716"/>
                <a:ext cx="70707" cy="7109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342383" y="1529843"/>
                <a:ext cx="72351" cy="71099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470396" y="2142501"/>
                <a:ext cx="46041" cy="4538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801398" y="1541945"/>
                <a:ext cx="72351" cy="4538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297" name="Group 6"/>
            <p:cNvGrpSpPr>
              <a:grpSpLocks/>
            </p:cNvGrpSpPr>
            <p:nvPr/>
          </p:nvGrpSpPr>
          <p:grpSpPr bwMode="auto">
            <a:xfrm>
              <a:off x="156226" y="4468131"/>
              <a:ext cx="8351838" cy="2447925"/>
              <a:chOff x="368300" y="857250"/>
              <a:chExt cx="8351838" cy="2447925"/>
            </a:xfrm>
          </p:grpSpPr>
          <p:pic>
            <p:nvPicPr>
              <p:cNvPr id="12299" name="Picture 6" descr="loi no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300" y="857250"/>
                <a:ext cx="8351838" cy="2447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571496" y="1142590"/>
                <a:ext cx="571489" cy="18575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12298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88" y="1018836"/>
              <a:ext cx="7572375" cy="205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1" name="Picture 16" descr="h0a xah-tj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6" descr="h0a xah-tj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57150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21"/>
          <p:cNvSpPr txBox="1">
            <a:spLocks noChangeArrowheads="1"/>
          </p:cNvSpPr>
          <p:nvPr/>
        </p:nvSpPr>
        <p:spPr bwMode="auto">
          <a:xfrm>
            <a:off x="1738313" y="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 Box 22"/>
          <p:cNvSpPr txBox="1">
            <a:spLocks noChangeArrowheads="1"/>
          </p:cNvSpPr>
          <p:nvPr/>
        </p:nvSpPr>
        <p:spPr bwMode="auto">
          <a:xfrm>
            <a:off x="1524000" y="471489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12295" name="Rectangle 20"/>
          <p:cNvSpPr>
            <a:spLocks noChangeArrowheads="1"/>
          </p:cNvSpPr>
          <p:nvPr/>
        </p:nvSpPr>
        <p:spPr bwMode="auto">
          <a:xfrm>
            <a:off x="1309688" y="928688"/>
            <a:ext cx="8382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en-US" altLang="en-US" sz="5000" b="1">
                <a:solidFill>
                  <a:srgbClr val="FF0000"/>
                </a:solidFill>
                <a:latin typeface=".VnCommercial Script" panose="020B7200000000000000" pitchFamily="34" charset="0"/>
              </a:rPr>
              <a:t>Bµi 15: ¤n ch÷ hoa 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 descr="h0a xah-tj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6" descr="h0a xah-tj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57150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20"/>
          <p:cNvSpPr txBox="1">
            <a:spLocks noChangeArrowheads="1"/>
          </p:cNvSpPr>
          <p:nvPr/>
        </p:nvSpPr>
        <p:spPr bwMode="auto">
          <a:xfrm>
            <a:off x="152400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Text Box 21"/>
          <p:cNvSpPr txBox="1">
            <a:spLocks noChangeArrowheads="1"/>
          </p:cNvSpPr>
          <p:nvPr/>
        </p:nvSpPr>
        <p:spPr bwMode="auto">
          <a:xfrm>
            <a:off x="1524000" y="547689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13318" name="Text Box 22"/>
          <p:cNvSpPr txBox="1">
            <a:spLocks noChangeArrowheads="1"/>
          </p:cNvSpPr>
          <p:nvPr/>
        </p:nvSpPr>
        <p:spPr bwMode="auto">
          <a:xfrm>
            <a:off x="1524000" y="8366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19" name="Rectangle 20"/>
          <p:cNvSpPr>
            <a:spLocks noChangeArrowheads="1"/>
          </p:cNvSpPr>
          <p:nvPr/>
        </p:nvSpPr>
        <p:spPr bwMode="auto">
          <a:xfrm>
            <a:off x="1381125" y="108585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en-US" altLang="en-US" sz="5000" b="1">
                <a:solidFill>
                  <a:srgbClr val="FF0000"/>
                </a:solidFill>
                <a:latin typeface=".VnCommercial Script" panose="020B7200000000000000" pitchFamily="34" charset="0"/>
              </a:rPr>
              <a:t>Bµi 15: ¤n ch÷ hoa L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676400" y="1971675"/>
            <a:ext cx="914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828800" y="396875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rừng</a:t>
            </a:r>
          </a:p>
        </p:txBody>
      </p:sp>
      <p:grpSp>
        <p:nvGrpSpPr>
          <p:cNvPr id="10" name="组合 30">
            <a:extLst>
              <a:ext uri="{FF2B5EF4-FFF2-40B4-BE49-F238E27FC236}">
                <a16:creationId xmlns:a16="http://schemas.microsoft.com/office/drawing/2014/main" id="{D8601113-2D65-4787-81A3-7697ED4763DC}"/>
              </a:ext>
            </a:extLst>
          </p:cNvPr>
          <p:cNvGrpSpPr/>
          <p:nvPr/>
        </p:nvGrpSpPr>
        <p:grpSpPr>
          <a:xfrm>
            <a:off x="0" y="4106509"/>
            <a:ext cx="12000656" cy="3074106"/>
            <a:chOff x="-90595" y="3949700"/>
            <a:chExt cx="12192000" cy="3918458"/>
          </a:xfrm>
        </p:grpSpPr>
        <p:pic>
          <p:nvPicPr>
            <p:cNvPr id="11" name="图片 31">
              <a:extLst>
                <a:ext uri="{FF2B5EF4-FFF2-40B4-BE49-F238E27FC236}">
                  <a16:creationId xmlns:a16="http://schemas.microsoft.com/office/drawing/2014/main" id="{60EFA8C6-89A1-42BD-9EDD-270A67043F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743"/>
            <a:stretch/>
          </p:blipFill>
          <p:spPr>
            <a:xfrm>
              <a:off x="-90595" y="5519061"/>
              <a:ext cx="12192000" cy="2349097"/>
            </a:xfrm>
            <a:prstGeom prst="rect">
              <a:avLst/>
            </a:prstGeom>
          </p:spPr>
        </p:pic>
        <p:pic>
          <p:nvPicPr>
            <p:cNvPr id="12" name="图片 32">
              <a:extLst>
                <a:ext uri="{FF2B5EF4-FFF2-40B4-BE49-F238E27FC236}">
                  <a16:creationId xmlns:a16="http://schemas.microsoft.com/office/drawing/2014/main" id="{E02556A1-DB9E-4C44-B104-07DC2F2F25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93" r="73542" b="16478"/>
            <a:stretch/>
          </p:blipFill>
          <p:spPr>
            <a:xfrm>
              <a:off x="0" y="3949700"/>
              <a:ext cx="3225799" cy="1778000"/>
            </a:xfrm>
            <a:prstGeom prst="rect">
              <a:avLst/>
            </a:prstGeom>
          </p:spPr>
        </p:pic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2B902FA3-0F6A-4FBE-848A-D534039E53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4" t="72038" r="27709" b="2033"/>
            <a:stretch/>
          </p:blipFill>
          <p:spPr>
            <a:xfrm>
              <a:off x="3975100" y="4940301"/>
              <a:ext cx="4838700" cy="1778000"/>
            </a:xfrm>
            <a:prstGeom prst="rect">
              <a:avLst/>
            </a:prstGeom>
          </p:spPr>
        </p:pic>
        <p:pic>
          <p:nvPicPr>
            <p:cNvPr id="14" name="图片 35">
              <a:extLst>
                <a:ext uri="{FF2B5EF4-FFF2-40B4-BE49-F238E27FC236}">
                  <a16:creationId xmlns:a16="http://schemas.microsoft.com/office/drawing/2014/main" id="{D5306DED-D956-4C68-9008-E515DAD588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3" t="56668" r="3959" b="27"/>
            <a:stretch/>
          </p:blipFill>
          <p:spPr>
            <a:xfrm>
              <a:off x="8265955" y="4657190"/>
              <a:ext cx="2055807" cy="222258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6" descr="h0a xah-tj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6" descr="h0a xah-tj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57150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20"/>
          <p:cNvSpPr txBox="1">
            <a:spLocks noChangeArrowheads="1"/>
          </p:cNvSpPr>
          <p:nvPr/>
        </p:nvSpPr>
        <p:spPr bwMode="auto">
          <a:xfrm>
            <a:off x="1524000" y="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ext Box 21"/>
          <p:cNvSpPr txBox="1">
            <a:spLocks noChangeArrowheads="1"/>
          </p:cNvSpPr>
          <p:nvPr/>
        </p:nvSpPr>
        <p:spPr bwMode="auto">
          <a:xfrm>
            <a:off x="1524000" y="547689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14342" name="Text Box 22"/>
          <p:cNvSpPr txBox="1">
            <a:spLocks noChangeArrowheads="1"/>
          </p:cNvSpPr>
          <p:nvPr/>
        </p:nvSpPr>
        <p:spPr bwMode="auto">
          <a:xfrm>
            <a:off x="1524000" y="8366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43" name="Rectangle 20"/>
          <p:cNvSpPr>
            <a:spLocks noChangeArrowheads="1"/>
          </p:cNvSpPr>
          <p:nvPr/>
        </p:nvSpPr>
        <p:spPr bwMode="auto">
          <a:xfrm>
            <a:off x="1238250" y="1071563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en-US" altLang="en-US" sz="5000" b="1">
                <a:solidFill>
                  <a:srgbClr val="FF0000"/>
                </a:solidFill>
                <a:latin typeface=".VnCommercial Script" panose="020B7200000000000000" pitchFamily="34" charset="0"/>
              </a:rPr>
              <a:t>Bµi 15: ¤n ch÷ hoa L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676400" y="1971676"/>
            <a:ext cx="9144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Dặn dò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em về nhà viết thêm phần ở nhà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- Chuẩn bị tiết sau: Ôn chữ hoa 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- GV nhặn xét tiết học.</a:t>
            </a:r>
          </a:p>
        </p:txBody>
      </p:sp>
      <p:grpSp>
        <p:nvGrpSpPr>
          <p:cNvPr id="9" name="组合 30">
            <a:extLst>
              <a:ext uri="{FF2B5EF4-FFF2-40B4-BE49-F238E27FC236}">
                <a16:creationId xmlns:a16="http://schemas.microsoft.com/office/drawing/2014/main" id="{5D4033EC-F6D6-486F-AC20-1C683F05B81D}"/>
              </a:ext>
            </a:extLst>
          </p:cNvPr>
          <p:cNvGrpSpPr/>
          <p:nvPr/>
        </p:nvGrpSpPr>
        <p:grpSpPr>
          <a:xfrm>
            <a:off x="0" y="4581127"/>
            <a:ext cx="12000656" cy="2599487"/>
            <a:chOff x="-90595" y="3949700"/>
            <a:chExt cx="12192000" cy="3918458"/>
          </a:xfrm>
        </p:grpSpPr>
        <p:pic>
          <p:nvPicPr>
            <p:cNvPr id="10" name="图片 31">
              <a:extLst>
                <a:ext uri="{FF2B5EF4-FFF2-40B4-BE49-F238E27FC236}">
                  <a16:creationId xmlns:a16="http://schemas.microsoft.com/office/drawing/2014/main" id="{5570B812-8BF6-477C-9011-21A452476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743"/>
            <a:stretch/>
          </p:blipFill>
          <p:spPr>
            <a:xfrm>
              <a:off x="-90595" y="5519061"/>
              <a:ext cx="12192000" cy="2349097"/>
            </a:xfrm>
            <a:prstGeom prst="rect">
              <a:avLst/>
            </a:prstGeom>
          </p:spPr>
        </p:pic>
        <p:pic>
          <p:nvPicPr>
            <p:cNvPr id="11" name="图片 32">
              <a:extLst>
                <a:ext uri="{FF2B5EF4-FFF2-40B4-BE49-F238E27FC236}">
                  <a16:creationId xmlns:a16="http://schemas.microsoft.com/office/drawing/2014/main" id="{7BBB3DB9-8338-41C7-967F-6BE15E447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93" r="73542" b="16478"/>
            <a:stretch/>
          </p:blipFill>
          <p:spPr>
            <a:xfrm>
              <a:off x="0" y="3949700"/>
              <a:ext cx="3225799" cy="1778000"/>
            </a:xfrm>
            <a:prstGeom prst="rect">
              <a:avLst/>
            </a:prstGeom>
          </p:spPr>
        </p:pic>
        <p:pic>
          <p:nvPicPr>
            <p:cNvPr id="12" name="图片 33">
              <a:extLst>
                <a:ext uri="{FF2B5EF4-FFF2-40B4-BE49-F238E27FC236}">
                  <a16:creationId xmlns:a16="http://schemas.microsoft.com/office/drawing/2014/main" id="{AB2F1627-2B6E-41B0-B32C-BD8F134423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4" t="72038" r="27709" b="2033"/>
            <a:stretch/>
          </p:blipFill>
          <p:spPr>
            <a:xfrm>
              <a:off x="3975100" y="4940301"/>
              <a:ext cx="4838700" cy="1778000"/>
            </a:xfrm>
            <a:prstGeom prst="rect">
              <a:avLst/>
            </a:prstGeom>
          </p:spPr>
        </p:pic>
        <p:pic>
          <p:nvPicPr>
            <p:cNvPr id="13" name="图片 35">
              <a:extLst>
                <a:ext uri="{FF2B5EF4-FFF2-40B4-BE49-F238E27FC236}">
                  <a16:creationId xmlns:a16="http://schemas.microsoft.com/office/drawing/2014/main" id="{E1C1F821-6090-402B-870B-40803E7BAD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3" t="56668" r="3959" b="27"/>
            <a:stretch/>
          </p:blipFill>
          <p:spPr>
            <a:xfrm>
              <a:off x="8265955" y="4657190"/>
              <a:ext cx="2055807" cy="222258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ét t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6"/>
          <p:cNvSpPr>
            <a:spLocks noChangeArrowheads="1" noChangeShapeType="1" noTextEdit="1"/>
          </p:cNvSpPr>
          <p:nvPr/>
        </p:nvSpPr>
        <p:spPr bwMode="auto">
          <a:xfrm>
            <a:off x="2495550" y="2994026"/>
            <a:ext cx="7056438" cy="28114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  <p:pic>
        <p:nvPicPr>
          <p:cNvPr id="15364" name="Picture 34" descr="33720xmr97sdcz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77400" y="4953000"/>
            <a:ext cx="990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4" descr="33720xmr97sdcz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857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hoa h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0" descr="1087470xkqld6wpz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143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b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4509120"/>
            <a:ext cx="14478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35360" y="1154806"/>
            <a:ext cx="6516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1524000" y="1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 Box 13"/>
          <p:cNvSpPr txBox="1">
            <a:spLocks noChangeArrowheads="1"/>
          </p:cNvSpPr>
          <p:nvPr/>
        </p:nvSpPr>
        <p:spPr bwMode="auto">
          <a:xfrm>
            <a:off x="1524000" y="54927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1545768"/>
            <a:ext cx="45720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30">
            <a:extLst>
              <a:ext uri="{FF2B5EF4-FFF2-40B4-BE49-F238E27FC236}">
                <a16:creationId xmlns:a16="http://schemas.microsoft.com/office/drawing/2014/main" id="{A821BC20-617D-47D6-87BC-149D077BD053}"/>
              </a:ext>
            </a:extLst>
          </p:cNvPr>
          <p:cNvGrpSpPr/>
          <p:nvPr/>
        </p:nvGrpSpPr>
        <p:grpSpPr>
          <a:xfrm>
            <a:off x="95672" y="2462889"/>
            <a:ext cx="12000656" cy="4395110"/>
            <a:chOff x="0" y="3949700"/>
            <a:chExt cx="12192000" cy="2930073"/>
          </a:xfrm>
        </p:grpSpPr>
        <p:pic>
          <p:nvPicPr>
            <p:cNvPr id="12" name="图片 31">
              <a:extLst>
                <a:ext uri="{FF2B5EF4-FFF2-40B4-BE49-F238E27FC236}">
                  <a16:creationId xmlns:a16="http://schemas.microsoft.com/office/drawing/2014/main" id="{53F48065-06AC-4D2F-9D9E-A117739882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743"/>
            <a:stretch/>
          </p:blipFill>
          <p:spPr>
            <a:xfrm>
              <a:off x="0" y="4508499"/>
              <a:ext cx="12192000" cy="2349097"/>
            </a:xfrm>
            <a:prstGeom prst="rect">
              <a:avLst/>
            </a:prstGeom>
          </p:spPr>
        </p:pic>
        <p:pic>
          <p:nvPicPr>
            <p:cNvPr id="13" name="图片 32">
              <a:extLst>
                <a:ext uri="{FF2B5EF4-FFF2-40B4-BE49-F238E27FC236}">
                  <a16:creationId xmlns:a16="http://schemas.microsoft.com/office/drawing/2014/main" id="{FA081AE0-3AF5-40D0-86B5-5C8778AF1A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93" r="73542" b="16478"/>
            <a:stretch/>
          </p:blipFill>
          <p:spPr>
            <a:xfrm>
              <a:off x="0" y="3949700"/>
              <a:ext cx="3225799" cy="1778000"/>
            </a:xfrm>
            <a:prstGeom prst="rect">
              <a:avLst/>
            </a:prstGeom>
          </p:spPr>
        </p:pic>
        <p:pic>
          <p:nvPicPr>
            <p:cNvPr id="14" name="图片 33">
              <a:extLst>
                <a:ext uri="{FF2B5EF4-FFF2-40B4-BE49-F238E27FC236}">
                  <a16:creationId xmlns:a16="http://schemas.microsoft.com/office/drawing/2014/main" id="{63B1AF3F-115E-4846-9F0D-9CAF1892CA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4" t="72038" r="27709" b="2033"/>
            <a:stretch/>
          </p:blipFill>
          <p:spPr>
            <a:xfrm>
              <a:off x="3975100" y="4940301"/>
              <a:ext cx="4838700" cy="1778000"/>
            </a:xfrm>
            <a:prstGeom prst="rect">
              <a:avLst/>
            </a:prstGeom>
          </p:spPr>
        </p:pic>
        <p:pic>
          <p:nvPicPr>
            <p:cNvPr id="15" name="图片 34">
              <a:extLst>
                <a:ext uri="{FF2B5EF4-FFF2-40B4-BE49-F238E27FC236}">
                  <a16:creationId xmlns:a16="http://schemas.microsoft.com/office/drawing/2014/main" id="{53943B32-DA9C-4884-A668-0463CAD7AF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08" t="62965" r="56250" b="7773"/>
            <a:stretch/>
          </p:blipFill>
          <p:spPr>
            <a:xfrm>
              <a:off x="2768600" y="4317999"/>
              <a:ext cx="2565400" cy="2006601"/>
            </a:xfrm>
            <a:prstGeom prst="rect">
              <a:avLst/>
            </a:prstGeom>
          </p:spPr>
        </p:pic>
        <p:pic>
          <p:nvPicPr>
            <p:cNvPr id="16" name="图片 35">
              <a:extLst>
                <a:ext uri="{FF2B5EF4-FFF2-40B4-BE49-F238E27FC236}">
                  <a16:creationId xmlns:a16="http://schemas.microsoft.com/office/drawing/2014/main" id="{DBF28572-004C-4998-90F3-27D0118B09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3" t="56668" r="3959" b="27"/>
            <a:stretch/>
          </p:blipFill>
          <p:spPr>
            <a:xfrm>
              <a:off x="8265955" y="4657190"/>
              <a:ext cx="2055807" cy="222258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279650" y="2874964"/>
            <a:ext cx="7785100" cy="2625725"/>
            <a:chOff x="539750" y="981075"/>
            <a:chExt cx="8064500" cy="2447925"/>
          </a:xfrm>
        </p:grpSpPr>
        <p:pic>
          <p:nvPicPr>
            <p:cNvPr id="4109" name="Picture 11" descr="le lo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981075"/>
              <a:ext cx="8064500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43352" y="2572078"/>
              <a:ext cx="7714227" cy="57128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69584" y="2142877"/>
              <a:ext cx="70712" cy="710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15702" y="2142877"/>
              <a:ext cx="46045" cy="4588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12873" y="2142877"/>
              <a:ext cx="46045" cy="4588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37153" y="1515356"/>
              <a:ext cx="70713" cy="710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341934" y="1530156"/>
              <a:ext cx="72357" cy="7104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19" name="Oval 18"/>
            <p:cNvSpPr/>
            <p:nvPr/>
          </p:nvSpPr>
          <p:spPr>
            <a:xfrm>
              <a:off x="4470043" y="2142877"/>
              <a:ext cx="46045" cy="4588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800902" y="1541996"/>
              <a:ext cx="72357" cy="4588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703389" y="4581526"/>
            <a:ext cx="8351837" cy="2519363"/>
            <a:chOff x="368300" y="857250"/>
            <a:chExt cx="8351838" cy="2447925"/>
          </a:xfrm>
        </p:grpSpPr>
        <p:pic>
          <p:nvPicPr>
            <p:cNvPr id="4107" name="Picture 6" descr="loi no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857250"/>
              <a:ext cx="8351838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71500" y="1142610"/>
              <a:ext cx="571500" cy="18571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370014"/>
            <a:ext cx="7572375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6" descr="h0a xah-tj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h0a xah-tj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57150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20"/>
          <p:cNvSpPr txBox="1">
            <a:spLocks noChangeArrowheads="1"/>
          </p:cNvSpPr>
          <p:nvPr/>
        </p:nvSpPr>
        <p:spPr bwMode="auto">
          <a:xfrm>
            <a:off x="152400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Text Box 21"/>
          <p:cNvSpPr txBox="1">
            <a:spLocks noChangeArrowheads="1"/>
          </p:cNvSpPr>
          <p:nvPr/>
        </p:nvSpPr>
        <p:spPr bwMode="auto">
          <a:xfrm>
            <a:off x="1381125" y="487364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4105" name="Text Box 22"/>
          <p:cNvSpPr txBox="1">
            <a:spLocks noChangeArrowheads="1"/>
          </p:cNvSpPr>
          <p:nvPr/>
        </p:nvSpPr>
        <p:spPr bwMode="auto">
          <a:xfrm>
            <a:off x="1524000" y="8366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06" name="Rectangle 20"/>
          <p:cNvSpPr>
            <a:spLocks noChangeArrowheads="1"/>
          </p:cNvSpPr>
          <p:nvPr/>
        </p:nvSpPr>
        <p:spPr bwMode="auto">
          <a:xfrm>
            <a:off x="1428750" y="1014413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en-US" altLang="en-US" sz="5000" b="1">
                <a:solidFill>
                  <a:srgbClr val="FF0000"/>
                </a:solidFill>
                <a:latin typeface=".VnCommercial Script" panose="020B7200000000000000" pitchFamily="34" charset="0"/>
              </a:rPr>
              <a:t>Bµi 15: ¤n ch÷ hoa 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20826" y="5283201"/>
            <a:ext cx="15779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1856">
            <a:off x="9113838" y="5300663"/>
            <a:ext cx="1524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2" descr="buudienHP 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6" y="1557338"/>
            <a:ext cx="2841625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1524000" y="4505326"/>
            <a:ext cx="586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Chữ hoa </a:t>
            </a:r>
            <a:r>
              <a:rPr lang="en-US" altLang="en-US" sz="4000" b="1">
                <a:latin typeface=".VnCommercial Script" panose="020B7200000000000000" pitchFamily="34" charset="0"/>
              </a:rPr>
              <a:t>L</a:t>
            </a:r>
            <a:r>
              <a:rPr lang="en-US" altLang="en-US" sz="2800" b="1">
                <a:solidFill>
                  <a:srgbClr val="0000FF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độ cao mấy ô li? 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1524000" y="5143501"/>
            <a:ext cx="5219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Chữ hoa </a:t>
            </a:r>
            <a:r>
              <a:rPr lang="en-US" altLang="en-US" sz="4000" b="1">
                <a:solidFill>
                  <a:srgbClr val="0000FF"/>
                </a:solidFill>
                <a:latin typeface=".VnCommercial Script" panose="020B7200000000000000" pitchFamily="34" charset="0"/>
              </a:rPr>
              <a:t>L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độ cao 2 ô li rưỡi.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1524001" y="1928814"/>
            <a:ext cx="59404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en-US" altLang="en-US" sz="4000" b="1">
                <a:latin typeface=".VnCommercial Script" panose="020B7200000000000000" pitchFamily="34" charset="0"/>
              </a:rPr>
              <a:t>L</a:t>
            </a:r>
            <a:r>
              <a:rPr lang="en-US" altLang="en-US" sz="2800" b="1">
                <a:solidFill>
                  <a:srgbClr val="0000FF"/>
                </a:solidFill>
                <a:latin typeface=".VnCommercial Script" panose="020B7200000000000000" pitchFamily="34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được viết bằng mấy nét? Đó là những nét nào?</a:t>
            </a:r>
            <a:r>
              <a:rPr lang="en-US" altLang="en-US" sz="2800" b="1">
                <a:solidFill>
                  <a:srgbClr val="FF0000"/>
                </a:solidFill>
                <a:latin typeface=".VnCommercial Script" panose="020B7200000000000000" pitchFamily="34" charset="0"/>
              </a:rPr>
              <a:t> </a:t>
            </a:r>
            <a:endParaRPr lang="en-US" alt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8" name="Text Box 26"/>
          <p:cNvSpPr txBox="1">
            <a:spLocks noChangeArrowheads="1"/>
          </p:cNvSpPr>
          <p:nvPr/>
        </p:nvSpPr>
        <p:spPr bwMode="auto">
          <a:xfrm>
            <a:off x="152400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9" name="Text Box 27"/>
          <p:cNvSpPr txBox="1">
            <a:spLocks noChangeArrowheads="1"/>
          </p:cNvSpPr>
          <p:nvPr/>
        </p:nvSpPr>
        <p:spPr bwMode="auto">
          <a:xfrm>
            <a:off x="1524000" y="547689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5130" name="Text Box 28"/>
          <p:cNvSpPr txBox="1">
            <a:spLocks noChangeArrowheads="1"/>
          </p:cNvSpPr>
          <p:nvPr/>
        </p:nvSpPr>
        <p:spPr bwMode="auto">
          <a:xfrm>
            <a:off x="1524000" y="8366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31" name="Rectangle 20"/>
          <p:cNvSpPr>
            <a:spLocks noChangeArrowheads="1"/>
          </p:cNvSpPr>
          <p:nvPr/>
        </p:nvSpPr>
        <p:spPr bwMode="auto">
          <a:xfrm>
            <a:off x="1238250" y="1014413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en-US" altLang="en-US" sz="5000" b="1">
                <a:solidFill>
                  <a:srgbClr val="FF0000"/>
                </a:solidFill>
                <a:latin typeface=".VnCommercial Script" panose="020B7200000000000000" pitchFamily="34" charset="0"/>
              </a:rPr>
              <a:t>Bµi 15: ¤n ch÷ hoa L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1524001" y="2930525"/>
            <a:ext cx="60928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en-US" altLang="en-US" sz="4000" b="1">
                <a:solidFill>
                  <a:srgbClr val="0000FF"/>
                </a:solidFill>
                <a:latin typeface=".VnCommercial Script" panose="020B7200000000000000" pitchFamily="34" charset="0"/>
              </a:rPr>
              <a:t>L 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viết bởi ba nét cơ bản. Nét cong dưới, nét lượn dọc và nét lượn ngang.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/>
      <p:bldP spid="5144" grpId="0"/>
      <p:bldP spid="514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7089" y="3355975"/>
            <a:ext cx="392747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</a:rPr>
              <a:t>- Bức tranh vẽ ai?</a:t>
            </a:r>
          </a:p>
        </p:txBody>
      </p:sp>
      <p:pic>
        <p:nvPicPr>
          <p:cNvPr id="6147" name="Picture 25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15064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994400" y="2143125"/>
            <a:ext cx="46038" cy="460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310064" y="1541464"/>
            <a:ext cx="71437" cy="4603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063750" y="1341438"/>
            <a:ext cx="8064500" cy="2159000"/>
            <a:chOff x="539750" y="981075"/>
            <a:chExt cx="8064500" cy="2447925"/>
          </a:xfrm>
        </p:grpSpPr>
        <p:pic>
          <p:nvPicPr>
            <p:cNvPr id="6157" name="Picture 4" descr="le lo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981075"/>
              <a:ext cx="8064500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42938" y="2572226"/>
              <a:ext cx="7715250" cy="57058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69988" y="2143839"/>
              <a:ext cx="71437" cy="701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16225" y="2143839"/>
              <a:ext cx="46038" cy="44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13463" y="2143839"/>
              <a:ext cx="46037" cy="44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37063" y="1513859"/>
              <a:ext cx="71437" cy="71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343275" y="1530058"/>
              <a:ext cx="71438" cy="7199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34" name="Oval 33"/>
            <p:cNvSpPr/>
            <p:nvPr/>
          </p:nvSpPr>
          <p:spPr>
            <a:xfrm>
              <a:off x="4470400" y="2143839"/>
              <a:ext cx="46038" cy="4499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800350" y="1540857"/>
              <a:ext cx="71438" cy="4679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1" name="Picture 12" descr="Le_Loi_stat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2786063"/>
            <a:ext cx="3382962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23"/>
          <p:cNvSpPr txBox="1">
            <a:spLocks noChangeArrowheads="1"/>
          </p:cNvSpPr>
          <p:nvPr/>
        </p:nvSpPr>
        <p:spPr bwMode="auto">
          <a:xfrm>
            <a:off x="152400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Text Box 24"/>
          <p:cNvSpPr txBox="1">
            <a:spLocks noChangeArrowheads="1"/>
          </p:cNvSpPr>
          <p:nvPr/>
        </p:nvSpPr>
        <p:spPr bwMode="auto">
          <a:xfrm>
            <a:off x="1524000" y="47625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6154" name="Text Box 25"/>
          <p:cNvSpPr txBox="1">
            <a:spLocks noChangeArrowheads="1"/>
          </p:cNvSpPr>
          <p:nvPr/>
        </p:nvSpPr>
        <p:spPr bwMode="auto">
          <a:xfrm>
            <a:off x="1524000" y="8366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2087563" y="4141789"/>
            <a:ext cx="44370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Bức tranh vẽ Lê Lợi</a:t>
            </a:r>
          </a:p>
        </p:txBody>
      </p:sp>
      <p:sp>
        <p:nvSpPr>
          <p:cNvPr id="6156" name="Rectangle 20"/>
          <p:cNvSpPr>
            <a:spLocks noChangeArrowheads="1"/>
          </p:cNvSpPr>
          <p:nvPr/>
        </p:nvSpPr>
        <p:spPr bwMode="auto">
          <a:xfrm>
            <a:off x="1905000" y="942975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en-US" altLang="en-US" sz="6000" b="1">
                <a:solidFill>
                  <a:srgbClr val="FF0000"/>
                </a:solidFill>
                <a:latin typeface=".VnCommercial Script" panose="020B7200000000000000" pitchFamily="34" charset="0"/>
              </a:rPr>
              <a:t>Bµi 15: ¤n ch÷ hoa 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0" y="3355975"/>
            <a:ext cx="5500688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- Em biết gì về Lê Lợi?</a:t>
            </a:r>
          </a:p>
        </p:txBody>
      </p:sp>
      <p:pic>
        <p:nvPicPr>
          <p:cNvPr id="7171" name="Picture 25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7939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994400" y="2143125"/>
            <a:ext cx="46038" cy="460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310064" y="1541464"/>
            <a:ext cx="71437" cy="4603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063750" y="1341438"/>
            <a:ext cx="8064500" cy="2087562"/>
            <a:chOff x="539750" y="981075"/>
            <a:chExt cx="8064500" cy="2366926"/>
          </a:xfrm>
        </p:grpSpPr>
        <p:pic>
          <p:nvPicPr>
            <p:cNvPr id="7182" name="Picture 4" descr="le lo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981075"/>
              <a:ext cx="8064500" cy="2366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42938" y="2572226"/>
              <a:ext cx="7715250" cy="57058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69988" y="2143839"/>
              <a:ext cx="71437" cy="701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16225" y="2143839"/>
              <a:ext cx="46038" cy="44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13463" y="2143839"/>
              <a:ext cx="46037" cy="44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37063" y="1513858"/>
              <a:ext cx="71437" cy="71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343275" y="1530057"/>
              <a:ext cx="71438" cy="7199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34" name="Oval 33"/>
            <p:cNvSpPr/>
            <p:nvPr/>
          </p:nvSpPr>
          <p:spPr>
            <a:xfrm>
              <a:off x="4470400" y="2143839"/>
              <a:ext cx="46038" cy="4499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800350" y="1540857"/>
              <a:ext cx="71438" cy="4679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1" name="Picture 12" descr="Le_Loi_stat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2786063"/>
            <a:ext cx="2811462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23"/>
          <p:cNvSpPr txBox="1">
            <a:spLocks noChangeArrowheads="1"/>
          </p:cNvSpPr>
          <p:nvPr/>
        </p:nvSpPr>
        <p:spPr bwMode="auto">
          <a:xfrm>
            <a:off x="152400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Text Box 24"/>
          <p:cNvSpPr txBox="1">
            <a:spLocks noChangeArrowheads="1"/>
          </p:cNvSpPr>
          <p:nvPr/>
        </p:nvSpPr>
        <p:spPr bwMode="auto">
          <a:xfrm>
            <a:off x="1524000" y="547689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7178" name="Text Box 25"/>
          <p:cNvSpPr txBox="1">
            <a:spLocks noChangeArrowheads="1"/>
          </p:cNvSpPr>
          <p:nvPr/>
        </p:nvSpPr>
        <p:spPr bwMode="auto">
          <a:xfrm>
            <a:off x="1524000" y="8366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79" name="Rectangle 7"/>
          <p:cNvSpPr>
            <a:spLocks noChangeArrowheads="1"/>
          </p:cNvSpPr>
          <p:nvPr/>
        </p:nvSpPr>
        <p:spPr bwMode="auto">
          <a:xfrm>
            <a:off x="2087563" y="4141789"/>
            <a:ext cx="44370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0" name="Rectangle 20"/>
          <p:cNvSpPr>
            <a:spLocks noChangeArrowheads="1"/>
          </p:cNvSpPr>
          <p:nvPr/>
        </p:nvSpPr>
        <p:spPr bwMode="auto">
          <a:xfrm>
            <a:off x="1452563" y="942975"/>
            <a:ext cx="8382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en-US" altLang="en-US" sz="5000" b="1">
                <a:solidFill>
                  <a:srgbClr val="FF0000"/>
                </a:solidFill>
                <a:latin typeface=".VnCommercial Script" panose="020B7200000000000000" pitchFamily="34" charset="0"/>
              </a:rPr>
              <a:t>Bµi 15: ¤n ch÷ hoa L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524000" y="3998913"/>
            <a:ext cx="60007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-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Lê Lợi sinh năm (1385-1433)</a:t>
            </a: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là vị anh hùng dân tộc có công lớn </a:t>
            </a: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đánh đuổi giặc Minh, giành độc lập</a:t>
            </a: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cho dân tộc, lập ra triều đình nhà </a:t>
            </a: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Lê.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4"/>
          <p:cNvSpPr>
            <a:spLocks noGrp="1" noChangeArrowheads="1"/>
          </p:cNvSpPr>
          <p:nvPr>
            <p:ph type="title"/>
          </p:nvPr>
        </p:nvSpPr>
        <p:spPr>
          <a:xfrm>
            <a:off x="1981200" y="393701"/>
            <a:ext cx="8229600" cy="892175"/>
          </a:xfr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b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8195" name="Text Box 23"/>
          <p:cNvSpPr txBox="1">
            <a:spLocks noChangeArrowheads="1"/>
          </p:cNvSpPr>
          <p:nvPr/>
        </p:nvSpPr>
        <p:spPr bwMode="auto">
          <a:xfrm>
            <a:off x="1524000" y="185739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Rectangle 20"/>
          <p:cNvSpPr>
            <a:spLocks noChangeArrowheads="1"/>
          </p:cNvSpPr>
          <p:nvPr/>
        </p:nvSpPr>
        <p:spPr bwMode="auto">
          <a:xfrm>
            <a:off x="1452563" y="1214438"/>
            <a:ext cx="8382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en-US" altLang="en-US" sz="5000" b="1">
                <a:solidFill>
                  <a:srgbClr val="FF0000"/>
                </a:solidFill>
                <a:latin typeface=".VnCommercial Script" panose="020B7200000000000000" pitchFamily="34" charset="0"/>
              </a:rPr>
              <a:t>Bµi 15: ¤n ch÷ hoa L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916038" y="4227752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1894352" y="4754562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ô li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ê, ơ,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ô li.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095500" y="2214563"/>
            <a:ext cx="8064500" cy="2159000"/>
            <a:chOff x="539750" y="981075"/>
            <a:chExt cx="8064500" cy="2447925"/>
          </a:xfrm>
        </p:grpSpPr>
        <p:pic>
          <p:nvPicPr>
            <p:cNvPr id="8200" name="Picture 4" descr="le lo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981075"/>
              <a:ext cx="8064500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42938" y="2572226"/>
              <a:ext cx="7715250" cy="57058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69988" y="2143839"/>
              <a:ext cx="71437" cy="701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16225" y="2143839"/>
              <a:ext cx="46038" cy="44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13463" y="2143839"/>
              <a:ext cx="46037" cy="44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37063" y="1513859"/>
              <a:ext cx="71437" cy="71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343275" y="1530058"/>
              <a:ext cx="71438" cy="7199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28" name="Oval 27"/>
            <p:cNvSpPr/>
            <p:nvPr/>
          </p:nvSpPr>
          <p:spPr>
            <a:xfrm>
              <a:off x="4470400" y="2143839"/>
              <a:ext cx="46038" cy="4499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00350" y="1540857"/>
              <a:ext cx="71438" cy="4679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组合 30">
            <a:extLst>
              <a:ext uri="{FF2B5EF4-FFF2-40B4-BE49-F238E27FC236}">
                <a16:creationId xmlns:a16="http://schemas.microsoft.com/office/drawing/2014/main" id="{06A5B66C-0D04-41ED-BF22-653EC59539A2}"/>
              </a:ext>
            </a:extLst>
          </p:cNvPr>
          <p:cNvGrpSpPr/>
          <p:nvPr/>
        </p:nvGrpSpPr>
        <p:grpSpPr>
          <a:xfrm>
            <a:off x="0" y="4106509"/>
            <a:ext cx="12000656" cy="3074106"/>
            <a:chOff x="-90595" y="3949700"/>
            <a:chExt cx="12192000" cy="3918458"/>
          </a:xfrm>
        </p:grpSpPr>
        <p:pic>
          <p:nvPicPr>
            <p:cNvPr id="20" name="图片 31">
              <a:extLst>
                <a:ext uri="{FF2B5EF4-FFF2-40B4-BE49-F238E27FC236}">
                  <a16:creationId xmlns:a16="http://schemas.microsoft.com/office/drawing/2014/main" id="{377AC75B-3836-478A-99B6-4468786367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743"/>
            <a:stretch/>
          </p:blipFill>
          <p:spPr>
            <a:xfrm>
              <a:off x="-90595" y="5519061"/>
              <a:ext cx="12192000" cy="2349097"/>
            </a:xfrm>
            <a:prstGeom prst="rect">
              <a:avLst/>
            </a:prstGeom>
          </p:spPr>
        </p:pic>
        <p:pic>
          <p:nvPicPr>
            <p:cNvPr id="21" name="图片 32">
              <a:extLst>
                <a:ext uri="{FF2B5EF4-FFF2-40B4-BE49-F238E27FC236}">
                  <a16:creationId xmlns:a16="http://schemas.microsoft.com/office/drawing/2014/main" id="{E80024FB-DDDC-416C-A50C-5E86AE1326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93" r="73542" b="16478"/>
            <a:stretch/>
          </p:blipFill>
          <p:spPr>
            <a:xfrm>
              <a:off x="0" y="3949700"/>
              <a:ext cx="3225799" cy="1778000"/>
            </a:xfrm>
            <a:prstGeom prst="rect">
              <a:avLst/>
            </a:prstGeom>
          </p:spPr>
        </p:pic>
        <p:pic>
          <p:nvPicPr>
            <p:cNvPr id="30" name="图片 33">
              <a:extLst>
                <a:ext uri="{FF2B5EF4-FFF2-40B4-BE49-F238E27FC236}">
                  <a16:creationId xmlns:a16="http://schemas.microsoft.com/office/drawing/2014/main" id="{5FEB4E27-9E4C-4C33-9EA3-141488693A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4" t="72038" r="27709" b="2033"/>
            <a:stretch/>
          </p:blipFill>
          <p:spPr>
            <a:xfrm>
              <a:off x="3975100" y="4940301"/>
              <a:ext cx="4838700" cy="1778000"/>
            </a:xfrm>
            <a:prstGeom prst="rect">
              <a:avLst/>
            </a:prstGeom>
          </p:spPr>
        </p:pic>
        <p:pic>
          <p:nvPicPr>
            <p:cNvPr id="32" name="图片 35">
              <a:extLst>
                <a:ext uri="{FF2B5EF4-FFF2-40B4-BE49-F238E27FC236}">
                  <a16:creationId xmlns:a16="http://schemas.microsoft.com/office/drawing/2014/main" id="{99558F15-0CC2-4A21-8D12-9C76C1611D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3" t="56668" r="3959" b="27"/>
            <a:stretch/>
          </p:blipFill>
          <p:spPr>
            <a:xfrm>
              <a:off x="8265955" y="4657190"/>
              <a:ext cx="2055807" cy="222258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4"/>
          <p:cNvSpPr>
            <a:spLocks noGrp="1" noChangeArrowheads="1"/>
          </p:cNvSpPr>
          <p:nvPr>
            <p:ph type="title"/>
          </p:nvPr>
        </p:nvSpPr>
        <p:spPr>
          <a:xfrm>
            <a:off x="1981200" y="393701"/>
            <a:ext cx="8229600" cy="892175"/>
          </a:xfr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b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9219" name="Text Box 23"/>
          <p:cNvSpPr txBox="1">
            <a:spLocks noChangeArrowheads="1"/>
          </p:cNvSpPr>
          <p:nvPr/>
        </p:nvSpPr>
        <p:spPr bwMode="auto">
          <a:xfrm>
            <a:off x="1524000" y="185739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Rectangle 20"/>
          <p:cNvSpPr>
            <a:spLocks noChangeArrowheads="1"/>
          </p:cNvSpPr>
          <p:nvPr/>
        </p:nvSpPr>
        <p:spPr bwMode="auto">
          <a:xfrm>
            <a:off x="1452563" y="1214438"/>
            <a:ext cx="8382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en-US" altLang="en-US" sz="5000" b="1">
                <a:solidFill>
                  <a:srgbClr val="FF0000"/>
                </a:solidFill>
                <a:latin typeface=".VnCommercial Script" panose="020B7200000000000000" pitchFamily="34" charset="0"/>
              </a:rPr>
              <a:t>Bµi 15: ¤n ch÷ hoa L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676400" y="455930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Vì sao từ Lê Lợi phải viết hoa?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1666875" y="5273675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Vì đó là tên riêng.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095500" y="2214563"/>
            <a:ext cx="8064500" cy="2159000"/>
            <a:chOff x="539750" y="981075"/>
            <a:chExt cx="8064500" cy="2447925"/>
          </a:xfrm>
        </p:grpSpPr>
        <p:pic>
          <p:nvPicPr>
            <p:cNvPr id="9224" name="Picture 4" descr="le lo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981075"/>
              <a:ext cx="8064500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42938" y="2572226"/>
              <a:ext cx="7715250" cy="57058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69988" y="2143839"/>
              <a:ext cx="71437" cy="701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16225" y="2143839"/>
              <a:ext cx="46038" cy="44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13463" y="2143839"/>
              <a:ext cx="46037" cy="44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37063" y="1513859"/>
              <a:ext cx="71437" cy="71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343275" y="1530058"/>
              <a:ext cx="71438" cy="7199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28" name="Oval 27"/>
            <p:cNvSpPr/>
            <p:nvPr/>
          </p:nvSpPr>
          <p:spPr>
            <a:xfrm>
              <a:off x="4470400" y="2143839"/>
              <a:ext cx="46038" cy="4499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00350" y="1540857"/>
              <a:ext cx="71438" cy="4679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6"/>
          <p:cNvGrpSpPr>
            <a:grpSpLocks/>
          </p:cNvGrpSpPr>
          <p:nvPr/>
        </p:nvGrpSpPr>
        <p:grpSpPr bwMode="auto">
          <a:xfrm>
            <a:off x="1524001" y="1557339"/>
            <a:ext cx="8964613" cy="2808287"/>
            <a:chOff x="368300" y="857250"/>
            <a:chExt cx="8351838" cy="2447925"/>
          </a:xfrm>
        </p:grpSpPr>
        <p:pic>
          <p:nvPicPr>
            <p:cNvPr id="10258" name="Picture 6" descr="loi no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857250"/>
              <a:ext cx="8351838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70922" y="1142311"/>
              <a:ext cx="572367" cy="18584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92313" y="4724400"/>
            <a:ext cx="88582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640013" y="4652963"/>
            <a:ext cx="65008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Câu tục ngữ khuyên chúng ta điều gì?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782888" y="5013326"/>
            <a:ext cx="7358062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66989" y="5084763"/>
            <a:ext cx="792003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08214" y="5516563"/>
            <a:ext cx="845978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95500" y="5516563"/>
            <a:ext cx="85725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Những con chữ cao 2 ôli rưỡi  là </a:t>
            </a:r>
            <a:r>
              <a:rPr lang="en-US" altLang="en-US" sz="2800" b="1">
                <a:solidFill>
                  <a:srgbClr val="002060"/>
                </a:solidFill>
                <a:latin typeface="HP001 4 hàng" pitchFamily="34" charset="0"/>
              </a:rPr>
              <a:t>L, h, g, l</a:t>
            </a:r>
            <a:endParaRPr lang="en-US" altLang="en-US" sz="2800">
              <a:solidFill>
                <a:srgbClr val="002060"/>
              </a:solidFill>
              <a:latin typeface="HP001 4 hàng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782888" y="5084763"/>
            <a:ext cx="65008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 dirty="0">
              <a:solidFill>
                <a:srgbClr val="002060"/>
              </a:solidFill>
              <a:latin typeface="HP001 4 hàng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782888" y="5084763"/>
            <a:ext cx="59880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dirty="0">
              <a:solidFill>
                <a:srgbClr val="002060"/>
              </a:solidFill>
              <a:latin typeface="HP001 4 hàng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711450" y="5084763"/>
            <a:ext cx="5214938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dirty="0">
              <a:solidFill>
                <a:srgbClr val="002060"/>
              </a:solidFill>
              <a:latin typeface="HP001 4 hàng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640013" y="5229226"/>
            <a:ext cx="7358062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dirty="0">
              <a:solidFill>
                <a:srgbClr val="002060"/>
              </a:solidFill>
              <a:latin typeface="HP001 4 hàng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95551" y="5157788"/>
            <a:ext cx="735806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dirty="0">
              <a:solidFill>
                <a:srgbClr val="002060"/>
              </a:solidFill>
              <a:latin typeface="HP001 4 hàng" pitchFamily="34" charset="0"/>
            </a:endParaRPr>
          </a:p>
        </p:txBody>
      </p: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1524000" y="11906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1524000" y="61912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10257" name="Rectangle 20"/>
          <p:cNvSpPr>
            <a:spLocks noChangeArrowheads="1"/>
          </p:cNvSpPr>
          <p:nvPr/>
        </p:nvSpPr>
        <p:spPr bwMode="auto">
          <a:xfrm>
            <a:off x="1309688" y="1085850"/>
            <a:ext cx="8382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en-US" altLang="en-US" sz="5000" b="1">
                <a:solidFill>
                  <a:srgbClr val="FF0000"/>
                </a:solidFill>
                <a:latin typeface=".VnCommercial Script" panose="020B7200000000000000" pitchFamily="34" charset="0"/>
              </a:rPr>
              <a:t>Bµi 15: ¤n ch÷ hoa 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405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.VnCommercial Script</vt:lpstr>
      <vt:lpstr>Arial</vt:lpstr>
      <vt:lpstr>HP001 4 hàng</vt:lpstr>
      <vt:lpstr>Impact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 Tập viết</vt:lpstr>
      <vt:lpstr>9 Tập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hgt</dc:creator>
  <cp:lastModifiedBy>DELL</cp:lastModifiedBy>
  <cp:revision>206</cp:revision>
  <dcterms:created xsi:type="dcterms:W3CDTF">2008-12-13T06:16:32Z</dcterms:created>
  <dcterms:modified xsi:type="dcterms:W3CDTF">2021-12-12T08:21:00Z</dcterms:modified>
</cp:coreProperties>
</file>