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82" r:id="rId2"/>
    <p:sldId id="3488" r:id="rId3"/>
    <p:sldId id="3489" r:id="rId4"/>
    <p:sldId id="3490" r:id="rId5"/>
    <p:sldId id="3491" r:id="rId6"/>
    <p:sldId id="3492" r:id="rId7"/>
    <p:sldId id="3508" r:id="rId8"/>
    <p:sldId id="259" r:id="rId9"/>
    <p:sldId id="261" r:id="rId10"/>
    <p:sldId id="287" r:id="rId11"/>
    <p:sldId id="266" r:id="rId12"/>
    <p:sldId id="3487" r:id="rId13"/>
    <p:sldId id="3478" r:id="rId14"/>
    <p:sldId id="3510" r:id="rId15"/>
    <p:sldId id="3503" r:id="rId16"/>
    <p:sldId id="3504" r:id="rId17"/>
    <p:sldId id="288" r:id="rId18"/>
    <p:sldId id="3494" r:id="rId19"/>
    <p:sldId id="3511" r:id="rId20"/>
    <p:sldId id="3495" r:id="rId21"/>
    <p:sldId id="289" r:id="rId22"/>
    <p:sldId id="3496" r:id="rId23"/>
    <p:sldId id="3505" r:id="rId24"/>
    <p:sldId id="3498" r:id="rId25"/>
    <p:sldId id="3499" r:id="rId26"/>
    <p:sldId id="3500" r:id="rId27"/>
    <p:sldId id="3507" r:id="rId28"/>
    <p:sldId id="3501" r:id="rId29"/>
    <p:sldId id="3497" r:id="rId30"/>
    <p:sldId id="3463" r:id="rId31"/>
    <p:sldId id="3464" r:id="rId32"/>
    <p:sldId id="3502" r:id="rId33"/>
    <p:sldId id="3506" r:id="rId34"/>
    <p:sldId id="348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3300"/>
    <a:srgbClr val="336600"/>
    <a:srgbClr val="FF5050"/>
    <a:srgbClr val="F7839C"/>
    <a:srgbClr val="B271B1"/>
    <a:srgbClr val="E585B5"/>
    <a:srgbClr val="E2A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6" autoAdjust="0"/>
    <p:restoredTop sz="94660"/>
  </p:normalViewPr>
  <p:slideViewPr>
    <p:cSldViewPr snapToGrid="0">
      <p:cViewPr>
        <p:scale>
          <a:sx n="40" d="100"/>
          <a:sy n="40" d="100"/>
        </p:scale>
        <p:origin x="1310" y="9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462203-9D3E-40AF-9021-74521AA71F96}" type="datetimeFigureOut">
              <a:rPr lang="zh-CN" altLang="en-US" smtClean="0"/>
              <a:pPr/>
              <a:t>2021/12/12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78A6AD-F5A1-4067-94D3-813992C07B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49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7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05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19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6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7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512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383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20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1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31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33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9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8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84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9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4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93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22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63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79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2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17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7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6687D63-0C72-4F24-82FA-DA1CF7F0B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7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7DE98ED0-EA71-4ECE-BB8E-28C082467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00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6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9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9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2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10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7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946090A-BE49-466F-87F5-B31A0A7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9291C7-40D6-47F5-BD9A-510FA842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2A4E78-AE2A-4CE0-AE66-A403F9497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05FC-CF9B-4ECA-A0B9-752F163B5B5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777C89-5121-4E0F-8655-7E285C84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932CC7-ACB3-4B30-AE3E-3A14C254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8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60.svg"/><Relationship Id="rId5" Type="http://schemas.openxmlformats.org/officeDocument/2006/relationships/image" Target="../media/image39.svg"/><Relationship Id="rId10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5" Type="http://schemas.openxmlformats.org/officeDocument/2006/relationships/image" Target="../media/image14.svg"/><Relationship Id="rId10" Type="http://schemas.openxmlformats.org/officeDocument/2006/relationships/image" Target="../media/image56.png"/><Relationship Id="rId4" Type="http://schemas.openxmlformats.org/officeDocument/2006/relationships/image" Target="../media/image22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0.jpeg"/><Relationship Id="rId5" Type="http://schemas.openxmlformats.org/officeDocument/2006/relationships/image" Target="../media/image35.png"/><Relationship Id="rId10" Type="http://schemas.openxmlformats.org/officeDocument/2006/relationships/image" Target="../media/image59.jpeg"/><Relationship Id="rId4" Type="http://schemas.openxmlformats.org/officeDocument/2006/relationships/image" Target="../media/image22.pn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62.jpg"/><Relationship Id="rId4" Type="http://schemas.openxmlformats.org/officeDocument/2006/relationships/image" Target="../media/image31.png"/><Relationship Id="rId9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64.jpg"/><Relationship Id="rId4" Type="http://schemas.openxmlformats.org/officeDocument/2006/relationships/image" Target="../media/image31.pn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5.xml"/><Relationship Id="rId18" Type="http://schemas.openxmlformats.org/officeDocument/2006/relationships/image" Target="../media/image18.gif"/><Relationship Id="rId3" Type="http://schemas.openxmlformats.org/officeDocument/2006/relationships/image" Target="../media/image7.jpg"/><Relationship Id="rId21" Type="http://schemas.openxmlformats.org/officeDocument/2006/relationships/slide" Target="slide7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9.png"/><Relationship Id="rId15" Type="http://schemas.openxmlformats.org/officeDocument/2006/relationships/slide" Target="slide6.xml"/><Relationship Id="rId10" Type="http://schemas.openxmlformats.org/officeDocument/2006/relationships/image" Target="../media/image13.png"/><Relationship Id="rId19" Type="http://schemas.openxmlformats.org/officeDocument/2006/relationships/image" Target="../media/image19.gif"/><Relationship Id="rId4" Type="http://schemas.openxmlformats.org/officeDocument/2006/relationships/image" Target="../media/image8.png"/><Relationship Id="rId9" Type="http://schemas.openxmlformats.org/officeDocument/2006/relationships/slide" Target="slide3.xml"/><Relationship Id="rId14" Type="http://schemas.openxmlformats.org/officeDocument/2006/relationships/image" Target="../media/image15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73.svg"/><Relationship Id="rId4" Type="http://schemas.openxmlformats.org/officeDocument/2006/relationships/image" Target="../media/image22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svg"/><Relationship Id="rId3" Type="http://schemas.openxmlformats.org/officeDocument/2006/relationships/image" Target="../media/image22.png"/><Relationship Id="rId7" Type="http://schemas.openxmlformats.org/officeDocument/2006/relationships/image" Target="../media/image39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82.svg"/><Relationship Id="rId5" Type="http://schemas.openxmlformats.org/officeDocument/2006/relationships/image" Target="../media/image23.png"/><Relationship Id="rId10" Type="http://schemas.openxmlformats.org/officeDocument/2006/relationships/image" Target="../media/image72.png"/><Relationship Id="rId4" Type="http://schemas.openxmlformats.org/officeDocument/2006/relationships/image" Target="../media/image35.png"/><Relationship Id="rId9" Type="http://schemas.openxmlformats.org/officeDocument/2006/relationships/image" Target="../media/image8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67.jpeg"/><Relationship Id="rId21" Type="http://schemas.openxmlformats.org/officeDocument/2006/relationships/image" Target="../media/image32.svg"/><Relationship Id="rId7" Type="http://schemas.openxmlformats.org/officeDocument/2006/relationships/image" Target="../media/image7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23" Type="http://schemas.openxmlformats.org/officeDocument/2006/relationships/image" Target="../media/image46.svg"/><Relationship Id="rId10" Type="http://schemas.openxmlformats.org/officeDocument/2006/relationships/image" Target="../media/image80.png"/><Relationship Id="rId19" Type="http://schemas.openxmlformats.org/officeDocument/2006/relationships/image" Target="../media/image98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22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26.sv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hyperlink" Target="https://vi.wikipedia.org/wiki/S%E1%BB%A9c_kh%E1%BB%8Fe" TargetMode="External"/><Relationship Id="rId18" Type="http://schemas.openxmlformats.org/officeDocument/2006/relationships/hyperlink" Target="https://vi.wikipedia.org/wiki/Ch%E1%BA%A5t_l%C6%B0%E1%BB%A3ng_cu%E1%BB%99c_s%E1%BB%91n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85.jpg"/><Relationship Id="rId12" Type="http://schemas.openxmlformats.org/officeDocument/2006/relationships/hyperlink" Target="https://vi.wikipedia.org/wiki/V%C6%B0%C6%A1ng_qu%E1%BB%91c_Bhutan" TargetMode="External"/><Relationship Id="rId17" Type="http://schemas.openxmlformats.org/officeDocument/2006/relationships/hyperlink" Target="https://vi.wikipedia.org/wiki/M%E1%BB%A9c_s%E1%BB%91ng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vi.wikipedia.org/wiki/M%C3%B4i_tr%C6%B0%E1%BB%9D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3.svg"/><Relationship Id="rId5" Type="http://schemas.openxmlformats.org/officeDocument/2006/relationships/image" Target="../media/image35.png"/><Relationship Id="rId15" Type="http://schemas.openxmlformats.org/officeDocument/2006/relationships/hyperlink" Target="https://vi.wikipedia.org/wiki/Gi%C3%A1o_d%E1%BB%A5c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22.png"/><Relationship Id="rId9" Type="http://schemas.openxmlformats.org/officeDocument/2006/relationships/image" Target="../media/image87.jpeg"/><Relationship Id="rId14" Type="http://schemas.openxmlformats.org/officeDocument/2006/relationships/hyperlink" Target="https://vi.wikipedia.org/wiki/Tinh_th%E1%BA%A7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7.jpeg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98.svg"/><Relationship Id="rId10" Type="http://schemas.openxmlformats.org/officeDocument/2006/relationships/image" Target="../media/image92.png"/><Relationship Id="rId4" Type="http://schemas.openxmlformats.org/officeDocument/2006/relationships/image" Target="../media/image82.png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75.png"/><Relationship Id="rId18" Type="http://schemas.openxmlformats.org/officeDocument/2006/relationships/image" Target="../media/image98.png"/><Relationship Id="rId3" Type="http://schemas.openxmlformats.org/officeDocument/2006/relationships/image" Target="../media/image67.jpeg"/><Relationship Id="rId7" Type="http://schemas.openxmlformats.org/officeDocument/2006/relationships/image" Target="../media/image96.png"/><Relationship Id="rId12" Type="http://schemas.openxmlformats.org/officeDocument/2006/relationships/image" Target="../media/image7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31.png"/><Relationship Id="rId5" Type="http://schemas.openxmlformats.org/officeDocument/2006/relationships/image" Target="../media/image80.png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19" Type="http://schemas.openxmlformats.org/officeDocument/2006/relationships/image" Target="../media/image110.svg"/><Relationship Id="rId4" Type="http://schemas.openxmlformats.org/officeDocument/2006/relationships/image" Target="../media/image94.png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.xml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slide" Target="slide2.xml"/><Relationship Id="rId5" Type="http://schemas.openxmlformats.org/officeDocument/2006/relationships/image" Target="../media/image24.png"/><Relationship Id="rId10" Type="http://schemas.openxmlformats.org/officeDocument/2006/relationships/image" Target="../media/image30.svg"/><Relationship Id="rId4" Type="http://schemas.openxmlformats.org/officeDocument/2006/relationships/image" Target="../media/image1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30.sv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openxmlformats.org/officeDocument/2006/relationships/slide" Target="slide2.xml"/><Relationship Id="rId4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4366"/>
            <a:ext cx="12192000" cy="792414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8" y="200244"/>
            <a:ext cx="11329221" cy="273397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4307175"/>
            <a:ext cx="1371487" cy="2310193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78" y="1731464"/>
            <a:ext cx="4255751" cy="488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094" y="438342"/>
            <a:ext cx="3661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UTM Mother" panose="02040603050506020204" pitchFamily="18" charset="0"/>
              </a:rPr>
              <a:t>Luyện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từ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và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câu</a:t>
            </a:r>
            <a:endParaRPr lang="en-US" sz="3500" dirty="0">
              <a:latin typeface="UTM Mother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1351" y="1143337"/>
            <a:ext cx="8299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MỞ RỘNG VỐN TỪ: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HẠNH PHÚC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CA400BA3-42E9-4B2E-BA44-F11E87E6A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4222" y="3082329"/>
            <a:ext cx="4383747" cy="37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2050" name="Picture 2" descr="Có nên cho bé sơ sinh nằm ngủ ở giữa bố và mẹ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75" y="457142"/>
            <a:ext cx="4734850" cy="4437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PCPV\AppData\Local\Temp\Rar$DIa0.221\1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85" y="549607"/>
            <a:ext cx="5008073" cy="4272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0341" y="4950799"/>
            <a:ext cx="120885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684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028813F-2909-4D27-847F-FF2E495C8F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2" y="3290064"/>
            <a:ext cx="361174" cy="3734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22B24E-C600-475A-AA7C-7F62D37993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02" y="1944581"/>
            <a:ext cx="695890" cy="69589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81485B9-E211-4944-9522-7DEB980307D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2" y="2868917"/>
            <a:ext cx="460656" cy="4211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99B9A0D-376E-4E28-B80E-2D6F2E84A8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30" y="2625514"/>
            <a:ext cx="571942" cy="52589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78B570C-3065-48FE-9AA0-4A0B9037E6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82534">
            <a:off x="-304631" y="2946360"/>
            <a:ext cx="1074032" cy="12162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6DC25530-E8BB-486F-B3BB-79D1BE7055B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882" y="2618027"/>
            <a:ext cx="767764" cy="757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1CE41A58-A6E4-46C2-A6D4-2A5EFDD3A7E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0" y="1781234"/>
            <a:ext cx="806042" cy="96056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B3F67F-2187-450D-B838-A16C5B9F756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8961" y="2193904"/>
            <a:ext cx="682694" cy="46477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51" name="Picture 7" descr="C:\Users\PCPV\AppData\Local\Temp\Rar$DIa0.996\wwwT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9" y="277517"/>
            <a:ext cx="4176713" cy="2812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5" descr="C:\Users\PCPV\AppData\Local\Temp\Rar$DIa0.418\1926788_480276768765551_1014467880_n_zpsa17391bd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730">
            <a:off x="3923650" y="2221677"/>
            <a:ext cx="4176713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" name="Picture 6" descr="C:\Users\PCPV\AppData\Local\Temp\Rar$DIa0.939\b05bb4cc-e037-418a-a9c5-c87c3c9074c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180">
            <a:off x="7602453" y="110686"/>
            <a:ext cx="4516437" cy="34194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475873" y="5744019"/>
            <a:ext cx="100942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08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2">
            <a:extLst>
              <a:ext uri="{FF2B5EF4-FFF2-40B4-BE49-F238E27FC236}">
                <a16:creationId xmlns="" xmlns:a16="http://schemas.microsoft.com/office/drawing/2014/main" id="{E5338E63-D965-4BB7-9468-A5C4435DD5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37384" y="-1329534"/>
            <a:ext cx="4812898" cy="4006677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1682" y="214276"/>
            <a:ext cx="8752115" cy="321472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17AF6B62-CB7C-4F78-A6C5-5E3845C722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989" y="3429000"/>
            <a:ext cx="3372435" cy="3500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6083" y="780942"/>
            <a:ext cx="7678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7"/>
          <a:srcRect l="10444" r="44438"/>
          <a:stretch/>
        </p:blipFill>
        <p:spPr>
          <a:xfrm rot="919051">
            <a:off x="659202" y="471083"/>
            <a:ext cx="2233279" cy="214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A4CE5998-A6F6-4F55-A26E-F75F41391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90132" y="3643276"/>
            <a:ext cx="3695085" cy="321472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BF2B5676-05AF-4787-B7E1-820F33901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41116" y="4136253"/>
            <a:ext cx="3372435" cy="29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55698" y="-1865056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1672662" y="471775"/>
            <a:ext cx="11942218" cy="5029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1554" y="1656437"/>
            <a:ext cx="94692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8030" y="2353112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3056" y="3098790"/>
            <a:ext cx="71673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30E9B506-4096-4104-9B8F-430FBE4E49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8959" y="2540136"/>
            <a:ext cx="4281869" cy="449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6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55698" y="-1865056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-1425108" y="346240"/>
            <a:ext cx="11942218" cy="4833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3" y="1248264"/>
            <a:ext cx="94692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895" y="1868178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546" y="2662156"/>
            <a:ext cx="842570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88AEE1-A265-4331-8072-E98176AE05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2" b="52581" l="72906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6" b="41577"/>
          <a:stretch/>
        </p:blipFill>
        <p:spPr>
          <a:xfrm>
            <a:off x="6875909" y="1543048"/>
            <a:ext cx="6536748" cy="71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1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136805" y="-13398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066" y="-13398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-370638" y="-376878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3687" y="751984"/>
            <a:ext cx="9885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74065" y="1478692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82090" y="2255871"/>
            <a:ext cx="2388252" cy="159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9019" y="2437083"/>
            <a:ext cx="115314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972" y="3806074"/>
            <a:ext cx="8674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7D35862D-31AB-4400-A246-0C9968E42F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38244" y="3388216"/>
            <a:ext cx="3372435" cy="35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485" y="259326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2468" y="731789"/>
            <a:ext cx="9610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062787" y="1451626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44539" y="2203736"/>
            <a:ext cx="2438363" cy="78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3382" y="2335329"/>
            <a:ext cx="116140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may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02327" y="4137070"/>
            <a:ext cx="3436186" cy="2296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7594" y="4161622"/>
            <a:ext cx="3474490" cy="2276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545273" y="4164079"/>
            <a:ext cx="3436186" cy="2271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40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5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10906" y="623501"/>
            <a:ext cx="9682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58061" y="1334345"/>
            <a:ext cx="272891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51348" y="2102638"/>
            <a:ext cx="2347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7970" y="2159200"/>
            <a:ext cx="11165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- Những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, cơ cực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26" name="Picture 2" descr="Tết mong manh của những mảnh đời bất hạ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" y="3974648"/>
            <a:ext cx="3810000" cy="2591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AutoShape 4" descr="Nhói tim” trước hình ảnh về những mảnh đời trẻ thơ bất h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Nhói tim” trước hình ảnh về những mảnh đời trẻ thơ bất hạ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61" y="3974647"/>
            <a:ext cx="3823096" cy="2591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Học sinh lớp 5 khóc nức nở phút chia tay trường tiểu họ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67" y="3974648"/>
            <a:ext cx="3943118" cy="2591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3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4999696" y="1283404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303029" y="18476"/>
            <a:ext cx="11942218" cy="4373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4860" y="784821"/>
            <a:ext cx="10742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41" y="1380562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1447" y="1396894"/>
            <a:ext cx="9275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BD9B6B-0E11-4242-B3A2-05E5DE4FCE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0" b="20369"/>
          <a:stretch/>
        </p:blipFill>
        <p:spPr>
          <a:xfrm>
            <a:off x="280856" y="3273418"/>
            <a:ext cx="5372621" cy="3104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F204E6-B1AF-4375-BF87-003618877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38" y="3174963"/>
            <a:ext cx="5718888" cy="320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8195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5040501" y="1305958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466" flipV="1">
            <a:off x="305577" y="-886521"/>
            <a:ext cx="11942218" cy="6690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5665" y="807375"/>
            <a:ext cx="107420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846" y="1403116"/>
            <a:ext cx="18053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05145" y="1452053"/>
            <a:ext cx="837851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5000">
                <a:latin typeface="Times New Roman" panose="02020603050405020304" pitchFamily="18" charset="0"/>
                <a:cs typeface="Times New Roman" panose="02020603050405020304" pitchFamily="18" charset="0"/>
              </a:rPr>
              <a:t>hạnh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EDC156-118C-4EF1-AA7A-E24E6B1CB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88" y="3392064"/>
            <a:ext cx="4812898" cy="2956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AF414B-8405-40D6-A266-271D38DCC6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90" y="3376543"/>
            <a:ext cx="4530051" cy="2956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3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DA498F2-95DB-4782-AC50-20E7893504EB}"/>
              </a:ext>
            </a:extLst>
          </p:cNvPr>
          <p:cNvSpPr/>
          <p:nvPr/>
        </p:nvSpPr>
        <p:spPr>
          <a:xfrm>
            <a:off x="3745540" y="1030057"/>
            <a:ext cx="7105340" cy="468429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66191" y="1210423"/>
            <a:ext cx="32432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</a:t>
            </a:r>
          </a:p>
          <a:p>
            <a:r>
              <a:rPr lang="en-US" dirty="0" err="1"/>
              <a:t>khi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này</a:t>
            </a:r>
            <a:r>
              <a:rPr lang="en-US" dirty="0"/>
              <a:t>, ô </a:t>
            </a:r>
            <a:r>
              <a:rPr lang="en-US" dirty="0" err="1"/>
              <a:t>cửa</a:t>
            </a:r>
            <a:endParaRPr lang="en-US" dirty="0"/>
          </a:p>
          <a:p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¼ </a:t>
            </a:r>
            <a:r>
              <a:rPr lang="en-US" dirty="0" err="1"/>
              <a:t>bức</a:t>
            </a:r>
            <a:r>
              <a:rPr lang="en-US" dirty="0"/>
              <a:t> </a:t>
            </a:r>
          </a:p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  <a:p>
            <a:r>
              <a:rPr lang="en-US" dirty="0" err="1"/>
              <a:t>hết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bướm</a:t>
            </a:r>
            <a:r>
              <a:rPr lang="en-US" dirty="0"/>
              <a:t> </a:t>
            </a:r>
          </a:p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MẬT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</a:p>
          <a:p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366"/>
            <a:ext cx="12296274" cy="68833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138" y="275545"/>
            <a:ext cx="11835324" cy="63069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9185" y="953629"/>
            <a:ext cx="95795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“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những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60072" y="3728243"/>
            <a:ext cx="3157384" cy="31297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7445" y="4994024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48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4834" y="441153"/>
            <a:ext cx="11903932" cy="6326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14" y="1121089"/>
            <a:ext cx="55274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đức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của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tổ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để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lại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314" y="1532419"/>
            <a:ext cx="6457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đức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lành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để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lại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cho</a:t>
            </a:r>
            <a:r>
              <a:rPr lang="en-US" sz="2500" b="1" dirty="0">
                <a:latin typeface="UTM Isadora" panose="02040603050506020204" pitchFamily="18" charset="0"/>
              </a:rPr>
              <a:t> con </a:t>
            </a:r>
            <a:r>
              <a:rPr lang="en-US" sz="2500" b="1" dirty="0" err="1">
                <a:latin typeface="UTM Isadora" panose="02040603050506020204" pitchFamily="18" charset="0"/>
              </a:rPr>
              <a:t>cháu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0314" y="1943749"/>
            <a:ext cx="97209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hậu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có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lòng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nhân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hậu</a:t>
            </a:r>
            <a:r>
              <a:rPr lang="en-US" sz="2500" b="1" dirty="0">
                <a:latin typeface="UTM Isadora" panose="02040603050506020204" pitchFamily="18" charset="0"/>
              </a:rPr>
              <a:t> hay </a:t>
            </a:r>
            <a:r>
              <a:rPr lang="en-US" sz="2500" b="1" dirty="0" err="1">
                <a:latin typeface="UTM Isadora" panose="02040603050506020204" pitchFamily="18" charset="0"/>
              </a:rPr>
              <a:t>làm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đẹp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cho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khác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0314" y="2371364"/>
            <a:ext cx="65501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lộc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gia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đình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yên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latin typeface="UTM Isadora" panose="02040603050506020204" pitchFamily="18" charset="0"/>
              </a:rPr>
              <a:t>, </a:t>
            </a:r>
            <a:r>
              <a:rPr lang="en-US" sz="2500" b="1" dirty="0" err="1">
                <a:latin typeface="UTM Isadora" panose="02040603050506020204" pitchFamily="18" charset="0"/>
              </a:rPr>
              <a:t>tiền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của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dồi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dào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313" y="2782694"/>
            <a:ext cx="40014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trạch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như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ấm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0313" y="3188809"/>
            <a:ext cx="31117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tinh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cứu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tinh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0313" y="3600139"/>
            <a:ext cx="69974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thần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vị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thần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chuyên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làm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những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tốt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0313" y="4015831"/>
            <a:ext cx="80794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phận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hưởng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theo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quan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niệm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cũ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0313" y="4438200"/>
            <a:ext cx="110802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bất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trùng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lai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điều</a:t>
            </a:r>
            <a:r>
              <a:rPr lang="en-US" sz="2500" b="1" dirty="0">
                <a:latin typeface="UTM Isadora" panose="02040603050506020204" pitchFamily="18" charset="0"/>
              </a:rPr>
              <a:t> may </a:t>
            </a:r>
            <a:r>
              <a:rPr lang="en-US" sz="2500" b="1" dirty="0" err="1">
                <a:latin typeface="UTM Isadora" panose="02040603050506020204" pitchFamily="18" charset="0"/>
              </a:rPr>
              <a:t>mắn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lớn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đến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liền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nhau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chỉ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gặp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một</a:t>
            </a:r>
            <a:endParaRPr lang="en-US" sz="2500" b="1" dirty="0">
              <a:latin typeface="UTM Isadora" panose="02040603050506020204" pitchFamily="18" charset="0"/>
            </a:endParaRPr>
          </a:p>
          <a:p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0313" y="5226139"/>
            <a:ext cx="114553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lợi</a:t>
            </a:r>
            <a:r>
              <a:rPr lang="en-US" sz="2500" b="1" dirty="0">
                <a:solidFill>
                  <a:srgbClr val="006600"/>
                </a:solidFill>
                <a:latin typeface="UTM Isadora" panose="02040603050506020204" pitchFamily="18" charset="0"/>
              </a:rPr>
              <a:t>: </a:t>
            </a:r>
            <a:r>
              <a:rPr lang="en-US" sz="2500" b="1" dirty="0" err="1">
                <a:latin typeface="UTM Isadora" panose="02040603050506020204" pitchFamily="18" charset="0"/>
              </a:rPr>
              <a:t>lợi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ích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cộng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mà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người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dân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được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hưởng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không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phải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tiền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hoặc</a:t>
            </a:r>
            <a:endParaRPr lang="en-US" sz="2500" b="1" dirty="0">
              <a:latin typeface="UTM Isadora" panose="02040603050506020204" pitchFamily="18" charset="0"/>
            </a:endParaRPr>
          </a:p>
          <a:p>
            <a:r>
              <a:rPr lang="en-US" sz="2500" b="1" dirty="0" err="1">
                <a:latin typeface="UTM Isadora" panose="02040603050506020204" pitchFamily="18" charset="0"/>
              </a:rPr>
              <a:t>chỉ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trả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một</a:t>
            </a:r>
            <a:r>
              <a:rPr lang="en-US" sz="2500" b="1" dirty="0">
                <a:latin typeface="UTM Isadora" panose="02040603050506020204" pitchFamily="18" charset="0"/>
              </a:rPr>
              <a:t> </a:t>
            </a:r>
            <a:r>
              <a:rPr lang="en-US" sz="2500" b="1" dirty="0" err="1">
                <a:latin typeface="UTM Isadora" panose="02040603050506020204" pitchFamily="18" charset="0"/>
              </a:rPr>
              <a:t>phần</a:t>
            </a:r>
            <a:r>
              <a:rPr lang="en-US" sz="25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20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785C34-A40D-49F1-BA5E-6239027AE942}"/>
              </a:ext>
            </a:extLst>
          </p:cNvPr>
          <p:cNvSpPr/>
          <p:nvPr/>
        </p:nvSpPr>
        <p:spPr>
          <a:xfrm>
            <a:off x="165100" y="0"/>
            <a:ext cx="11645900" cy="368606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4311" y="258901"/>
            <a:ext cx="110210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nhất để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19761" y="3536435"/>
            <a:ext cx="3105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19761" y="4275922"/>
            <a:ext cx="53848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19761" y="4985783"/>
            <a:ext cx="81355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19761" y="5704632"/>
            <a:ext cx="69108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7"/>
              </a:ext>
            </a:extLst>
          </a:blip>
          <a:srcRect/>
          <a:stretch>
            <a:fillRect/>
          </a:stretch>
        </p:blipFill>
        <p:spPr>
          <a:xfrm>
            <a:off x="9714855" y="4333072"/>
            <a:ext cx="2477145" cy="25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7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2" grpId="1"/>
      <p:bldP spid="46" grpId="0"/>
      <p:bldP spid="46" grpId="1"/>
      <p:bldP spid="48" grpId="0"/>
      <p:bldP spid="49" grpId="0"/>
      <p:bldP spid="4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0664" y="2318657"/>
            <a:ext cx="33906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1</a:t>
            </a:r>
          </a:p>
        </p:txBody>
      </p:sp>
    </p:spTree>
    <p:extLst>
      <p:ext uri="{BB962C8B-B14F-4D97-AF65-F5344CB8AC3E}">
        <p14:creationId xmlns:p14="http://schemas.microsoft.com/office/powerpoint/2010/main" val="355330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8304" y="-408888"/>
            <a:ext cx="12699796" cy="4895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" y="662892"/>
            <a:ext cx="11314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6694728-069B-4842-8AE4-F4F9ABFB55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167" b="95352" l="45548" r="93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7" t="53519"/>
          <a:stretch/>
        </p:blipFill>
        <p:spPr>
          <a:xfrm>
            <a:off x="4684518" y="4061528"/>
            <a:ext cx="8480300" cy="36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2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8158" y="441153"/>
            <a:ext cx="9201160" cy="6442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099" y="838989"/>
            <a:ext cx="79476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36EF91A-AEF7-4DC4-B774-88A447047A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10" b="92672" l="10115" r="34365">
                        <a14:foregroundMark x1="24479" y1="74444" x2="24479" y2="74444"/>
                        <a14:foregroundMark x1="23958" y1="70556" x2="23958" y2="70556"/>
                        <a14:foregroundMark x1="25313" y1="76481" x2="25313" y2="76481"/>
                        <a14:foregroundMark x1="22083" y1="78333" x2="22083" y2="78333"/>
                        <a14:foregroundMark x1="31667" y1="65926" x2="31667" y2="65926"/>
                        <a14:foregroundMark x1="26354" y1="56852" x2="26354" y2="56852"/>
                        <a14:foregroundMark x1="26771" y1="59259" x2="26771" y2="59259"/>
                        <a14:foregroundMark x1="20000" y1="55926" x2="20000" y2="55926"/>
                        <a14:foregroundMark x1="19896" y1="57963" x2="19896" y2="57963"/>
                        <a14:foregroundMark x1="25521" y1="74815" x2="25521" y2="74815"/>
                        <a14:foregroundMark x1="22292" y1="75000" x2="22292" y2="75000"/>
                        <a14:foregroundMark x1="22396" y1="75185" x2="22396" y2="75185"/>
                        <a14:foregroundMark x1="22396" y1="75370" x2="22396" y2="7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" t="48390" r="62604" b="2408"/>
          <a:stretch/>
        </p:blipFill>
        <p:spPr>
          <a:xfrm>
            <a:off x="7769020" y="2304424"/>
            <a:ext cx="5219048" cy="47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96958" y="481580"/>
            <a:ext cx="6793442" cy="5970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6339" y="1141077"/>
            <a:ext cx="60963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A9D078-C644-4F27-95B3-0FE86BC95C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938" y1="30000" x2="30938" y2="30000"/>
                        <a14:foregroundMark x1="30104" y1="36296" x2="30104" y2="36296"/>
                        <a14:foregroundMark x1="30625" y1="30926" x2="30625" y2="30926"/>
                        <a14:foregroundMark x1="33333" y1="21852" x2="33333" y2="21852"/>
                        <a14:foregroundMark x1="33333" y1="19259" x2="33333" y2="19259"/>
                        <a14:foregroundMark x1="29063" y1="27407" x2="29063" y2="27407"/>
                        <a14:foregroundMark x1="25625" y1="31111" x2="25625" y2="31852"/>
                        <a14:foregroundMark x1="25000" y1="34444" x2="25000" y2="34444"/>
                        <a14:foregroundMark x1="29375" y1="28519" x2="29375" y2="28519"/>
                        <a14:foregroundMark x1="31771" y1="27963" x2="31771" y2="27963"/>
                        <a14:foregroundMark x1="33750" y1="28148" x2="33750" y2="28148"/>
                        <a14:foregroundMark x1="35729" y1="28148" x2="36146" y2="28148"/>
                        <a14:foregroundMark x1="38333" y1="27407" x2="38333" y2="27407"/>
                        <a14:foregroundMark x1="40208" y1="25556" x2="40208" y2="25556"/>
                        <a14:foregroundMark x1="42083" y1="22963" x2="42083" y2="22963"/>
                        <a14:foregroundMark x1="30104" y1="27593" x2="30000" y2="28519"/>
                        <a14:foregroundMark x1="30208" y1="29630" x2="30312" y2="32037"/>
                        <a14:foregroundMark x1="29688" y1="36296" x2="29688" y2="37222"/>
                        <a14:foregroundMark x1="29271" y1="39630" x2="29271" y2="40185"/>
                        <a14:foregroundMark x1="28021" y1="35370" x2="28021" y2="35370"/>
                        <a14:foregroundMark x1="27708" y1="39074" x2="27708" y2="39630"/>
                        <a14:foregroundMark x1="27708" y1="41111" x2="27708" y2="42407"/>
                        <a14:foregroundMark x1="27813" y1="45556" x2="28021" y2="46852"/>
                        <a14:foregroundMark x1="27604" y1="48519" x2="27604" y2="49815"/>
                        <a14:foregroundMark x1="33542" y1="78333" x2="33542" y2="78333"/>
                        <a14:foregroundMark x1="47188" y1="77222" x2="47188" y2="77222"/>
                        <a14:foregroundMark x1="48438" y1="79444" x2="48438" y2="79444"/>
                        <a14:foregroundMark x1="50417" y1="80185" x2="50417" y2="80185"/>
                        <a14:foregroundMark x1="53229" y1="79259" x2="53229" y2="79259"/>
                        <a14:foregroundMark x1="54688" y1="77037" x2="54688" y2="77037"/>
                        <a14:foregroundMark x1="56146" y1="77963" x2="56146" y2="77963"/>
                        <a14:foregroundMark x1="55521" y1="83148" x2="55521" y2="83148"/>
                        <a14:foregroundMark x1="50521" y1="81111" x2="49792" y2="81111"/>
                        <a14:foregroundMark x1="44583" y1="80185" x2="43750" y2="80185"/>
                        <a14:foregroundMark x1="40000" y1="79074" x2="40000" y2="79074"/>
                        <a14:foregroundMark x1="39896" y1="75000" x2="40208" y2="7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3454" r="25729"/>
          <a:stretch/>
        </p:blipFill>
        <p:spPr>
          <a:xfrm>
            <a:off x="-43437" y="2096149"/>
            <a:ext cx="5739125" cy="58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4557" y="2721114"/>
            <a:ext cx="361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60140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6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0448" y="192715"/>
            <a:ext cx="10866866" cy="2971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223" y="401343"/>
            <a:ext cx="9753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599969DA-8050-44C2-8350-C1653888C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3319" y="2807821"/>
            <a:ext cx="4572000" cy="41148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C8E4027-567B-4263-8ACE-D60367DF9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1592" y="2743200"/>
            <a:ext cx="2731198" cy="41148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A1C74928-8487-4E62-9502-BAC15D8C74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60421" y="2743200"/>
            <a:ext cx="257689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DF4DE092-4610-4FE0-B67C-376CD296D5F6}"/>
              </a:ext>
            </a:extLst>
          </p:cNvPr>
          <p:cNvGrpSpPr/>
          <p:nvPr/>
        </p:nvGrpSpPr>
        <p:grpSpPr>
          <a:xfrm>
            <a:off x="6780064" y="-245827"/>
            <a:ext cx="5904207" cy="5124977"/>
            <a:chOff x="6780064" y="-245827"/>
            <a:chExt cx="5904207" cy="512497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FB9D1297-3C2F-4000-A92C-C4A5C2F7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38534">
              <a:off x="11000071" y="2116858"/>
              <a:ext cx="1293293" cy="1275933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5342048B-8BE0-404E-9802-3CF65FE547B8}"/>
                </a:ext>
              </a:extLst>
            </p:cNvPr>
            <p:cNvGrpSpPr/>
            <p:nvPr/>
          </p:nvGrpSpPr>
          <p:grpSpPr>
            <a:xfrm>
              <a:off x="6780064" y="-245827"/>
              <a:ext cx="5904207" cy="3005467"/>
              <a:chOff x="6780064" y="-245827"/>
              <a:chExt cx="5904207" cy="3005467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ABB14538-3C07-46AC-A45B-93B4588DD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43396" y="1287804"/>
                <a:ext cx="1323411" cy="1177611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187C3943-A19D-4D93-B666-021C85009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15125" y="517024"/>
                <a:ext cx="1288086" cy="117761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57B828E5-249C-41B7-A275-3FFE3321C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8578" y="-118615"/>
                <a:ext cx="1288086" cy="1184384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FF91E9D3-8FA5-496A-861C-9B558FBC9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05171" y="504558"/>
                <a:ext cx="1749407" cy="1981036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A2977C1F-3BBB-4EC0-B778-962E482D7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7397" y="-175639"/>
                <a:ext cx="1293293" cy="1275933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B3D8B114-CBEF-4414-AD71-14A4E63FF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01464" y="-245827"/>
                <a:ext cx="1207273" cy="1438719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A6EE73DF-25F1-47D8-BAF7-B1E421668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1697" y="212127"/>
                <a:ext cx="3602438" cy="2115137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="" xmlns:a16="http://schemas.microsoft.com/office/drawing/2014/main" id="{80787F56-D983-495C-8BD6-2C29D9922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86960">
                <a:off x="6780064" y="692819"/>
                <a:ext cx="2660556" cy="156212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="" xmlns:a16="http://schemas.microsoft.com/office/drawing/2014/main" id="{60AE691E-DA0B-4B34-990D-EEF3D7F98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4876566">
                <a:off x="10572933" y="648302"/>
                <a:ext cx="2660556" cy="1562120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B302EFF0-7B96-43F2-82F7-E358B3FB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9733">
              <a:off x="8724051" y="2285522"/>
              <a:ext cx="3268303" cy="1918953"/>
            </a:xfrm>
            <a:prstGeom prst="rect">
              <a:avLst/>
            </a:prstGeom>
          </p:spPr>
        </p:pic>
      </p:grpSp>
      <p:pic>
        <p:nvPicPr>
          <p:cNvPr id="46" name="Picture 4"/>
          <p:cNvPicPr>
            <a:picLocks noChangeAspect="1"/>
          </p:cNvPicPr>
          <p:nvPr/>
        </p:nvPicPr>
        <p:blipFill>
          <a:blip r:embed="rId13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05036" y="536033"/>
            <a:ext cx="9748099" cy="4960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4880" y="1317621"/>
            <a:ext cx="806022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380028">
            <a:off x="-49646" y="4446340"/>
            <a:ext cx="3163631" cy="242017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9035860" y="3236195"/>
            <a:ext cx="3329628" cy="3751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21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1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535" y="1062791"/>
            <a:ext cx="11680529" cy="4092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3448" y="1984151"/>
            <a:ext cx="95413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</a:t>
            </a:r>
          </a:p>
          <a:p>
            <a:pPr algn="ctr"/>
            <a:r>
              <a:rPr lang="en-US" sz="4000" b="1" dirty="0" err="1">
                <a:latin typeface="UTM Isadora" panose="02040603050506020204" pitchFamily="18" charset="0"/>
              </a:rPr>
              <a:t>Không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thấy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Hồng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trả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lời</a:t>
            </a:r>
            <a:r>
              <a:rPr lang="en-US" sz="4000" b="1" dirty="0">
                <a:latin typeface="UTM Isadora" panose="02040603050506020204" pitchFamily="18" charset="0"/>
              </a:rPr>
              <a:t>, </a:t>
            </a:r>
            <a:r>
              <a:rPr lang="en-US" sz="4000" b="1" dirty="0" err="1">
                <a:latin typeface="UTM Isadora" panose="02040603050506020204" pitchFamily="18" charset="0"/>
              </a:rPr>
              <a:t>tôi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nhìn</a:t>
            </a:r>
            <a:r>
              <a:rPr lang="en-US" sz="4000" b="1" dirty="0">
                <a:latin typeface="UTM Isadora" panose="02040603050506020204" pitchFamily="18" charset="0"/>
              </a:rPr>
              <a:t> sang.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9926" y="3593101"/>
            <a:ext cx="621035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sp>
        <p:nvSpPr>
          <p:cNvPr id="2" name="AutoShape 4" descr="https://nhandan.vn/imgold/media/k2/items/src/4224/be2cc2418123410f63e6d856bbd9e46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690">
            <a:off x="689632" y="1122309"/>
            <a:ext cx="3721101" cy="279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387">
            <a:off x="7824542" y="968820"/>
            <a:ext cx="3789490" cy="2893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Bhutan: Taking the Middle Path to Happiness - From the Heart Productions  IncFrom the Heart Productions In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96" y="191022"/>
            <a:ext cx="3784404" cy="3575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2797" y="4306127"/>
            <a:ext cx="12679194" cy="29165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787" y="4856453"/>
            <a:ext cx="11132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2" tooltip="Vương quốc Bhutan"/>
              </a:rPr>
              <a:t>Vương quốc 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Vương quốc Bhutan"/>
              </a:rPr>
              <a:t>h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2" tooltip="Vương quốc Bhutan"/>
              </a:rPr>
              <a:t>utan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là đất nước bí ẩn nằm giữa Ấn Độ và Trung Quốc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được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dựa trên các yếu tố như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3" tooltip="Sức khỏe"/>
              </a:rPr>
              <a:t>sức khỏe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4" tooltip="Tinh thần"/>
              </a:rPr>
              <a:t>tinh thần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5" tooltip="Giáo dục"/>
              </a:rPr>
              <a:t>giáo dục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6" tooltip="Môi trường"/>
              </a:rPr>
              <a:t>môi trường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 lượng quản lý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7" tooltip="Mức sống"/>
              </a:rPr>
              <a:t>mức sống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và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  <a:hlinkClick r:id="rId18" tooltip="Chất lượng cuộc sống"/>
              </a:rPr>
              <a:t>chất lượng sống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 của người dân.</a:t>
            </a:r>
            <a:endParaRPr lang="vi-VN" sz="2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08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8F1D389-308D-4F07-BB7B-2E2AEB0C54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3543503" cy="2615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6B08F3F9-00E3-43B2-BC58-6FC782874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750097" y="4242895"/>
            <a:ext cx="3543503" cy="26151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1351F26-AA5F-49AB-8682-B4F17715C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85" y="-25365"/>
            <a:ext cx="762037" cy="678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87EA1D5-98B4-4489-9D6A-A7879ACE2C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341">
            <a:off x="2374151" y="-222931"/>
            <a:ext cx="2262097" cy="13281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BE4B21F-11A2-4F45-AF74-DE59022229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91250">
            <a:off x="8117726" y="5253945"/>
            <a:ext cx="2262097" cy="1328169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84" y="1377025"/>
            <a:ext cx="8897937" cy="436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0483" y="180681"/>
            <a:ext cx="8897937" cy="10156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20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tháng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3 </a:t>
            </a:r>
            <a:r>
              <a:rPr lang="en-US" sz="3000" b="1" dirty="0" err="1">
                <a:latin typeface="UTM Isadora" panose="02040603050506020204" pitchFamily="18" charset="0"/>
              </a:rPr>
              <a:t>hằng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năm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được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Liên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Hiệp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Quốc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latin typeface="UTM Isadora" panose="02040603050506020204" pitchFamily="18" charset="0"/>
              </a:rPr>
              <a:t>chọn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Ngày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Quốc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tế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Hạnh</a:t>
            </a:r>
            <a:r>
              <a:rPr lang="en-US" sz="3000" b="1" dirty="0">
                <a:solidFill>
                  <a:srgbClr val="00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UTM Isadora" panose="02040603050506020204" pitchFamily="18" charset="0"/>
              </a:rPr>
              <a:t>phúc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95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55" y="140221"/>
            <a:ext cx="8934384" cy="46985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9843" y="1318792"/>
            <a:ext cx="8061822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>
                <a:solidFill>
                  <a:srgbClr val="006600"/>
                </a:solidFill>
                <a:latin typeface="SVN-TradeMark" panose="02000000000000000000" pitchFamily="2" charset="0"/>
              </a:rPr>
              <a:t>Hạnh</a:t>
            </a:r>
            <a:r>
              <a:rPr lang="en-US" sz="5500" b="1" dirty="0">
                <a:solidFill>
                  <a:srgbClr val="0066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006600"/>
                </a:solidFill>
                <a:latin typeface="SVN-TradeMark" panose="02000000000000000000" pitchFamily="2" charset="0"/>
              </a:rPr>
              <a:t>phúc</a:t>
            </a:r>
            <a:r>
              <a:rPr lang="en-US" sz="5500" b="1" dirty="0">
                <a:solidFill>
                  <a:srgbClr val="0066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là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trạng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thái</a:t>
            </a:r>
            <a:r>
              <a:rPr lang="en-US" sz="5500" b="1" dirty="0">
                <a:latin typeface="SVN-TradeMark" panose="02000000000000000000" pitchFamily="2" charset="0"/>
              </a:rPr>
              <a:t> sung </a:t>
            </a:r>
          </a:p>
          <a:p>
            <a:r>
              <a:rPr lang="en-US" sz="5500" b="1" dirty="0" err="1">
                <a:latin typeface="SVN-TradeMark" panose="02000000000000000000" pitchFamily="2" charset="0"/>
              </a:rPr>
              <a:t>sướng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vì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cảm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thấy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hoàn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toàn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</a:p>
          <a:p>
            <a:r>
              <a:rPr lang="en-US" sz="5500" b="1" dirty="0" err="1">
                <a:latin typeface="SVN-TradeMark" panose="02000000000000000000" pitchFamily="2" charset="0"/>
              </a:rPr>
              <a:t>đạt</a:t>
            </a:r>
            <a:r>
              <a:rPr lang="en-US" sz="5500" b="1" dirty="0"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latin typeface="SVN-TradeMark" panose="02000000000000000000" pitchFamily="2" charset="0"/>
              </a:rPr>
              <a:t>được</a:t>
            </a:r>
            <a:r>
              <a:rPr lang="en-US" sz="5500" b="1" dirty="0">
                <a:latin typeface="SVN-TradeMark" panose="02000000000000000000" pitchFamily="2" charset="0"/>
              </a:rPr>
              <a:t> ý </a:t>
            </a:r>
            <a:r>
              <a:rPr lang="en-US" sz="5500" b="1" dirty="0" err="1">
                <a:latin typeface="SVN-TradeMark" panose="02000000000000000000" pitchFamily="2" charset="0"/>
              </a:rPr>
              <a:t>nguyện</a:t>
            </a:r>
            <a:r>
              <a:rPr lang="en-US" sz="5500" b="1" dirty="0">
                <a:latin typeface="SVN-TradeMark" panose="02000000000000000000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93692" y="1900672"/>
            <a:ext cx="484299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Hạnh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phúc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là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SVN-TradeMark" panose="02000000000000000000" pitchFamily="2" charset="0"/>
              </a:rPr>
              <a:t>gì</a:t>
            </a:r>
            <a:r>
              <a:rPr lang="en-US" sz="5500" b="1" dirty="0">
                <a:solidFill>
                  <a:srgbClr val="FF0000"/>
                </a:solidFill>
                <a:latin typeface="SVN-TradeMark" panose="02000000000000000000" pitchFamily="2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3C1459B-B9D8-44D4-A503-7873C99432D2}"/>
              </a:ext>
            </a:extLst>
          </p:cNvPr>
          <p:cNvGrpSpPr/>
          <p:nvPr/>
        </p:nvGrpSpPr>
        <p:grpSpPr>
          <a:xfrm>
            <a:off x="-291985" y="2275552"/>
            <a:ext cx="2899633" cy="4653895"/>
            <a:chOff x="3528816" y="1219200"/>
            <a:chExt cx="3240675" cy="5201266"/>
          </a:xfrm>
        </p:grpSpPr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0B0B453E-40F4-419F-8821-ABB51E5658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thiếu niên tiền phong quàng khăn đỏ minh họa">
              <a:extLst>
                <a:ext uri="{FF2B5EF4-FFF2-40B4-BE49-F238E27FC236}">
                  <a16:creationId xmlns="" xmlns:a16="http://schemas.microsoft.com/office/drawing/2014/main" id="{72BF3918-7AD3-4B34-B534-917536B8F3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6F4CB37-66C8-4471-8F7C-CC9E52DACFCE}"/>
              </a:ext>
            </a:extLst>
          </p:cNvPr>
          <p:cNvGrpSpPr/>
          <p:nvPr/>
        </p:nvGrpSpPr>
        <p:grpSpPr>
          <a:xfrm>
            <a:off x="9625889" y="1808750"/>
            <a:ext cx="2797399" cy="5145812"/>
            <a:chOff x="12843095" y="658761"/>
            <a:chExt cx="3036002" cy="5584723"/>
          </a:xfrm>
        </p:grpSpPr>
        <p:pic>
          <p:nvPicPr>
            <p:cNvPr id="25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3DF60CB1-2538-4101-8C2E-46F5B564C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Cartoon students Royalty Free Vector Image - VectorStock">
              <a:extLst>
                <a:ext uri="{FF2B5EF4-FFF2-40B4-BE49-F238E27FC236}">
                  <a16:creationId xmlns="" xmlns:a16="http://schemas.microsoft.com/office/drawing/2014/main" id="{58C729CF-6365-4321-8584-40100111FC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thiếu niên tiền phong quàng khăn đỏ minh họa">
              <a:extLst>
                <a:ext uri="{FF2B5EF4-FFF2-40B4-BE49-F238E27FC236}">
                  <a16:creationId xmlns="" xmlns:a16="http://schemas.microsoft.com/office/drawing/2014/main" id="{333E6657-C1E0-455D-BABF-D87A5DD1B3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15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3157" y="2661557"/>
            <a:ext cx="40479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63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A455DB4-8B86-4E94-98F9-A583A35E97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C2286D35-D506-4DE3-A6B6-880C837695FC}"/>
              </a:ext>
            </a:extLst>
          </p:cNvPr>
          <p:cNvGrpSpPr/>
          <p:nvPr/>
        </p:nvGrpSpPr>
        <p:grpSpPr>
          <a:xfrm>
            <a:off x="-250068" y="2676755"/>
            <a:ext cx="6203706" cy="4588396"/>
            <a:chOff x="-250068" y="2676755"/>
            <a:chExt cx="6203706" cy="4588396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1AEF12E2-DA42-4BC1-95EC-08E9163E1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85" y="3288023"/>
              <a:ext cx="799912" cy="82714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96358073-B5D6-48AC-AEAD-A5984BAD0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1200" y="5150014"/>
              <a:ext cx="3602438" cy="211513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7DA14F7B-2EB3-4591-B509-847DFFA9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29508" y="4684376"/>
              <a:ext cx="1399911" cy="95304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71FD0B03-B085-4458-AD1C-792C59FCC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0068" y="2676755"/>
              <a:ext cx="1017321" cy="90524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DFD82A82-62D4-4FCA-A53B-01C095797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047" y="5622688"/>
              <a:ext cx="1438537" cy="1438537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CA4FE029-87BC-4818-9EC6-522531240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366" y="3875974"/>
              <a:ext cx="1288086" cy="1177611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7711038C-1038-4B0A-87EF-FC82C73A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0904" y="4748155"/>
              <a:ext cx="1288086" cy="118438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37EA715-8436-4E77-95C5-F4B8DB0A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 flipV="1">
              <a:off x="-93365" y="3086100"/>
              <a:ext cx="5110976" cy="3771900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DF4DE092-4610-4FE0-B67C-376CD296D5F6}"/>
              </a:ext>
            </a:extLst>
          </p:cNvPr>
          <p:cNvGrpSpPr/>
          <p:nvPr/>
        </p:nvGrpSpPr>
        <p:grpSpPr>
          <a:xfrm>
            <a:off x="6780064" y="-245827"/>
            <a:ext cx="5904207" cy="5124977"/>
            <a:chOff x="6780064" y="-245827"/>
            <a:chExt cx="5904207" cy="512497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FB9D1297-3C2F-4000-A92C-C4A5C2F7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38534">
              <a:off x="11000071" y="2116858"/>
              <a:ext cx="1293293" cy="1275933"/>
            </a:xfrm>
            <a:prstGeom prst="rect">
              <a:avLst/>
            </a:prstGeom>
          </p:spPr>
        </p:pic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5342048B-8BE0-404E-9802-3CF65FE547B8}"/>
                </a:ext>
              </a:extLst>
            </p:cNvPr>
            <p:cNvGrpSpPr/>
            <p:nvPr/>
          </p:nvGrpSpPr>
          <p:grpSpPr>
            <a:xfrm>
              <a:off x="6780064" y="-245827"/>
              <a:ext cx="5904207" cy="3005467"/>
              <a:chOff x="6780064" y="-245827"/>
              <a:chExt cx="5904207" cy="3005467"/>
            </a:xfrm>
          </p:grpSpPr>
          <p:pic>
            <p:nvPicPr>
              <p:cNvPr id="43" name="图片 42">
                <a:extLst>
                  <a:ext uri="{FF2B5EF4-FFF2-40B4-BE49-F238E27FC236}">
                    <a16:creationId xmlns="" xmlns:a16="http://schemas.microsoft.com/office/drawing/2014/main" id="{ABB14538-3C07-46AC-A45B-93B4588DD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43396" y="1287804"/>
                <a:ext cx="1323411" cy="1177611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="" xmlns:a16="http://schemas.microsoft.com/office/drawing/2014/main" id="{187C3943-A19D-4D93-B666-021C85009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15125" y="517024"/>
                <a:ext cx="1288086" cy="1177611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="" xmlns:a16="http://schemas.microsoft.com/office/drawing/2014/main" id="{57B828E5-249C-41B7-A275-3FFE3321C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8578" y="-118615"/>
                <a:ext cx="1288086" cy="1184384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FF91E9D3-8FA5-496A-861C-9B558FBC9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05171" y="504558"/>
                <a:ext cx="1749407" cy="1981036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A2977C1F-3BBB-4EC0-B778-962E482D7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7397" y="-175639"/>
                <a:ext cx="1293293" cy="1275933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="" xmlns:a16="http://schemas.microsoft.com/office/drawing/2014/main" id="{B3D8B114-CBEF-4414-AD71-14A4E63FFB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01464" y="-245827"/>
                <a:ext cx="1207273" cy="1438719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="" xmlns:a16="http://schemas.microsoft.com/office/drawing/2014/main" id="{A6EE73DF-25F1-47D8-BAF7-B1E421668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1697" y="212127"/>
                <a:ext cx="3602438" cy="2115137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="" xmlns:a16="http://schemas.microsoft.com/office/drawing/2014/main" id="{80787F56-D983-495C-8BD6-2C29D9922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86960">
                <a:off x="6780064" y="692819"/>
                <a:ext cx="2660556" cy="156212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="" xmlns:a16="http://schemas.microsoft.com/office/drawing/2014/main" id="{60AE691E-DA0B-4B34-990D-EEF3D7F98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4876566">
                <a:off x="10572933" y="648302"/>
                <a:ext cx="2660556" cy="1562120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B302EFF0-7B96-43F2-82F7-E358B3FB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9733">
              <a:off x="8724051" y="2285522"/>
              <a:ext cx="3268303" cy="1918953"/>
            </a:xfrm>
            <a:prstGeom prst="rect">
              <a:avLst/>
            </a:prstGeom>
          </p:spPr>
        </p:pic>
      </p:grpSp>
      <p:pic>
        <p:nvPicPr>
          <p:cNvPr id="39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923956" y="1368531"/>
            <a:ext cx="11030695" cy="36850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6480" y="2691787"/>
            <a:ext cx="9655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CHÚC CÁC EM NHIỀU SỨC KHỎE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VÀ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SVN-Moon star" panose="00000400000000000000" pitchFamily="2" charset="0"/>
              </a:rPr>
              <a:t>HỌC TẬP THẬT TỐT!</a:t>
            </a:r>
          </a:p>
        </p:txBody>
      </p:sp>
    </p:spTree>
    <p:extLst>
      <p:ext uri="{BB962C8B-B14F-4D97-AF65-F5344CB8AC3E}">
        <p14:creationId xmlns:p14="http://schemas.microsoft.com/office/powerpoint/2010/main" val="228344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91090" y="489084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91090" y="2435560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58008" y="34476"/>
            <a:ext cx="9807389" cy="47005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8146" y="856353"/>
            <a:ext cx="7582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Isadora" panose="02040603050506020204" pitchFamily="18" charset="0"/>
              </a:rPr>
              <a:t>Trời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trở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gió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u="sng" dirty="0" err="1">
                <a:latin typeface="UTM Isadora" panose="02040603050506020204" pitchFamily="18" charset="0"/>
              </a:rPr>
              <a:t>nên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em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cần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mặc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thêm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áo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ấm</a:t>
            </a:r>
            <a:r>
              <a:rPr lang="en-US" sz="4000" b="1" dirty="0">
                <a:latin typeface="UTM Isadora" panose="02040603050506020204" pitchFamily="18" charset="0"/>
              </a:rPr>
              <a:t>.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gạch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2937" y="2643756"/>
            <a:ext cx="2821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a. </a:t>
            </a:r>
            <a:r>
              <a:rPr lang="en-US" sz="4000" b="1" dirty="0" err="1">
                <a:latin typeface="UTM Isadora" panose="02040603050506020204" pitchFamily="18" charset="0"/>
              </a:rPr>
              <a:t>Danh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8590" y="2600787"/>
            <a:ext cx="2759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b. </a:t>
            </a:r>
            <a:r>
              <a:rPr lang="en-US" sz="4000" b="1" dirty="0" err="1">
                <a:latin typeface="UTM Isadora" panose="02040603050506020204" pitchFamily="18" charset="0"/>
              </a:rPr>
              <a:t>Động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8447" y="3436464"/>
            <a:ext cx="244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c. </a:t>
            </a:r>
            <a:r>
              <a:rPr lang="en-US" sz="4000" b="1" dirty="0" err="1">
                <a:latin typeface="UTM Isadora" panose="02040603050506020204" pitchFamily="18" charset="0"/>
              </a:rPr>
              <a:t>Tính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4100" y="3393495"/>
            <a:ext cx="3334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Isadora" panose="02040603050506020204" pitchFamily="18" charset="0"/>
              </a:rPr>
              <a:t>d. </a:t>
            </a:r>
            <a:r>
              <a:rPr lang="en-US" sz="4000" b="1" dirty="0" err="1">
                <a:latin typeface="UTM Isadora" panose="02040603050506020204" pitchFamily="18" charset="0"/>
              </a:rPr>
              <a:t>Quan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hệ</a:t>
            </a:r>
            <a:r>
              <a:rPr lang="en-US" sz="4000" b="1" dirty="0">
                <a:latin typeface="UTM Isadora" panose="02040603050506020204" pitchFamily="18" charset="0"/>
              </a:rPr>
              <a:t> </a:t>
            </a:r>
            <a:r>
              <a:rPr lang="en-US" sz="4000" b="1" dirty="0" err="1">
                <a:latin typeface="UTM Isadora" panose="02040603050506020204" pitchFamily="18" charset="0"/>
              </a:rPr>
              <a:t>từ</a:t>
            </a:r>
            <a:endParaRPr lang="en-US" sz="4000" b="1" dirty="0">
              <a:latin typeface="UTM Isadora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FF7B98-1D47-4BF4-9E3F-781CBCE8D8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79" b="56511" l="45831" r="65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04" r="32325" b="37210"/>
          <a:stretch/>
        </p:blipFill>
        <p:spPr>
          <a:xfrm>
            <a:off x="1802079" y="2795345"/>
            <a:ext cx="3334567" cy="485253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B39B0587-3267-44F6-8587-B7D9D2CB9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207788" y="489084"/>
            <a:ext cx="4610314" cy="6482829"/>
          </a:xfrm>
          <a:prstGeom prst="rect">
            <a:avLst/>
          </a:prstGeom>
        </p:spPr>
      </p:pic>
      <p:pic>
        <p:nvPicPr>
          <p:cNvPr id="25" name="图片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8659BC74-9778-49A3-86D6-7021232C20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7878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18" grpId="0"/>
      <p:bldP spid="18" grpId="1"/>
      <p:bldP spid="19" grpId="0"/>
      <p:bldP spid="19" grpId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8825" y="719325"/>
            <a:ext cx="9950824" cy="5246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066" y="1865085"/>
            <a:ext cx="7624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hãy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cặp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chúng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quan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hệ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Isadora" panose="020406030505060202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latin typeface="UTM Isadora" panose="02040603050506020204" pitchFamily="18" charset="0"/>
              </a:rPr>
              <a:t>?</a:t>
            </a:r>
          </a:p>
          <a:p>
            <a:pPr algn="just"/>
            <a:r>
              <a:rPr lang="en-US" sz="3000" b="1" dirty="0" err="1">
                <a:latin typeface="UTM Isadora" panose="02040603050506020204" pitchFamily="18" charset="0"/>
              </a:rPr>
              <a:t>Mặc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dù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xa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trường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nhưng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Lan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vẫn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đến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lớp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đúng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giờ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77924" y="3272433"/>
            <a:ext cx="13355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74106" y="3288339"/>
            <a:ext cx="1134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74229" y="4112296"/>
            <a:ext cx="62744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12">
            <a:hlinkClick r:id="rId6" action="ppaction://hlinksldjump"/>
            <a:extLst>
              <a:ext uri="{FF2B5EF4-FFF2-40B4-BE49-F238E27FC236}">
                <a16:creationId xmlns="" xmlns:a16="http://schemas.microsoft.com/office/drawing/2014/main" id="{CF499466-7050-4849-B0E1-C29BDA0FF0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51590" y="-1852947"/>
            <a:ext cx="5442010" cy="4006677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="" xmlns:a16="http://schemas.microsoft.com/office/drawing/2014/main" id="{EE07A84C-622D-4D0C-A313-8957C03CE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2785441"/>
            <a:ext cx="29729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1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3580889" y="1354238"/>
            <a:ext cx="253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580889" y="3300714"/>
            <a:ext cx="1359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0" y="0"/>
            <a:ext cx="12293600" cy="6858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5401" y="-114064"/>
            <a:ext cx="11750009" cy="3505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9321" y="526397"/>
            <a:ext cx="91226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điền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cặp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quan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hệ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từ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thích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hợp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chỗ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UTM Isadora" panose="02040603050506020204" pitchFamily="18" charset="0"/>
              </a:rPr>
              <a:t>chấm</a:t>
            </a:r>
            <a:r>
              <a:rPr lang="en-US" sz="2800" b="1" dirty="0">
                <a:solidFill>
                  <a:srgbClr val="FF3300"/>
                </a:solidFill>
                <a:latin typeface="UTM Isadora" panose="02040603050506020204" pitchFamily="18" charset="0"/>
              </a:rPr>
              <a:t>:</a:t>
            </a:r>
          </a:p>
          <a:p>
            <a:endParaRPr lang="en-US" sz="3000" b="1" dirty="0">
              <a:solidFill>
                <a:srgbClr val="FF3300"/>
              </a:solidFill>
              <a:latin typeface="UTM Isadora" panose="02040603050506020204" pitchFamily="18" charset="0"/>
            </a:endParaRPr>
          </a:p>
          <a:p>
            <a:r>
              <a:rPr lang="en-US" sz="3000" b="1" dirty="0">
                <a:latin typeface="UTM Isadora" panose="02040603050506020204" pitchFamily="18" charset="0"/>
              </a:rPr>
              <a:t>	…………… </a:t>
            </a:r>
            <a:r>
              <a:rPr lang="en-US" sz="3000" b="1" dirty="0" err="1">
                <a:latin typeface="UTM Isadora" panose="02040603050506020204" pitchFamily="18" charset="0"/>
              </a:rPr>
              <a:t>chúng</a:t>
            </a:r>
            <a:r>
              <a:rPr lang="en-US" sz="3000" b="1" dirty="0">
                <a:latin typeface="UTM Isadora" panose="02040603050506020204" pitchFamily="18" charset="0"/>
              </a:rPr>
              <a:t> ta </a:t>
            </a:r>
            <a:r>
              <a:rPr lang="en-US" sz="3000" b="1" dirty="0" err="1">
                <a:latin typeface="UTM Isadora" panose="02040603050506020204" pitchFamily="18" charset="0"/>
              </a:rPr>
              <a:t>không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xả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rác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bừa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bãi</a:t>
            </a:r>
            <a:r>
              <a:rPr lang="en-US" sz="3000" b="1" dirty="0">
                <a:latin typeface="UTM Isadora" panose="02040603050506020204" pitchFamily="18" charset="0"/>
              </a:rPr>
              <a:t> …………… </a:t>
            </a:r>
            <a:r>
              <a:rPr lang="en-US" sz="3000" b="1" dirty="0" err="1">
                <a:latin typeface="UTM Isadora" panose="02040603050506020204" pitchFamily="18" charset="0"/>
              </a:rPr>
              <a:t>môi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err="1">
                <a:latin typeface="UTM Isadora" panose="02040603050506020204" pitchFamily="18" charset="0"/>
              </a:rPr>
              <a:t>trường</a:t>
            </a:r>
            <a:r>
              <a:rPr lang="en-US" sz="3000" b="1">
                <a:latin typeface="UTM Isadora" panose="02040603050506020204" pitchFamily="18" charset="0"/>
              </a:rPr>
              <a:t> sẽ </a:t>
            </a:r>
            <a:r>
              <a:rPr lang="en-US" sz="3000" b="1" dirty="0" err="1">
                <a:latin typeface="UTM Isadora" panose="02040603050506020204" pitchFamily="18" charset="0"/>
              </a:rPr>
              <a:t>xanh</a:t>
            </a:r>
            <a:r>
              <a:rPr lang="en-US" sz="3000" b="1" dirty="0">
                <a:latin typeface="UTM Isadora" panose="02040603050506020204" pitchFamily="18" charset="0"/>
              </a:rPr>
              <a:t>, </a:t>
            </a:r>
            <a:r>
              <a:rPr lang="en-US" sz="3000" b="1" dirty="0" err="1">
                <a:latin typeface="UTM Isadora" panose="02040603050506020204" pitchFamily="18" charset="0"/>
              </a:rPr>
              <a:t>sạch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và</a:t>
            </a:r>
            <a:r>
              <a:rPr lang="en-US" sz="3000" b="1" dirty="0"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latin typeface="UTM Isadora" panose="02040603050506020204" pitchFamily="18" charset="0"/>
              </a:rPr>
              <a:t>đẹp</a:t>
            </a:r>
            <a:r>
              <a:rPr lang="en-US" sz="3000" b="1" dirty="0">
                <a:latin typeface="UTM Isadora" panose="0204060305050602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1853" y="1287148"/>
            <a:ext cx="11753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Nếu</a:t>
            </a:r>
            <a:r>
              <a:rPr lang="en-US" sz="3500" b="1" dirty="0">
                <a:solidFill>
                  <a:srgbClr val="0000CC"/>
                </a:solidFill>
                <a:latin typeface="UTM Isadora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60965" y="1314784"/>
            <a:ext cx="7280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UTM Isadora" panose="02040603050506020204" pitchFamily="18" charset="0"/>
              </a:rPr>
              <a:t>thì</a:t>
            </a:r>
            <a:endParaRPr lang="en-US" sz="3500" b="1" dirty="0">
              <a:solidFill>
                <a:srgbClr val="0000CC"/>
              </a:solidFill>
              <a:latin typeface="UTM Isadora" panose="02040603050506020204" pitchFamily="18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36B5DF7A-F2D3-4D35-B7EC-E66B0FA16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40994" y="-242275"/>
            <a:ext cx="4610314" cy="708597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86C2B915-0B5E-484C-851C-03E2A50E91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2195" y="2779288"/>
            <a:ext cx="3855910" cy="4114800"/>
          </a:xfrm>
          <a:prstGeom prst="rect">
            <a:avLst/>
          </a:prstGeom>
        </p:spPr>
      </p:pic>
      <p:pic>
        <p:nvPicPr>
          <p:cNvPr id="1415" name="图片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5E390A4-3489-40D1-B4C3-672C6C1D37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79102" y="2851323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4366"/>
            <a:ext cx="12192000" cy="792414"/>
          </a:xfrm>
          <a:prstGeom prst="rect">
            <a:avLst/>
          </a:prstGeom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8" y="200244"/>
            <a:ext cx="11329221" cy="2733978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" y="4307175"/>
            <a:ext cx="1371487" cy="2310193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78" y="1731464"/>
            <a:ext cx="4255751" cy="488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1845" y="426414"/>
            <a:ext cx="36615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UTM Mother" panose="02040603050506020204" pitchFamily="18" charset="0"/>
              </a:rPr>
              <a:t>Luyện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từ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và</a:t>
            </a:r>
            <a:r>
              <a:rPr lang="en-US" sz="3500" dirty="0">
                <a:latin typeface="UTM Mother" panose="02040603050506020204" pitchFamily="18" charset="0"/>
              </a:rPr>
              <a:t> </a:t>
            </a:r>
            <a:r>
              <a:rPr lang="en-US" sz="3500" dirty="0" err="1">
                <a:latin typeface="UTM Mother" panose="02040603050506020204" pitchFamily="18" charset="0"/>
              </a:rPr>
              <a:t>câu</a:t>
            </a:r>
            <a:endParaRPr lang="en-US" sz="3500" dirty="0">
              <a:latin typeface="UTM Mother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1351" y="1143337"/>
            <a:ext cx="8299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MỞ RỘNG VỐN TỪ: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UTM Americana EB" panose="02040603050506020204" pitchFamily="18" charset="0"/>
              </a:rPr>
              <a:t>HẠNH PHÚC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CA400BA3-42E9-4B2E-BA44-F11E87E6A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4222" y="3082329"/>
            <a:ext cx="4383747" cy="37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3C089A-C26F-42EA-80C0-B99F97FB1DC9}"/>
              </a:ext>
            </a:extLst>
          </p:cNvPr>
          <p:cNvSpPr/>
          <p:nvPr/>
        </p:nvSpPr>
        <p:spPr>
          <a:xfrm>
            <a:off x="5199283" y="440265"/>
            <a:ext cx="4162886" cy="12045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DA4F4585-A92A-4A23-9B2D-CC0DAFB5E777}"/>
              </a:ext>
            </a:extLst>
          </p:cNvPr>
          <p:cNvGrpSpPr/>
          <p:nvPr/>
        </p:nvGrpSpPr>
        <p:grpSpPr>
          <a:xfrm>
            <a:off x="4188343" y="1483264"/>
            <a:ext cx="6058134" cy="1011885"/>
            <a:chOff x="3865122" y="1008636"/>
            <a:chExt cx="2971931" cy="758914"/>
          </a:xfrm>
        </p:grpSpPr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53420379-3C68-468D-892A-4C855E9CF6D4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15" name="椭圆 14">
                <a:extLst>
                  <a:ext uri="{FF2B5EF4-FFF2-40B4-BE49-F238E27FC236}">
                    <a16:creationId xmlns="" xmlns:a16="http://schemas.microsoft.com/office/drawing/2014/main" id="{D1FA13CA-8420-4340-AA9E-75A0E55869A1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6" name="同心圆 69">
                <a:extLst>
                  <a:ext uri="{FF2B5EF4-FFF2-40B4-BE49-F238E27FC236}">
                    <a16:creationId xmlns="" xmlns:a16="http://schemas.microsoft.com/office/drawing/2014/main" id="{6EC502AC-3E8E-43F5-8E13-54DF0E7E2C4D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  <p:grpSp>
          <p:nvGrpSpPr>
            <p:cNvPr id="10" name="Group 5">
              <a:extLst>
                <a:ext uri="{FF2B5EF4-FFF2-40B4-BE49-F238E27FC236}">
                  <a16:creationId xmlns="" xmlns:a16="http://schemas.microsoft.com/office/drawing/2014/main" id="{BF369299-243E-41DC-9BB3-5D05A25DB1AF}"/>
                </a:ext>
              </a:extLst>
            </p:cNvPr>
            <p:cNvGrpSpPr/>
            <p:nvPr/>
          </p:nvGrpSpPr>
          <p:grpSpPr>
            <a:xfrm>
              <a:off x="3865122" y="1236635"/>
              <a:ext cx="2971931" cy="530915"/>
              <a:chOff x="1365783" y="1505711"/>
              <a:chExt cx="3962574" cy="707886"/>
            </a:xfrm>
          </p:grpSpPr>
          <p:sp>
            <p:nvSpPr>
              <p:cNvPr id="11" name="TextBox 6">
                <a:extLst>
                  <a:ext uri="{FF2B5EF4-FFF2-40B4-BE49-F238E27FC236}">
                    <a16:creationId xmlns="" xmlns:a16="http://schemas.microsoft.com/office/drawing/2014/main" id="{750BF9AC-DE45-4579-A73C-C8F84AC3F5D1}"/>
                  </a:ext>
                </a:extLst>
              </p:cNvPr>
              <p:cNvSpPr txBox="1"/>
              <p:nvPr/>
            </p:nvSpPr>
            <p:spPr>
              <a:xfrm>
                <a:off x="1371081" y="1505711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1.</a:t>
                </a:r>
                <a:endParaRPr kumimoji="0" lang="en-US" altLang="zh-CN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3" name="TextBox 8">
                <a:extLst>
                  <a:ext uri="{FF2B5EF4-FFF2-40B4-BE49-F238E27FC236}">
                    <a16:creationId xmlns="" xmlns:a16="http://schemas.microsoft.com/office/drawing/2014/main" id="{FE884837-9A98-40BD-B87B-2D5AD7327B96}"/>
                  </a:ext>
                </a:extLst>
              </p:cNvPr>
              <p:cNvSpPr txBox="1"/>
              <p:nvPr/>
            </p:nvSpPr>
            <p:spPr>
              <a:xfrm>
                <a:off x="1365783" y="187441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Hiểu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nghĩa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hạnh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600" b="1" kern="0" dirty="0" err="1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phúc</a:t>
                </a:r>
                <a:r>
                  <a:rPr lang="en-US" altLang="zh-CN" sz="3600" b="1" kern="0" dirty="0"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(BT1)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5621886" y="408743"/>
            <a:ext cx="3219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UTM Aurora" panose="02040603050506020204" pitchFamily="18" charset="0"/>
              </a:rPr>
              <a:t>MỤC TIÊU</a:t>
            </a:r>
            <a:endParaRPr lang="en-US" sz="7200" dirty="0">
              <a:solidFill>
                <a:srgbClr val="006600"/>
              </a:solidFill>
              <a:latin typeface="UTM Aurora" panose="02040603050506020204" pitchFamily="18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="" xmlns:a16="http://schemas.microsoft.com/office/drawing/2014/main" id="{8ABDF725-2C86-48CA-9EFC-2FB5C3E0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0380" y="2395194"/>
            <a:ext cx="4281869" cy="449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B2BFB2-1A9F-4327-95F5-128A2D9103C0}"/>
              </a:ext>
            </a:extLst>
          </p:cNvPr>
          <p:cNvSpPr txBox="1"/>
          <p:nvPr/>
        </p:nvSpPr>
        <p:spPr>
          <a:xfrm>
            <a:off x="4196443" y="2595105"/>
            <a:ext cx="757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Tìm được từ đồng nghĩa và trái nghĩa với từ hạnh phúc (BT2)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343B83-F034-4A7A-BB08-19EE03B4E622}"/>
              </a:ext>
            </a:extLst>
          </p:cNvPr>
          <p:cNvSpPr txBox="1"/>
          <p:nvPr/>
        </p:nvSpPr>
        <p:spPr>
          <a:xfrm>
            <a:off x="4196443" y="3932486"/>
            <a:ext cx="7646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Nêu được một số từ ngữ chứa tiếng phúc (BT3)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265AAB-5E5B-4B8E-9FC2-B1A411C4AC68}"/>
              </a:ext>
            </a:extLst>
          </p:cNvPr>
          <p:cNvSpPr txBox="1"/>
          <p:nvPr/>
        </p:nvSpPr>
        <p:spPr>
          <a:xfrm>
            <a:off x="4196443" y="5136510"/>
            <a:ext cx="7839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kern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4. Xác định được yếu tố quan trọng nhất tạo nên một gia đình hạnh phúc (BT4)</a:t>
            </a:r>
            <a:endParaRPr kumimoji="0" lang="zh-CN" altLang="en-US" sz="3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1" name="图片 12">
            <a:extLst>
              <a:ext uri="{FF2B5EF4-FFF2-40B4-BE49-F238E27FC236}">
                <a16:creationId xmlns="" xmlns:a16="http://schemas.microsoft.com/office/drawing/2014/main" id="{73C6929C-E33B-4C6C-9602-C8AE244830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5143" y="-1850711"/>
            <a:ext cx="4812898" cy="40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5" grpId="0"/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D57361C-54A4-4DA6-BE53-DFE3E62569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66BD95C-1790-43C3-BC00-70534FF7EE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38303" y="0"/>
            <a:ext cx="5110976" cy="37719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51D5372-F1A1-4299-A8D6-84D466916C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4">
            <a:off x="1911297" y="4130205"/>
            <a:ext cx="3268303" cy="1918953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568B26D-28DF-429D-A154-9423865009F5}"/>
              </a:ext>
            </a:extLst>
          </p:cNvPr>
          <p:cNvGrpSpPr/>
          <p:nvPr/>
        </p:nvGrpSpPr>
        <p:grpSpPr>
          <a:xfrm>
            <a:off x="4954623" y="1922225"/>
            <a:ext cx="988629" cy="988629"/>
            <a:chOff x="3059832" y="3339719"/>
            <a:chExt cx="3607562" cy="3607562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DC516AA0-AF59-4A01-B018-05EBAF1E9D02}"/>
                </a:ext>
              </a:extLst>
            </p:cNvPr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同心圆 69">
              <a:extLst>
                <a:ext uri="{FF2B5EF4-FFF2-40B4-BE49-F238E27FC236}">
                  <a16:creationId xmlns="" xmlns:a16="http://schemas.microsoft.com/office/drawing/2014/main" id="{FE4ED645-3C41-41E3-AADA-2C492240BCE2}"/>
                </a:ext>
              </a:extLst>
            </p:cNvPr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77926"/>
            <a:ext cx="11835324" cy="630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9660" y="891548"/>
            <a:ext cx="892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660" y="1957492"/>
            <a:ext cx="721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9660" y="2742322"/>
            <a:ext cx="1193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39660" y="4214639"/>
            <a:ext cx="1193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632" y="3683389"/>
            <a:ext cx="3252537" cy="32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8" grpId="1"/>
      <p:bldP spid="20" grpId="0"/>
      <p:bldP spid="20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514F118-AD48-402F-A7D6-0991C53D7796"/>
  <p:tag name="ISPRING_SCORM_RATE_SLIDES" val="1"/>
  <p:tag name="ISPRINGONLINEFOLDERID" val="0"/>
  <p:tag name="ISPRINGONLINEFOLDERPATH" val="Content List"/>
  <p:tag name="ISPRINGCLOUDFOLDERID" val="0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母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OUTPUT_FOLDER" val="D:\ppt\第12批\689050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sbsc5n2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1212</Words>
  <Application>Microsoft Office PowerPoint</Application>
  <PresentationFormat>Widescreen</PresentationFormat>
  <Paragraphs>142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SVN-Moon star</vt:lpstr>
      <vt:lpstr>SVN-TradeMark</vt:lpstr>
      <vt:lpstr>Times New Roman</vt:lpstr>
      <vt:lpstr>UTM Americana EB</vt:lpstr>
      <vt:lpstr>UTM Aurora</vt:lpstr>
      <vt:lpstr>UTM Isadora</vt:lpstr>
      <vt:lpstr>UTM Mother</vt:lpstr>
      <vt:lpstr>Wingdings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</dc:title>
  <dc:creator>张建春</dc:creator>
  <cp:lastModifiedBy>WIN10</cp:lastModifiedBy>
  <cp:revision>255</cp:revision>
  <dcterms:created xsi:type="dcterms:W3CDTF">2018-05-04T05:35:33Z</dcterms:created>
  <dcterms:modified xsi:type="dcterms:W3CDTF">2021-12-12T16:58:33Z</dcterms:modified>
</cp:coreProperties>
</file>