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94" r:id="rId2"/>
    <p:sldId id="295" r:id="rId3"/>
    <p:sldId id="297" r:id="rId4"/>
    <p:sldId id="298" r:id="rId5"/>
    <p:sldId id="282" r:id="rId6"/>
    <p:sldId id="283" r:id="rId7"/>
    <p:sldId id="299" r:id="rId8"/>
    <p:sldId id="286" r:id="rId9"/>
    <p:sldId id="300" r:id="rId10"/>
    <p:sldId id="28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9" autoAdjust="0"/>
  </p:normalViewPr>
  <p:slideViewPr>
    <p:cSldViewPr showGuides="1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400F-AC3C-4D85-AA3D-39061372201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350574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9EDF-F09E-4565-AA13-42BD8B56D6C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892535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F2AA-F3FE-4EC4-9860-78EB64F39A4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179780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C73-82D6-4A3F-833C-D6B38EB393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31080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C7C8-3ABE-4837-9F55-F012CF496B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932866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932-C472-49E7-B81A-084F52E1260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946585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925-17F7-4BF2-927C-34F7B744C46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700811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05B6-3832-48E8-9AAA-EC65CB10F20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347879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38C4-44DD-48B9-997D-C04F9BB36D1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815900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9D76E-9781-440E-A584-5F5DF4A90C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687782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7B92-E2EA-4F42-984A-8EF1B250EF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676664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8712D-EDBB-45F0-8C2F-B196272F2A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09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ransition spd="slow">
    <p:circle/>
    <p:sndAc>
      <p:stSnd>
        <p:snd r:embed="rId13" name="applause.wav"/>
      </p:stSnd>
    </p:sndAc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>
            <a:extLst>
              <a:ext uri="{FF2B5EF4-FFF2-40B4-BE49-F238E27FC236}">
                <a16:creationId xmlns:a16="http://schemas.microsoft.com/office/drawing/2014/main" id="{EB650EEA-2A98-4B45-BE8A-20B9C9BE7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1271" y="0"/>
            <a:ext cx="63246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TRƯỜNG TIỂU HỌC GIANG BIÊN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887E8D17-3B2B-4AF2-9841-8E18D04F0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6408" y="2782887"/>
            <a:ext cx="53943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LUYỆN TỪ VÀ CÂU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1B839967-C500-42BC-BB72-4A6B52AFACF1}"/>
              </a:ext>
            </a:extLst>
          </p:cNvPr>
          <p:cNvSpPr txBox="1"/>
          <p:nvPr/>
        </p:nvSpPr>
        <p:spPr>
          <a:xfrm>
            <a:off x="441960" y="16764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 err="1">
                <a:latin typeface="HP001 4 hàng" panose="020B0603050302020204" pitchFamily="34" charset="0"/>
              </a:rPr>
              <a:t>Chào</a:t>
            </a:r>
            <a:r>
              <a:rPr lang="en-US" sz="4400" b="1" dirty="0"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latin typeface="HP001 4 hàng" panose="020B0603050302020204" pitchFamily="34" charset="0"/>
              </a:rPr>
              <a:t>mừng</a:t>
            </a:r>
            <a:r>
              <a:rPr lang="en-US" sz="4400" b="1" dirty="0"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latin typeface="HP001 4 hàng" panose="020B0603050302020204" pitchFamily="34" charset="0"/>
              </a:rPr>
              <a:t>các</a:t>
            </a:r>
            <a:r>
              <a:rPr lang="en-US" sz="4400" b="1" dirty="0">
                <a:latin typeface="HP001 4 hàng" panose="020B0603050302020204" pitchFamily="34" charset="0"/>
              </a:rPr>
              <a:t> con </a:t>
            </a:r>
            <a:r>
              <a:rPr lang="en-US" sz="4400" b="1" dirty="0" err="1">
                <a:latin typeface="HP001 4 hàng" panose="020B0603050302020204" pitchFamily="34" charset="0"/>
              </a:rPr>
              <a:t>đến</a:t>
            </a:r>
            <a:r>
              <a:rPr lang="en-US" sz="4400" b="1" dirty="0"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latin typeface="HP001 4 hàng" panose="020B0603050302020204" pitchFamily="34" charset="0"/>
              </a:rPr>
              <a:t>với</a:t>
            </a:r>
            <a:r>
              <a:rPr lang="en-US" sz="4400" b="1" dirty="0"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latin typeface="HP001 4 hàng" panose="020B0603050302020204" pitchFamily="34" charset="0"/>
              </a:rPr>
              <a:t>tiết</a:t>
            </a:r>
            <a:r>
              <a:rPr lang="en-US" sz="4400" b="1" dirty="0"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latin typeface="HP001 4 hàng" panose="020B0603050302020204" pitchFamily="34" charset="0"/>
              </a:rPr>
              <a:t>học</a:t>
            </a:r>
            <a:endParaRPr lang="en-US" sz="4400" b="1" dirty="0">
              <a:latin typeface="HP001 4 hàng" panose="020B06030503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9E94E3B-A60B-4D95-9A19-E0C02CFEF1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371599" cy="134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578906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5000" y="18288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con!</a:t>
            </a:r>
          </a:p>
        </p:txBody>
      </p:sp>
    </p:spTree>
    <p:extLst>
      <p:ext uri="{BB962C8B-B14F-4D97-AF65-F5344CB8AC3E}">
        <p14:creationId xmlns:p14="http://schemas.microsoft.com/office/powerpoint/2010/main" val="241026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ABA951-6747-4B05-9062-19E0B7DE24C7}"/>
              </a:ext>
            </a:extLst>
          </p:cNvPr>
          <p:cNvSpPr txBox="1"/>
          <p:nvPr/>
        </p:nvSpPr>
        <p:spPr>
          <a:xfrm>
            <a:off x="2590800" y="2057400"/>
            <a:ext cx="41148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052553969"/>
      </p:ext>
    </p:extLst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99F9E3-6501-4A5A-82F9-2CD8E8B3F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04" y="457200"/>
            <a:ext cx="72810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C7E555-DB24-42D6-8589-31FDCB813E18}"/>
              </a:ext>
            </a:extLst>
          </p:cNvPr>
          <p:cNvSpPr txBox="1"/>
          <p:nvPr/>
        </p:nvSpPr>
        <p:spPr>
          <a:xfrm>
            <a:off x="1981200" y="18141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3B1C05-F61F-4569-A616-F677C2407517}"/>
              </a:ext>
            </a:extLst>
          </p:cNvPr>
          <p:cNvSpPr txBox="1"/>
          <p:nvPr/>
        </p:nvSpPr>
        <p:spPr>
          <a:xfrm>
            <a:off x="1447800" y="239893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đùm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8E8CA4-9AF4-4A6D-A9D1-A65814E2400B}"/>
              </a:ext>
            </a:extLst>
          </p:cNvPr>
          <p:cNvSpPr txBox="1"/>
          <p:nvPr/>
        </p:nvSpPr>
        <p:spPr>
          <a:xfrm>
            <a:off x="402048" y="3733800"/>
            <a:ext cx="8360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E322C62-1A16-4C0A-89A3-01E2CB9C0488}"/>
              </a:ext>
            </a:extLst>
          </p:cNvPr>
          <p:cNvSpPr/>
          <p:nvPr/>
        </p:nvSpPr>
        <p:spPr>
          <a:xfrm>
            <a:off x="3352800" y="1765213"/>
            <a:ext cx="855252" cy="67318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90ACCB7-07FB-4A95-BFF9-B873CF3AB400}"/>
              </a:ext>
            </a:extLst>
          </p:cNvPr>
          <p:cNvCxnSpPr/>
          <p:nvPr/>
        </p:nvCxnSpPr>
        <p:spPr>
          <a:xfrm>
            <a:off x="4876800" y="2362200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1638D98-E88B-4BEC-9D92-81E30BBEC5E7}"/>
              </a:ext>
            </a:extLst>
          </p:cNvPr>
          <p:cNvCxnSpPr/>
          <p:nvPr/>
        </p:nvCxnSpPr>
        <p:spPr>
          <a:xfrm>
            <a:off x="2133600" y="2298492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13294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99BA91A1-2FF5-4E53-AD10-6D9EFA2D7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www.themegallery.com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84D8AD-27F9-45B2-B503-AB30B651F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604A18-5724-4C15-95AA-1DF9CFF18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54088"/>
            <a:ext cx="82296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Thứ</a:t>
            </a:r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      </a:t>
            </a:r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ngày</a:t>
            </a:r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     </a:t>
            </a:r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tháng</a:t>
            </a:r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   </a:t>
            </a:r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năm</a:t>
            </a:r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1BB0CA-B047-4979-8497-B9586B37E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55763"/>
            <a:ext cx="357505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Luyện</a:t>
            </a:r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từ</a:t>
            </a:r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và</a:t>
            </a:r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câu</a:t>
            </a:r>
            <a:endParaRPr lang="en-US" altLang="en-US" sz="3500" b="1" dirty="0">
              <a:solidFill>
                <a:schemeClr val="bg1"/>
              </a:solidFill>
              <a:latin typeface="HP001 4 hàng" panose="020B06030503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8BF307-7EAC-4882-9CBF-86F0C2AFA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286000"/>
            <a:ext cx="5588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So </a:t>
            </a:r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sánh</a:t>
            </a:r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. </a:t>
            </a:r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Dấu</a:t>
            </a:r>
            <a:r>
              <a:rPr lang="en-US" altLang="en-US" sz="3500" b="1" dirty="0">
                <a:solidFill>
                  <a:schemeClr val="bg1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5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chấm</a:t>
            </a:r>
            <a:endParaRPr lang="en-US" altLang="en-US" sz="3500" b="1" dirty="0">
              <a:solidFill>
                <a:schemeClr val="bg1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715534"/>
      </p:ext>
    </p:extLst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65100" y="687388"/>
            <a:ext cx="586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Mau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8120" y="1719365"/>
            <a:ext cx="34290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ngõ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33350" y="3451780"/>
            <a:ext cx="36576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ướp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33350" y="5433428"/>
            <a:ext cx="44069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dát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altLang="en-US" sz="2400" b="1" i="0" dirty="0"/>
          </a:p>
        </p:txBody>
      </p:sp>
      <p:sp>
        <p:nvSpPr>
          <p:cNvPr id="4102" name="Text Box 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667000" y="1449388"/>
            <a:ext cx="1905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b="1" dirty="0" err="1">
                <a:latin typeface="Times New Roman" panose="02020603050405020304" pitchFamily="18" charset="0"/>
              </a:rPr>
              <a:t>Thanh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Hải</a:t>
            </a:r>
            <a:endParaRPr lang="en-US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005330" y="3189467"/>
            <a:ext cx="10620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b="1" dirty="0" err="1">
                <a:latin typeface="Times New Roman" panose="02020603050405020304" pitchFamily="18" charset="0"/>
              </a:rPr>
              <a:t>Tô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Hà</a:t>
            </a:r>
            <a:endParaRPr lang="en-US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070100" y="4994459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Sủn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790700" y="6378969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ĐẤT NƯỚC NGÀN NĂM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165100" y="141287"/>
            <a:ext cx="9372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9750" y="1025476"/>
            <a:ext cx="24320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35480" y="133984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18" name="Rectangle 3" descr="vi sao"/>
          <p:cNvSpPr>
            <a:spLocks noChangeArrowheads="1"/>
          </p:cNvSpPr>
          <p:nvPr/>
        </p:nvSpPr>
        <p:spPr bwMode="auto">
          <a:xfrm>
            <a:off x="5448300" y="4007993"/>
            <a:ext cx="3581400" cy="2766681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9" name="Rectangle 4" descr="bac ho"/>
          <p:cNvSpPr>
            <a:spLocks noChangeArrowheads="1"/>
          </p:cNvSpPr>
          <p:nvPr/>
        </p:nvSpPr>
        <p:spPr bwMode="auto">
          <a:xfrm>
            <a:off x="4127500" y="579476"/>
            <a:ext cx="2946400" cy="334083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93077" y="2778369"/>
            <a:ext cx="1905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3142575"/>
            <a:ext cx="20574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2466802046_c4593f00b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460" y="617389"/>
            <a:ext cx="4246740" cy="30095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090204CL3may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3761344"/>
            <a:ext cx="4246740" cy="2852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528027" y="4126523"/>
            <a:ext cx="22034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8027" y="4888523"/>
            <a:ext cx="22796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12477" y="5761892"/>
            <a:ext cx="12954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39750" y="6049108"/>
            <a:ext cx="35877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358" y="1977694"/>
            <a:ext cx="4495800" cy="3209925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424961" y="641691"/>
            <a:ext cx="546156" cy="4674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2370992" y="675906"/>
            <a:ext cx="696376" cy="4674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198120" y="2405169"/>
            <a:ext cx="600808" cy="4674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777837" y="2794154"/>
            <a:ext cx="521471" cy="4674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370309" y="3801460"/>
            <a:ext cx="600808" cy="4674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1167581" y="3802386"/>
            <a:ext cx="1721614" cy="49923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370309" y="4514698"/>
            <a:ext cx="600808" cy="4674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189570" y="4531830"/>
            <a:ext cx="1721614" cy="49923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018692" y="5379982"/>
            <a:ext cx="1248508" cy="4674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22870" y="5738264"/>
            <a:ext cx="1939330" cy="49923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886200" y="2473417"/>
            <a:ext cx="5143500" cy="1732415"/>
          </a:xfrm>
          <a:prstGeom prst="round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Symbol" panose="05050102010706020507" pitchFamily="18" charset="2"/>
              <a:buChar char="Þ"/>
            </a:pP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VẬT VỚI SỰ VẬT</a:t>
            </a:r>
          </a:p>
        </p:txBody>
      </p:sp>
    </p:spTree>
    <p:extLst>
      <p:ext uri="{BB962C8B-B14F-4D97-AF65-F5344CB8AC3E}">
        <p14:creationId xmlns:p14="http://schemas.microsoft.com/office/powerpoint/2010/main" val="256385916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 animBg="1"/>
      <p:bldP spid="18" grpId="1" animBg="1"/>
      <p:bldP spid="19" grpId="0" animBg="1"/>
      <p:bldP spid="19" grpId="1" animBg="1"/>
      <p:bldP spid="35" grpId="0" animBg="1"/>
      <p:bldP spid="36" grpId="0" animBg="1"/>
      <p:bldP spid="3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65100" y="687388"/>
            <a:ext cx="586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Mau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8120" y="1719365"/>
            <a:ext cx="34290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ngõ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33350" y="3451780"/>
            <a:ext cx="36576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ướp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endParaRPr lang="en-US" altLang="en-US" sz="20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33350" y="5433428"/>
            <a:ext cx="44069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dát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2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altLang="en-US" sz="2400" b="1" i="0" dirty="0"/>
          </a:p>
        </p:txBody>
      </p:sp>
      <p:sp>
        <p:nvSpPr>
          <p:cNvPr id="4102" name="Text Box 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667000" y="1449388"/>
            <a:ext cx="1905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b="1" dirty="0" err="1">
                <a:latin typeface="Times New Roman" panose="02020603050405020304" pitchFamily="18" charset="0"/>
              </a:rPr>
              <a:t>Thanh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Hải</a:t>
            </a:r>
            <a:endParaRPr lang="en-US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005330" y="3189467"/>
            <a:ext cx="10620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b="1" dirty="0" err="1">
                <a:latin typeface="Times New Roman" panose="02020603050405020304" pitchFamily="18" charset="0"/>
              </a:rPr>
              <a:t>Tô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Hà</a:t>
            </a:r>
            <a:endParaRPr lang="en-US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070100" y="4994459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Sủn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790700" y="6378969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ĐẤT NƯỚC NGÀN NĂM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165100" y="141287"/>
            <a:ext cx="9372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9750" y="1025476"/>
            <a:ext cx="24320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3077" y="2778369"/>
            <a:ext cx="1905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3142575"/>
            <a:ext cx="20574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8027" y="4126523"/>
            <a:ext cx="22034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8027" y="4888523"/>
            <a:ext cx="22796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12477" y="5761892"/>
            <a:ext cx="12954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39750" y="6049108"/>
            <a:ext cx="35877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1947789" y="687388"/>
            <a:ext cx="449580" cy="43285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186397" y="2792477"/>
            <a:ext cx="600808" cy="4674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919395" y="3836823"/>
            <a:ext cx="299805" cy="37714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903709" y="4565553"/>
            <a:ext cx="315491" cy="3820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188852" y="5459841"/>
            <a:ext cx="334108" cy="33459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8" name="Rectangle 3" descr="vi sao"/>
          <p:cNvSpPr>
            <a:spLocks noChangeArrowheads="1"/>
          </p:cNvSpPr>
          <p:nvPr/>
        </p:nvSpPr>
        <p:spPr bwMode="auto">
          <a:xfrm>
            <a:off x="6588370" y="572173"/>
            <a:ext cx="2001520" cy="1869111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9" name="Rectangle 4" descr="bac ho"/>
          <p:cNvSpPr>
            <a:spLocks noChangeArrowheads="1"/>
          </p:cNvSpPr>
          <p:nvPr/>
        </p:nvSpPr>
        <p:spPr bwMode="auto">
          <a:xfrm>
            <a:off x="4182990" y="572174"/>
            <a:ext cx="1905000" cy="186911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pic>
        <p:nvPicPr>
          <p:cNvPr id="47" name="Picture 2" descr="2466802046_c4593f00b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483" y="2719219"/>
            <a:ext cx="2470659" cy="1722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090204CL3may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972" y="2711068"/>
            <a:ext cx="2257628" cy="1730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92" y="4800447"/>
            <a:ext cx="3305908" cy="189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6649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1" grpId="0" animBg="1"/>
      <p:bldP spid="43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08E914-4DFE-4E52-B634-C9228323E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990E13-8063-4A92-B393-4C623408E83B}"/>
              </a:ext>
            </a:extLst>
          </p:cNvPr>
          <p:cNvSpPr txBox="1"/>
          <p:nvPr/>
        </p:nvSpPr>
        <p:spPr>
          <a:xfrm>
            <a:off x="0" y="366558"/>
            <a:ext cx="8153400" cy="53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2: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từ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chỉ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sự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so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sánh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1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469204085"/>
      </p:ext>
    </p:extLst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68215" y="1981200"/>
            <a:ext cx="7848600" cy="2654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gò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ó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hiếc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búa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ng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295400" y="45720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câu: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730261" y="4769703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Nhuận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668965" y="1981200"/>
            <a:ext cx="30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333392" y="2410679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.C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982915" y="3710354"/>
            <a:ext cx="723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.Ô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611815" y="19812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800" b="1" i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04800" y="609600"/>
            <a:ext cx="10615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720253" y="19812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523892" y="2410679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170484" y="3698631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415501" y="5410200"/>
            <a:ext cx="6233807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737479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67FD36-803F-4472-A4DD-1D8C526C7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1C666A-FD47-428F-8E30-A14B73561446}"/>
              </a:ext>
            </a:extLst>
          </p:cNvPr>
          <p:cNvSpPr txBox="1"/>
          <p:nvPr/>
        </p:nvSpPr>
        <p:spPr>
          <a:xfrm>
            <a:off x="0" y="366558"/>
            <a:ext cx="8153400" cy="53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1D95DE-5454-41F9-B16E-069367D5633A}"/>
              </a:ext>
            </a:extLst>
          </p:cNvPr>
          <p:cNvSpPr txBox="1"/>
          <p:nvPr/>
        </p:nvSpPr>
        <p:spPr>
          <a:xfrm>
            <a:off x="495300" y="990392"/>
            <a:ext cx="8420100" cy="53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tôi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vốn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thợ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gò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hàn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vào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loại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giỏi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lần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3100" b="1" i="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80653-6E96-4E33-ACE7-55486EFC63B8}"/>
              </a:ext>
            </a:extLst>
          </p:cNvPr>
          <p:cNvSpPr txBox="1"/>
          <p:nvPr/>
        </p:nvSpPr>
        <p:spPr>
          <a:xfrm>
            <a:off x="-33728" y="1591741"/>
            <a:ext cx="9177728" cy="53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Chính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mắt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tôi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đã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thấy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tán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đinh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đồng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Chiếc</a:t>
            </a:r>
            <a:endParaRPr lang="en-US" altLang="en-US" sz="3100" b="1" i="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1D090B-5B89-46AD-86F5-09567F640904}"/>
              </a:ext>
            </a:extLst>
          </p:cNvPr>
          <p:cNvSpPr txBox="1"/>
          <p:nvPr/>
        </p:nvSpPr>
        <p:spPr>
          <a:xfrm>
            <a:off x="-64958" y="2193090"/>
            <a:ext cx="9361358" cy="53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búa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tay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hoa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lên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nhát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nghiêng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nhát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thẳng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endParaRPr lang="en-US" altLang="en-US" sz="3100" b="1" i="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209221-BE1D-43B7-9B91-732C6531F85B}"/>
              </a:ext>
            </a:extLst>
          </p:cNvPr>
          <p:cNvSpPr txBox="1"/>
          <p:nvPr/>
        </p:nvSpPr>
        <p:spPr>
          <a:xfrm>
            <a:off x="-64958" y="2826452"/>
            <a:ext cx="9056558" cy="53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búa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tay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hoa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lên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nhát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nghiêng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nhát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 </a:t>
            </a:r>
            <a:endParaRPr lang="en-US" altLang="en-US" sz="3100" b="1" i="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519909-08DC-4E6C-979D-BE440D60D644}"/>
              </a:ext>
            </a:extLst>
          </p:cNvPr>
          <p:cNvSpPr txBox="1"/>
          <p:nvPr/>
        </p:nvSpPr>
        <p:spPr>
          <a:xfrm>
            <a:off x="-64958" y="3429000"/>
            <a:ext cx="9208958" cy="53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thẳng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nhanh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đến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mức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tôi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chỉ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cảm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thấy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tước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mặt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endParaRPr lang="en-US" altLang="en-US" sz="3100" b="1" i="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793D3F-12E3-4615-9D9D-E70D014D14D3}"/>
              </a:ext>
            </a:extLst>
          </p:cNvPr>
          <p:cNvSpPr txBox="1"/>
          <p:nvPr/>
        </p:nvSpPr>
        <p:spPr>
          <a:xfrm>
            <a:off x="11242" y="4038392"/>
            <a:ext cx="9208958" cy="53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phất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ph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ơ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những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sợi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tơ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mỏng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niềm</a:t>
            </a:r>
            <a:r>
              <a:rPr lang="en-US" altLang="en-US" sz="31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tự</a:t>
            </a:r>
            <a:endParaRPr lang="en-US" altLang="en-US" sz="3100" b="1" i="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5D365B-58DD-46C2-8D9D-25576CA920FC}"/>
              </a:ext>
            </a:extLst>
          </p:cNvPr>
          <p:cNvSpPr txBox="1"/>
          <p:nvPr/>
        </p:nvSpPr>
        <p:spPr>
          <a:xfrm>
            <a:off x="11242" y="4634066"/>
            <a:ext cx="9208958" cy="53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ào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của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cả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gia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đình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100" b="1" i="0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tôi</a:t>
            </a:r>
            <a:r>
              <a:rPr lang="en-US" altLang="en-US" sz="3100" b="1" i="0" dirty="0"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56937"/>
      </p:ext>
    </p:extLst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Words>520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HP001 4 hàng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</cp:lastModifiedBy>
  <cp:revision>94</cp:revision>
  <cp:lastPrinted>1601-01-01T00:00:00Z</cp:lastPrinted>
  <dcterms:created xsi:type="dcterms:W3CDTF">2013-09-20T02:05:17Z</dcterms:created>
  <dcterms:modified xsi:type="dcterms:W3CDTF">2021-09-19T03:52:01Z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