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4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3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3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0901C-0D30-4295-93A8-AD1A33E05EF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8802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9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4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0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F555-EF97-4F57-BDCE-BFD8D83DB375}" type="datetimeFigureOut">
              <a:rPr lang="en-US" smtClean="0"/>
              <a:t>16/1/2022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9B45B-4EC4-4D1B-92CF-58FFFDE34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60+ Áp phích thiết kế đồ họa ý tưởng trong 2020 | áp phích, áp phích thiết  kế đồ họa, nhật ký nghệ thuậ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4000" cy="614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143000" y="149225"/>
            <a:ext cx="7658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944563" y="2134726"/>
            <a:ext cx="6457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SỐ CÓ BỐN CHỮ SỐ (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033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9" name="Group 327"/>
          <p:cNvGraphicFramePr>
            <a:graphicFrameLocks noGrp="1"/>
          </p:cNvGraphicFramePr>
          <p:nvPr>
            <p:ph/>
          </p:nvPr>
        </p:nvGraphicFramePr>
        <p:xfrm>
          <a:off x="228600" y="1752600"/>
          <a:ext cx="8729663" cy="47244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6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</a:t>
                      </a:r>
                      <a:r>
                        <a:rPr kumimoji="0" lang="en-US" altLang="vi-V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HÀNG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Viết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số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Đọc số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Nghìn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Trăm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Chục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Đơn vị</a:t>
                      </a:r>
                      <a:endParaRPr kumimoji="0" lang="en-US" altLang="vi-V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en-US" alt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en-US" alt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en-US" alt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hai nghìn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2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7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0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0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7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5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</a:t>
                      </a:r>
                      <a:endParaRPr kumimoji="0" lang="en-US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</a:t>
                      </a:r>
                      <a:endParaRPr kumimoji="0" lang="en-US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4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kumimoji="0" lang="en-US" altLang="vi-V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386" name="Text Box 314"/>
          <p:cNvSpPr txBox="1">
            <a:spLocks noChangeArrowheads="1"/>
          </p:cNvSpPr>
          <p:nvPr/>
        </p:nvSpPr>
        <p:spPr bwMode="auto">
          <a:xfrm>
            <a:off x="3657600" y="3429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2700</a:t>
            </a:r>
          </a:p>
        </p:txBody>
      </p:sp>
      <p:sp>
        <p:nvSpPr>
          <p:cNvPr id="3387" name="Text Box 315"/>
          <p:cNvSpPr txBox="1">
            <a:spLocks noChangeArrowheads="1"/>
          </p:cNvSpPr>
          <p:nvPr/>
        </p:nvSpPr>
        <p:spPr bwMode="auto">
          <a:xfrm>
            <a:off x="4648200" y="34290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i="1">
                <a:solidFill>
                  <a:srgbClr val="800000"/>
                </a:solidFill>
                <a:latin typeface="Times New Roman" panose="02020603050405020304" pitchFamily="18" charset="0"/>
              </a:rPr>
              <a:t>hai nghìn bảy trăm</a:t>
            </a:r>
          </a:p>
        </p:txBody>
      </p:sp>
      <p:sp>
        <p:nvSpPr>
          <p:cNvPr id="3389" name="Text Box 317"/>
          <p:cNvSpPr txBox="1">
            <a:spLocks noChangeArrowheads="1"/>
          </p:cNvSpPr>
          <p:nvPr/>
        </p:nvSpPr>
        <p:spPr bwMode="auto">
          <a:xfrm>
            <a:off x="3657600" y="4038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2750</a:t>
            </a:r>
          </a:p>
        </p:txBody>
      </p:sp>
      <p:sp>
        <p:nvSpPr>
          <p:cNvPr id="3390" name="Text Box 318"/>
          <p:cNvSpPr txBox="1">
            <a:spLocks noChangeArrowheads="1"/>
          </p:cNvSpPr>
          <p:nvPr/>
        </p:nvSpPr>
        <p:spPr bwMode="auto">
          <a:xfrm>
            <a:off x="4648200" y="40481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i="1">
                <a:solidFill>
                  <a:srgbClr val="800000"/>
                </a:solidFill>
                <a:latin typeface="Times New Roman" panose="02020603050405020304" pitchFamily="18" charset="0"/>
              </a:rPr>
              <a:t>hai nghìn bảy trăm năm mươi</a:t>
            </a:r>
          </a:p>
        </p:txBody>
      </p:sp>
      <p:sp>
        <p:nvSpPr>
          <p:cNvPr id="3400" name="Text Box 328"/>
          <p:cNvSpPr txBox="1">
            <a:spLocks noChangeArrowheads="1"/>
          </p:cNvSpPr>
          <p:nvPr/>
        </p:nvSpPr>
        <p:spPr bwMode="auto">
          <a:xfrm>
            <a:off x="3581400" y="46482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2020</a:t>
            </a:r>
          </a:p>
        </p:txBody>
      </p:sp>
      <p:sp>
        <p:nvSpPr>
          <p:cNvPr id="3401" name="Text Box 329"/>
          <p:cNvSpPr txBox="1">
            <a:spLocks noChangeArrowheads="1"/>
          </p:cNvSpPr>
          <p:nvPr/>
        </p:nvSpPr>
        <p:spPr bwMode="auto">
          <a:xfrm>
            <a:off x="4648200" y="47244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i="1">
                <a:solidFill>
                  <a:srgbClr val="800000"/>
                </a:solidFill>
                <a:latin typeface="Times New Roman" panose="02020603050405020304" pitchFamily="18" charset="0"/>
              </a:rPr>
              <a:t>hai nghìn không trăm hai mươi</a:t>
            </a:r>
          </a:p>
        </p:txBody>
      </p:sp>
      <p:sp>
        <p:nvSpPr>
          <p:cNvPr id="3402" name="Text Box 330"/>
          <p:cNvSpPr txBox="1">
            <a:spLocks noChangeArrowheads="1"/>
          </p:cNvSpPr>
          <p:nvPr/>
        </p:nvSpPr>
        <p:spPr bwMode="auto">
          <a:xfrm>
            <a:off x="3581400" y="5257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2402</a:t>
            </a:r>
          </a:p>
        </p:txBody>
      </p:sp>
      <p:sp>
        <p:nvSpPr>
          <p:cNvPr id="3403" name="Text Box 331"/>
          <p:cNvSpPr txBox="1">
            <a:spLocks noChangeArrowheads="1"/>
          </p:cNvSpPr>
          <p:nvPr/>
        </p:nvSpPr>
        <p:spPr bwMode="auto">
          <a:xfrm>
            <a:off x="4648200" y="5257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i="1">
                <a:solidFill>
                  <a:srgbClr val="800000"/>
                </a:solidFill>
                <a:latin typeface="Times New Roman" panose="02020603050405020304" pitchFamily="18" charset="0"/>
              </a:rPr>
              <a:t>hai nghìn bốn trăm linh hai</a:t>
            </a:r>
          </a:p>
        </p:txBody>
      </p:sp>
      <p:sp>
        <p:nvSpPr>
          <p:cNvPr id="3404" name="Text Box 332"/>
          <p:cNvSpPr txBox="1">
            <a:spLocks noChangeArrowheads="1"/>
          </p:cNvSpPr>
          <p:nvPr/>
        </p:nvSpPr>
        <p:spPr bwMode="auto">
          <a:xfrm>
            <a:off x="3581400" y="58674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2005</a:t>
            </a:r>
          </a:p>
        </p:txBody>
      </p:sp>
      <p:sp>
        <p:nvSpPr>
          <p:cNvPr id="3405" name="Text Box 333"/>
          <p:cNvSpPr txBox="1">
            <a:spLocks noChangeArrowheads="1"/>
          </p:cNvSpPr>
          <p:nvPr/>
        </p:nvSpPr>
        <p:spPr bwMode="auto">
          <a:xfrm>
            <a:off x="4648200" y="5943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i="1">
                <a:solidFill>
                  <a:srgbClr val="800000"/>
                </a:solidFill>
                <a:latin typeface="Times New Roman" panose="02020603050405020304" pitchFamily="18" charset="0"/>
              </a:rPr>
              <a:t>hai nghìn không trăm linh năm</a:t>
            </a:r>
          </a:p>
        </p:txBody>
      </p:sp>
    </p:spTree>
    <p:extLst>
      <p:ext uri="{BB962C8B-B14F-4D97-AF65-F5344CB8AC3E}">
        <p14:creationId xmlns:p14="http://schemas.microsoft.com/office/powerpoint/2010/main" val="225112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6" grpId="0"/>
      <p:bldP spid="3387" grpId="0"/>
      <p:bldP spid="3389" grpId="0"/>
      <p:bldP spid="3390" grpId="0"/>
      <p:bldP spid="3400" grpId="0"/>
      <p:bldP spid="3401" grpId="0"/>
      <p:bldP spid="3402" grpId="0"/>
      <p:bldP spid="3403" grpId="0"/>
      <p:bldP spid="3404" grpId="0"/>
      <p:bldP spid="34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0" y="988547"/>
            <a:ext cx="92398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1.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: 7800; 3690; 6504; 4081; 5005 (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):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524000" y="2280632"/>
            <a:ext cx="5257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 dirty="0">
                <a:latin typeface="Times New Roman" panose="02020603050405020304" pitchFamily="18" charset="0"/>
              </a:rPr>
              <a:t>7800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đọc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là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bảy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nghìn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tám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trăm</a:t>
            </a:r>
            <a:endParaRPr lang="en-US" altLang="vi-VN" sz="2800" b="1" i="1" dirty="0">
              <a:latin typeface="Times New Roman" panose="02020603050405020304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81000" y="2286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i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vi-VN" sz="2800" b="1" i="1" dirty="0">
                <a:solidFill>
                  <a:srgbClr val="0066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81000" y="313372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3690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524000" y="3133725"/>
            <a:ext cx="6553200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 dirty="0">
                <a:latin typeface="Times New Roman" panose="02020603050405020304" pitchFamily="18" charset="0"/>
              </a:rPr>
              <a:t>3690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đọc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là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ba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nghìn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sáu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trăm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chín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mươi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1000" y="40147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i="1">
                <a:solidFill>
                  <a:srgbClr val="800000"/>
                </a:solidFill>
                <a:latin typeface="Times New Roman" panose="02020603050405020304" pitchFamily="18" charset="0"/>
              </a:rPr>
              <a:t>6504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1524000" y="4014788"/>
            <a:ext cx="6553200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>
                <a:latin typeface="Times New Roman" panose="02020603050405020304" pitchFamily="18" charset="0"/>
              </a:rPr>
              <a:t>6504 đọc là sáu nghìn năm trăm linh bốn 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81000" y="48006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i="1">
                <a:solidFill>
                  <a:srgbClr val="800000"/>
                </a:solidFill>
                <a:latin typeface="Times New Roman" panose="02020603050405020304" pitchFamily="18" charset="0"/>
              </a:rPr>
              <a:t>4081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447800" y="4876800"/>
            <a:ext cx="7467600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>
                <a:latin typeface="Times New Roman" panose="02020603050405020304" pitchFamily="18" charset="0"/>
              </a:rPr>
              <a:t>4081 đọc là bốn nghìn không trăm tám mươi mốt 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447800" y="5715000"/>
            <a:ext cx="7467600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 dirty="0">
                <a:latin typeface="Times New Roman" panose="02020603050405020304" pitchFamily="18" charset="0"/>
              </a:rPr>
              <a:t>5005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đọc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là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năm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nghìn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không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trăm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linh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năm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28600" y="57150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i="1">
                <a:solidFill>
                  <a:srgbClr val="800000"/>
                </a:solidFill>
                <a:latin typeface="Times New Roman" panose="02020603050405020304" pitchFamily="18" charset="0"/>
              </a:rPr>
              <a:t>5005</a:t>
            </a:r>
          </a:p>
        </p:txBody>
      </p:sp>
    </p:spTree>
    <p:extLst>
      <p:ext uri="{BB962C8B-B14F-4D97-AF65-F5344CB8AC3E}">
        <p14:creationId xmlns:p14="http://schemas.microsoft.com/office/powerpoint/2010/main" val="267795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/>
      <p:bldP spid="5133" grpId="0"/>
      <p:bldP spid="5134" grpId="0" animBg="1"/>
      <p:bldP spid="5135" grpId="0"/>
      <p:bldP spid="5136" grpId="0" animBg="1"/>
      <p:bldP spid="5137" grpId="0"/>
      <p:bldP spid="5138" grpId="0" animBg="1"/>
      <p:bldP spid="5139" grpId="0" animBg="1"/>
      <p:bldP spid="51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139112" y="1616867"/>
            <a:ext cx="2552700" cy="590551"/>
            <a:chOff x="1056" y="855"/>
            <a:chExt cx="1608" cy="372"/>
          </a:xfrm>
        </p:grpSpPr>
        <p:sp>
          <p:nvSpPr>
            <p:cNvPr id="6209" name="Text Box 8"/>
            <p:cNvSpPr txBox="1">
              <a:spLocks noChangeArrowheads="1"/>
            </p:cNvSpPr>
            <p:nvPr/>
          </p:nvSpPr>
          <p:spPr bwMode="auto">
            <a:xfrm>
              <a:off x="1056" y="855"/>
              <a:ext cx="160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b="1" dirty="0" err="1">
                  <a:solidFill>
                    <a:srgbClr val="000099"/>
                  </a:solidFill>
                  <a:latin typeface="Times New Roman" panose="02020603050405020304" pitchFamily="18" charset="0"/>
                </a:rPr>
                <a:t>Bài</a:t>
              </a:r>
              <a:r>
                <a:rPr lang="en-US" altLang="vi-VN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 2       ?</a:t>
              </a:r>
            </a:p>
          </p:txBody>
        </p:sp>
        <p:sp>
          <p:nvSpPr>
            <p:cNvPr id="6211" name="Rectangle 10"/>
            <p:cNvSpPr>
              <a:spLocks noChangeArrowheads="1"/>
            </p:cNvSpPr>
            <p:nvPr/>
          </p:nvSpPr>
          <p:spPr bwMode="auto">
            <a:xfrm>
              <a:off x="1695" y="891"/>
              <a:ext cx="384" cy="336"/>
            </a:xfrm>
            <a:prstGeom prst="rect">
              <a:avLst/>
            </a:prstGeom>
            <a:solidFill>
              <a:srgbClr val="A2EDF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8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Số</a:t>
              </a:r>
            </a:p>
          </p:txBody>
        </p:sp>
      </p:grpSp>
      <p:grpSp>
        <p:nvGrpSpPr>
          <p:cNvPr id="6225" name="Group 81"/>
          <p:cNvGrpSpPr>
            <a:grpSpLocks/>
          </p:cNvGrpSpPr>
          <p:nvPr/>
        </p:nvGrpSpPr>
        <p:grpSpPr bwMode="auto">
          <a:xfrm>
            <a:off x="228600" y="3857625"/>
            <a:ext cx="8758238" cy="642938"/>
            <a:chOff x="243" y="2352"/>
            <a:chExt cx="5517" cy="405"/>
          </a:xfrm>
        </p:grpSpPr>
        <p:grpSp>
          <p:nvGrpSpPr>
            <p:cNvPr id="6193" name="Group 16"/>
            <p:cNvGrpSpPr>
              <a:grpSpLocks/>
            </p:cNvGrpSpPr>
            <p:nvPr/>
          </p:nvGrpSpPr>
          <p:grpSpPr bwMode="auto">
            <a:xfrm>
              <a:off x="243" y="2352"/>
              <a:ext cx="5517" cy="384"/>
              <a:chOff x="111" y="1344"/>
              <a:chExt cx="5517" cy="384"/>
            </a:xfrm>
          </p:grpSpPr>
          <p:sp>
            <p:nvSpPr>
              <p:cNvPr id="6197" name="Rectangle 17"/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2" name="Text Box 18"/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800" b="1">
                    <a:solidFill>
                      <a:srgbClr val="000099"/>
                    </a:solidFill>
                    <a:latin typeface="Times New Roman" panose="02020603050405020304" pitchFamily="18" charset="0"/>
                  </a:rPr>
                  <a:t>b)</a:t>
                </a:r>
              </a:p>
            </p:txBody>
          </p:sp>
          <p:sp>
            <p:nvSpPr>
              <p:cNvPr id="6199" name="Rectangle 19"/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3" name="Rectangle 20"/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4" name="Rectangle 21"/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6202" name="Rectangle 22"/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203" name="Rectangle 23"/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204" name="Line 24"/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5" name="Line 25"/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6" name="Line 26"/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Line 27"/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8" name="Line 28"/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94" name="Text Box 29"/>
            <p:cNvSpPr txBox="1">
              <a:spLocks noChangeArrowheads="1"/>
            </p:cNvSpPr>
            <p:nvPr/>
          </p:nvSpPr>
          <p:spPr bwMode="auto">
            <a:xfrm>
              <a:off x="531" y="2430"/>
              <a:ext cx="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8009</a:t>
              </a:r>
            </a:p>
          </p:txBody>
        </p:sp>
        <p:sp>
          <p:nvSpPr>
            <p:cNvPr id="6195" name="Text Box 30"/>
            <p:cNvSpPr txBox="1">
              <a:spLocks noChangeArrowheads="1"/>
            </p:cNvSpPr>
            <p:nvPr/>
          </p:nvSpPr>
          <p:spPr bwMode="auto">
            <a:xfrm>
              <a:off x="1479" y="2430"/>
              <a:ext cx="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8010</a:t>
              </a:r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2406" y="2427"/>
              <a:ext cx="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8011</a:t>
              </a:r>
            </a:p>
          </p:txBody>
        </p:sp>
      </p:grp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5143500" y="3962400"/>
            <a:ext cx="957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8012</a:t>
            </a:r>
          </a:p>
        </p:txBody>
      </p:sp>
      <p:grpSp>
        <p:nvGrpSpPr>
          <p:cNvPr id="6228" name="Group 84"/>
          <p:cNvGrpSpPr>
            <a:grpSpLocks/>
          </p:cNvGrpSpPr>
          <p:nvPr/>
        </p:nvGrpSpPr>
        <p:grpSpPr bwMode="auto">
          <a:xfrm>
            <a:off x="233363" y="5210175"/>
            <a:ext cx="8758237" cy="657225"/>
            <a:chOff x="147" y="3264"/>
            <a:chExt cx="5517" cy="414"/>
          </a:xfrm>
        </p:grpSpPr>
        <p:grpSp>
          <p:nvGrpSpPr>
            <p:cNvPr id="6177" name="Group 33"/>
            <p:cNvGrpSpPr>
              <a:grpSpLocks/>
            </p:cNvGrpSpPr>
            <p:nvPr/>
          </p:nvGrpSpPr>
          <p:grpSpPr bwMode="auto">
            <a:xfrm>
              <a:off x="147" y="3264"/>
              <a:ext cx="5517" cy="384"/>
              <a:chOff x="111" y="1344"/>
              <a:chExt cx="5517" cy="384"/>
            </a:xfrm>
          </p:grpSpPr>
          <p:sp>
            <p:nvSpPr>
              <p:cNvPr id="6181" name="Rectangle 34"/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82" name="Text Box 35"/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800" b="1">
                    <a:solidFill>
                      <a:srgbClr val="000099"/>
                    </a:solidFill>
                    <a:latin typeface="Times New Roman" panose="02020603050405020304" pitchFamily="18" charset="0"/>
                  </a:rPr>
                  <a:t>c)</a:t>
                </a:r>
              </a:p>
            </p:txBody>
          </p:sp>
          <p:sp>
            <p:nvSpPr>
              <p:cNvPr id="6183" name="Rectangle 36"/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84" name="Rectangle 37"/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85" name="Rectangle 38"/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6186" name="Rectangle 39"/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87" name="Rectangle 40"/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88" name="Line 41"/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9" name="Line 42"/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0" name="Line 43"/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1" name="Line 44"/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2" name="Line 45"/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8" name="Text Box 46"/>
            <p:cNvSpPr txBox="1">
              <a:spLocks noChangeArrowheads="1"/>
            </p:cNvSpPr>
            <p:nvPr/>
          </p:nvSpPr>
          <p:spPr bwMode="auto">
            <a:xfrm>
              <a:off x="423" y="3342"/>
              <a:ext cx="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6000</a:t>
              </a:r>
            </a:p>
          </p:txBody>
        </p:sp>
        <p:sp>
          <p:nvSpPr>
            <p:cNvPr id="6179" name="Text Box 47"/>
            <p:cNvSpPr txBox="1">
              <a:spLocks noChangeArrowheads="1"/>
            </p:cNvSpPr>
            <p:nvPr/>
          </p:nvSpPr>
          <p:spPr bwMode="auto">
            <a:xfrm>
              <a:off x="2325" y="3342"/>
              <a:ext cx="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6002</a:t>
              </a:r>
            </a:p>
          </p:txBody>
        </p:sp>
        <p:sp>
          <p:nvSpPr>
            <p:cNvPr id="6180" name="Text Box 55"/>
            <p:cNvSpPr txBox="1">
              <a:spLocks noChangeArrowheads="1"/>
            </p:cNvSpPr>
            <p:nvPr/>
          </p:nvSpPr>
          <p:spPr bwMode="auto">
            <a:xfrm>
              <a:off x="1407" y="3351"/>
              <a:ext cx="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6001</a:t>
              </a:r>
            </a:p>
          </p:txBody>
        </p:sp>
      </p:grp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5176838" y="5300663"/>
            <a:ext cx="957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6003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6562725" y="5314950"/>
            <a:ext cx="957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6004</a:t>
            </a:r>
          </a:p>
        </p:txBody>
      </p:sp>
      <p:grpSp>
        <p:nvGrpSpPr>
          <p:cNvPr id="6223" name="Group 79"/>
          <p:cNvGrpSpPr>
            <a:grpSpLocks/>
          </p:cNvGrpSpPr>
          <p:nvPr/>
        </p:nvGrpSpPr>
        <p:grpSpPr bwMode="auto">
          <a:xfrm>
            <a:off x="304800" y="2605088"/>
            <a:ext cx="8758238" cy="657225"/>
            <a:chOff x="192" y="1641"/>
            <a:chExt cx="5517" cy="414"/>
          </a:xfrm>
        </p:grpSpPr>
        <p:grpSp>
          <p:nvGrpSpPr>
            <p:cNvPr id="6162" name="Group 58"/>
            <p:cNvGrpSpPr>
              <a:grpSpLocks/>
            </p:cNvGrpSpPr>
            <p:nvPr/>
          </p:nvGrpSpPr>
          <p:grpSpPr bwMode="auto">
            <a:xfrm>
              <a:off x="192" y="1641"/>
              <a:ext cx="5517" cy="384"/>
              <a:chOff x="111" y="1344"/>
              <a:chExt cx="5517" cy="384"/>
            </a:xfrm>
          </p:grpSpPr>
          <p:sp>
            <p:nvSpPr>
              <p:cNvPr id="6165" name="Rectangle 59"/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66" name="Text Box 60"/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vi-VN" sz="2800" b="1">
                    <a:solidFill>
                      <a:srgbClr val="000099"/>
                    </a:solidFill>
                    <a:latin typeface="Times New Roman" panose="02020603050405020304" pitchFamily="18" charset="0"/>
                  </a:rPr>
                  <a:t>a)</a:t>
                </a:r>
              </a:p>
            </p:txBody>
          </p:sp>
          <p:sp>
            <p:nvSpPr>
              <p:cNvPr id="6167" name="Rectangle 61"/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68" name="Rectangle 62"/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69" name="Rectangle 63"/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/>
              </a:p>
            </p:txBody>
          </p:sp>
          <p:sp>
            <p:nvSpPr>
              <p:cNvPr id="6170" name="Rectangle 64"/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71" name="Rectangle 65"/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6172" name="Line 66"/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Line 67"/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68"/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Line 69"/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Line 70"/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3" name="Text Box 72"/>
            <p:cNvSpPr txBox="1">
              <a:spLocks noChangeArrowheads="1"/>
            </p:cNvSpPr>
            <p:nvPr/>
          </p:nvSpPr>
          <p:spPr bwMode="auto">
            <a:xfrm>
              <a:off x="477" y="1728"/>
              <a:ext cx="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800" b="1" dirty="0">
                  <a:latin typeface="Times New Roman" panose="02020603050405020304" pitchFamily="18" charset="0"/>
                </a:rPr>
                <a:t>5616</a:t>
              </a:r>
            </a:p>
          </p:txBody>
        </p:sp>
        <p:sp>
          <p:nvSpPr>
            <p:cNvPr id="6164" name="Text Box 73"/>
            <p:cNvSpPr txBox="1">
              <a:spLocks noChangeArrowheads="1"/>
            </p:cNvSpPr>
            <p:nvPr/>
          </p:nvSpPr>
          <p:spPr bwMode="auto">
            <a:xfrm>
              <a:off x="1431" y="1716"/>
              <a:ext cx="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800" b="1">
                  <a:latin typeface="Times New Roman" panose="02020603050405020304" pitchFamily="18" charset="0"/>
                </a:rPr>
                <a:t>5617</a:t>
              </a:r>
            </a:p>
          </p:txBody>
        </p:sp>
      </p:grp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3709988" y="2728913"/>
            <a:ext cx="957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5618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5191125" y="2724150"/>
            <a:ext cx="957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5619</a:t>
            </a:r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8134350" y="2728913"/>
            <a:ext cx="957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5621</a:t>
            </a:r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6629400" y="2724150"/>
            <a:ext cx="957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5620</a:t>
            </a:r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8029575" y="3948113"/>
            <a:ext cx="957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8014</a:t>
            </a:r>
          </a:p>
        </p:txBody>
      </p:sp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6562725" y="3976688"/>
            <a:ext cx="957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8013</a:t>
            </a:r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8053388" y="5324475"/>
            <a:ext cx="957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6005</a:t>
            </a:r>
          </a:p>
        </p:txBody>
      </p:sp>
    </p:spTree>
    <p:extLst>
      <p:ext uri="{BB962C8B-B14F-4D97-AF65-F5344CB8AC3E}">
        <p14:creationId xmlns:p14="http://schemas.microsoft.com/office/powerpoint/2010/main" val="23360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8" grpId="0"/>
      <p:bldP spid="6200" grpId="0"/>
      <p:bldP spid="6201" grpId="0"/>
      <p:bldP spid="6219" grpId="0"/>
      <p:bldP spid="6220" grpId="0"/>
      <p:bldP spid="6221" grpId="0"/>
      <p:bldP spid="6224" grpId="0"/>
      <p:bldP spid="6226" grpId="0"/>
      <p:bldP spid="6227" grpId="0"/>
      <p:bldP spid="62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2852738"/>
            <a:ext cx="678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a) 3000 ; 4000 ; 5000 ;           ;          ;          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3976688"/>
            <a:ext cx="6934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b) 9000 ; 9100 ; 9200 ;           ;           ;           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4967288"/>
            <a:ext cx="746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</a:rPr>
              <a:t>c) 4420 ; 4430 ; 4440 ;           ;           ;          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85648" y="1815971"/>
            <a:ext cx="781070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3.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thích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chấm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38600" y="2743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33825" y="28575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6000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105400" y="2790825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019800" y="2790825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038600" y="3886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181600" y="3886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096000" y="3886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038600" y="4876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105400" y="4876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172200" y="4843463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919663" y="2862263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7000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867400" y="287655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8000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886200" y="39624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9300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991100" y="395763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9400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943600" y="39624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9500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914775" y="498157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4450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953000" y="49530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4460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034088" y="49530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4470</a:t>
            </a:r>
          </a:p>
        </p:txBody>
      </p:sp>
    </p:spTree>
    <p:extLst>
      <p:ext uri="{BB962C8B-B14F-4D97-AF65-F5344CB8AC3E}">
        <p14:creationId xmlns:p14="http://schemas.microsoft.com/office/powerpoint/2010/main" val="110646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82" grpId="0"/>
      <p:bldP spid="7182" grpId="1"/>
      <p:bldP spid="7183" grpId="0"/>
      <p:bldP spid="7184" grpId="0"/>
      <p:bldP spid="7184" grpId="1"/>
      <p:bldP spid="7185" grpId="0"/>
      <p:bldP spid="7185" grpId="1"/>
      <p:bldP spid="7186" grpId="0"/>
      <p:bldP spid="7186" grpId="1"/>
      <p:bldP spid="7187" grpId="0"/>
      <p:bldP spid="7187" grpId="1"/>
      <p:bldP spid="7188" grpId="0"/>
      <p:bldP spid="7188" grpId="1"/>
      <p:bldP spid="7189" grpId="0"/>
      <p:bldP spid="7189" grpId="1"/>
      <p:bldP spid="7190" grpId="0"/>
      <p:bldP spid="7190" grpId="1"/>
      <p:bldP spid="7191" grpId="0"/>
      <p:bldP spid="7191" grpId="1"/>
      <p:bldP spid="719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1406238"/>
            <a:ext cx="3685309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 dirty="0">
                <a:latin typeface="Times New Roman" panose="02020603050405020304" pitchFamily="18" charset="0"/>
              </a:rPr>
              <a:t>5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nghìn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8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trăm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4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đơn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vị</a:t>
            </a:r>
            <a:endParaRPr lang="en-US" altLang="vi-VN" sz="2800" b="1" i="1" dirty="0">
              <a:latin typeface="Times New Roman" panose="02020603050405020304" pitchFamily="18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3001458"/>
            <a:ext cx="3685309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 dirty="0">
                <a:latin typeface="Times New Roman" panose="02020603050405020304" pitchFamily="18" charset="0"/>
              </a:rPr>
              <a:t>1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nghìn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5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chục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4521995"/>
            <a:ext cx="3685309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 dirty="0">
                <a:latin typeface="Times New Roman" panose="02020603050405020304" pitchFamily="18" charset="0"/>
              </a:rPr>
              <a:t>10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nghìn</a:t>
            </a:r>
            <a:endParaRPr lang="en-US" altLang="vi-VN" sz="2800" b="1" i="1" dirty="0">
              <a:latin typeface="Times New Roman" panose="02020603050405020304" pitchFamily="18" charset="0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5775832"/>
            <a:ext cx="3685309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 dirty="0">
                <a:latin typeface="Times New Roman" panose="02020603050405020304" pitchFamily="18" charset="0"/>
              </a:rPr>
              <a:t>9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nghìn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9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đơn</a:t>
            </a:r>
            <a:r>
              <a:rPr lang="en-US" altLang="vi-VN" sz="28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latin typeface="Times New Roman" panose="02020603050405020304" pitchFamily="18" charset="0"/>
              </a:rPr>
              <a:t>vị</a:t>
            </a:r>
            <a:endParaRPr lang="en-US" altLang="vi-VN" sz="2800" b="1" i="1" dirty="0">
              <a:latin typeface="Times New Roman" panose="02020603050405020304" pitchFamily="18" charset="0"/>
            </a:endParaRPr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5962216" y="1524003"/>
            <a:ext cx="1408402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9009</a:t>
            </a:r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5962216" y="3126581"/>
            <a:ext cx="140840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10 000</a:t>
            </a:r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5962216" y="4647118"/>
            <a:ext cx="1408402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5804</a:t>
            </a: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5962216" y="5908098"/>
            <a:ext cx="1408402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1050</a:t>
            </a:r>
          </a:p>
        </p:txBody>
      </p:sp>
      <p:sp>
        <p:nvSpPr>
          <p:cNvPr id="10" name="Line 66"/>
          <p:cNvSpPr>
            <a:spLocks noChangeShapeType="1"/>
          </p:cNvSpPr>
          <p:nvPr/>
        </p:nvSpPr>
        <p:spPr bwMode="auto">
          <a:xfrm>
            <a:off x="3685309" y="1672938"/>
            <a:ext cx="2276907" cy="3093026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66"/>
          <p:cNvSpPr>
            <a:spLocks noChangeShapeType="1"/>
          </p:cNvSpPr>
          <p:nvPr/>
        </p:nvSpPr>
        <p:spPr bwMode="auto">
          <a:xfrm>
            <a:off x="3685309" y="3421859"/>
            <a:ext cx="2276907" cy="2743413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66"/>
          <p:cNvSpPr>
            <a:spLocks noChangeShapeType="1"/>
          </p:cNvSpPr>
          <p:nvPr/>
        </p:nvSpPr>
        <p:spPr bwMode="auto">
          <a:xfrm flipV="1">
            <a:off x="3685309" y="3421859"/>
            <a:ext cx="2276907" cy="130211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66"/>
          <p:cNvSpPr>
            <a:spLocks noChangeShapeType="1"/>
          </p:cNvSpPr>
          <p:nvPr/>
        </p:nvSpPr>
        <p:spPr bwMode="auto">
          <a:xfrm flipV="1">
            <a:off x="3685309" y="1939638"/>
            <a:ext cx="2276907" cy="396846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98725" y="0"/>
            <a:ext cx="5661748" cy="533400"/>
          </a:xfrm>
          <a:prstGeom prst="rect">
            <a:avLst/>
          </a:prstGeom>
          <a:solidFill>
            <a:srgbClr val="FF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latin typeface="Times New Roman" panose="02020603050405020304" pitchFamily="18" charset="0"/>
              </a:rPr>
              <a:t>Nối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cột</a:t>
            </a:r>
            <a:r>
              <a:rPr lang="en-US" altLang="vi-VN" sz="2800" b="1" dirty="0">
                <a:latin typeface="Times New Roman" panose="02020603050405020304" pitchFamily="18" charset="0"/>
              </a:rPr>
              <a:t> A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cột</a:t>
            </a:r>
            <a:r>
              <a:rPr lang="en-US" altLang="vi-VN" sz="2800" b="1" dirty="0">
                <a:latin typeface="Times New Roman" panose="02020603050405020304" pitchFamily="18" charset="0"/>
              </a:rPr>
              <a:t> B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sao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cho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phù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hợp</a:t>
            </a:r>
            <a:r>
              <a:rPr lang="en-US" altLang="vi-VN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5" name="Text Box 72"/>
          <p:cNvSpPr txBox="1">
            <a:spLocks noChangeArrowheads="1"/>
          </p:cNvSpPr>
          <p:nvPr/>
        </p:nvSpPr>
        <p:spPr bwMode="auto">
          <a:xfrm>
            <a:off x="1404070" y="753558"/>
            <a:ext cx="957263" cy="5191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  A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192980" y="720007"/>
            <a:ext cx="831273" cy="5334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 dirty="0">
                <a:latin typeface="Times New Roman" panose="02020603050405020304" pitchFamily="18" charset="0"/>
              </a:rPr>
              <a:t>  </a:t>
            </a:r>
            <a:r>
              <a:rPr lang="en-US" altLang="vi-VN" sz="2800" b="1" dirty="0">
                <a:latin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9011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79 Background Powerpoint đẹp nhất cho bài thuyết trình chuyên nghiệp -  Zicxa hình ảnh trong 2020 | Hình nền, Hình ảnh, Hì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8434388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27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308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2020-12-30T08:05:58Z</dcterms:created>
  <dcterms:modified xsi:type="dcterms:W3CDTF">2022-01-16T06:28:12Z</dcterms:modified>
</cp:coreProperties>
</file>