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58" r:id="rId4"/>
    <p:sldId id="259" r:id="rId5"/>
    <p:sldId id="260" r:id="rId6"/>
    <p:sldId id="264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4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F555-EF97-4F57-BDCE-BFD8D83DB375}" type="datetimeFigureOut">
              <a:rPr lang="en-US" smtClean="0"/>
              <a:t>16/1/2022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9B45B-4EC4-4D1B-92CF-58FFFDE34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737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F555-EF97-4F57-BDCE-BFD8D83DB375}" type="datetimeFigureOut">
              <a:rPr lang="en-US" smtClean="0"/>
              <a:t>16/1/2022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9B45B-4EC4-4D1B-92CF-58FFFDE34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004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F555-EF97-4F57-BDCE-BFD8D83DB375}" type="datetimeFigureOut">
              <a:rPr lang="en-US" smtClean="0"/>
              <a:t>16/1/2022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9B45B-4EC4-4D1B-92CF-58FFFDE34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203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0901C-0D30-4295-93A8-AD1A33E05EF2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288024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F555-EF97-4F57-BDCE-BFD8D83DB375}" type="datetimeFigureOut">
              <a:rPr lang="en-US" smtClean="0"/>
              <a:t>16/1/2022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9B45B-4EC4-4D1B-92CF-58FFFDE34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62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F555-EF97-4F57-BDCE-BFD8D83DB375}" type="datetimeFigureOut">
              <a:rPr lang="en-US" smtClean="0"/>
              <a:t>16/1/2022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9B45B-4EC4-4D1B-92CF-58FFFDE34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03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F555-EF97-4F57-BDCE-BFD8D83DB375}" type="datetimeFigureOut">
              <a:rPr lang="en-US" smtClean="0"/>
              <a:t>16/1/2022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9B45B-4EC4-4D1B-92CF-58FFFDE34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596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F555-EF97-4F57-BDCE-BFD8D83DB375}" type="datetimeFigureOut">
              <a:rPr lang="en-US" smtClean="0"/>
              <a:t>16/1/2022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9B45B-4EC4-4D1B-92CF-58FFFDE34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87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F555-EF97-4F57-BDCE-BFD8D83DB375}" type="datetimeFigureOut">
              <a:rPr lang="en-US" smtClean="0"/>
              <a:t>16/1/2022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9B45B-4EC4-4D1B-92CF-58FFFDE34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09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F555-EF97-4F57-BDCE-BFD8D83DB375}" type="datetimeFigureOut">
              <a:rPr lang="en-US" smtClean="0"/>
              <a:t>16/1/2022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9B45B-4EC4-4D1B-92CF-58FFFDE34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048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F555-EF97-4F57-BDCE-BFD8D83DB375}" type="datetimeFigureOut">
              <a:rPr lang="en-US" smtClean="0"/>
              <a:t>16/1/2022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9B45B-4EC4-4D1B-92CF-58FFFDE34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802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F555-EF97-4F57-BDCE-BFD8D83DB375}" type="datetimeFigureOut">
              <a:rPr lang="en-US" smtClean="0"/>
              <a:t>16/1/2022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9B45B-4EC4-4D1B-92CF-58FFFDE34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08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3F555-EF97-4F57-BDCE-BFD8D83DB375}" type="datetimeFigureOut">
              <a:rPr lang="en-US" smtClean="0"/>
              <a:t>16/1/2022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9B45B-4EC4-4D1B-92CF-58FFFDE34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35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2" descr="60+ Áp phích thiết kế đồ họa ý tưởng trong 2020 | áp phích, áp phích thiết  kế đồ họa, nhật ký nghệ thuậ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813"/>
            <a:ext cx="9144000" cy="614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1143000" y="149225"/>
            <a:ext cx="7658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GIANG BIÊN</a:t>
            </a:r>
          </a:p>
        </p:txBody>
      </p:sp>
      <p:sp>
        <p:nvSpPr>
          <p:cNvPr id="15" name="TextBox 3"/>
          <p:cNvSpPr txBox="1">
            <a:spLocks noChangeArrowheads="1"/>
          </p:cNvSpPr>
          <p:nvPr/>
        </p:nvSpPr>
        <p:spPr bwMode="auto">
          <a:xfrm>
            <a:off x="944563" y="2134726"/>
            <a:ext cx="64579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SỐ CÓ BỐN CHỮ SỐ (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40334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99" name="Group 327"/>
          <p:cNvGraphicFramePr>
            <a:graphicFrameLocks noGrp="1"/>
          </p:cNvGraphicFramePr>
          <p:nvPr>
            <p:ph/>
          </p:nvPr>
        </p:nvGraphicFramePr>
        <p:xfrm>
          <a:off x="228600" y="1752600"/>
          <a:ext cx="8729663" cy="472440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4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53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862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9600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   </a:t>
                      </a:r>
                      <a:r>
                        <a:rPr kumimoji="0" lang="en-US" altLang="vi-VN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HÀNG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Viết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số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EAF8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Đọc số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E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Nghìn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EA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Trăm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EA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Chục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EA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Đơn vị</a:t>
                      </a:r>
                      <a:endParaRPr kumimoji="0" lang="en-US" altLang="vi-V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EAF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</a:t>
                      </a:r>
                      <a:r>
                        <a:rPr kumimoji="0" lang="en-US" altLang="vi-V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vi-V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kumimoji="0" lang="en-US" alt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</a:t>
                      </a:r>
                      <a:r>
                        <a:rPr kumimoji="0" lang="en-US" altLang="vi-V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r>
                        <a:rPr kumimoji="0" lang="en-US" altLang="vi-V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kumimoji="0" lang="en-US" alt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</a:t>
                      </a:r>
                      <a:r>
                        <a:rPr kumimoji="0" lang="en-US" altLang="vi-V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r>
                        <a:rPr kumimoji="0" lang="en-US" altLang="vi-V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kumimoji="0" lang="en-US" alt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</a:t>
                      </a:r>
                      <a:r>
                        <a:rPr kumimoji="0" lang="en-US" altLang="vi-V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hai nghìn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2</a:t>
                      </a:r>
                      <a:r>
                        <a:rPr kumimoji="0" lang="en-US" altLang="vi-V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7</a:t>
                      </a:r>
                      <a:r>
                        <a:rPr kumimoji="0" lang="en-US" altLang="vi-V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0</a:t>
                      </a:r>
                      <a:r>
                        <a:rPr kumimoji="0" lang="en-US" altLang="vi-V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0</a:t>
                      </a:r>
                      <a:r>
                        <a:rPr kumimoji="0" lang="en-US" altLang="vi-V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2</a:t>
                      </a:r>
                      <a:r>
                        <a:rPr kumimoji="0" lang="en-US" altLang="vi-V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7</a:t>
                      </a:r>
                      <a:r>
                        <a:rPr kumimoji="0" lang="en-US" altLang="vi-V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5</a:t>
                      </a:r>
                      <a:r>
                        <a:rPr kumimoji="0" lang="en-US" altLang="vi-V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0</a:t>
                      </a:r>
                      <a:endParaRPr kumimoji="0" lang="en-US" alt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2</a:t>
                      </a:r>
                      <a:r>
                        <a:rPr kumimoji="0" lang="en-US" altLang="vi-V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0</a:t>
                      </a:r>
                      <a:r>
                        <a:rPr kumimoji="0" lang="en-US" altLang="vi-V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2</a:t>
                      </a:r>
                      <a:r>
                        <a:rPr kumimoji="0" lang="en-US" altLang="vi-V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0</a:t>
                      </a:r>
                      <a:endParaRPr kumimoji="0" lang="en-US" alt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2</a:t>
                      </a:r>
                      <a:r>
                        <a:rPr kumimoji="0" lang="en-US" altLang="vi-V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4</a:t>
                      </a:r>
                      <a:r>
                        <a:rPr kumimoji="0" lang="en-US" altLang="vi-V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0</a:t>
                      </a:r>
                      <a:r>
                        <a:rPr kumimoji="0" lang="en-US" altLang="vi-V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2</a:t>
                      </a:r>
                      <a:r>
                        <a:rPr kumimoji="0" lang="en-US" altLang="vi-V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vi-V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r>
                        <a:rPr kumimoji="0" lang="en-US" altLang="vi-V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r>
                        <a:rPr kumimoji="0" lang="en-US" altLang="vi-V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kumimoji="0" lang="en-US" altLang="vi-V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386" name="Text Box 314"/>
          <p:cNvSpPr txBox="1">
            <a:spLocks noChangeArrowheads="1"/>
          </p:cNvSpPr>
          <p:nvPr/>
        </p:nvSpPr>
        <p:spPr bwMode="auto">
          <a:xfrm>
            <a:off x="3657600" y="3429000"/>
            <a:ext cx="106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800000"/>
                </a:solidFill>
                <a:latin typeface="Times New Roman" panose="02020603050405020304" pitchFamily="18" charset="0"/>
              </a:rPr>
              <a:t>2700</a:t>
            </a:r>
          </a:p>
        </p:txBody>
      </p:sp>
      <p:sp>
        <p:nvSpPr>
          <p:cNvPr id="3387" name="Text Box 315"/>
          <p:cNvSpPr txBox="1">
            <a:spLocks noChangeArrowheads="1"/>
          </p:cNvSpPr>
          <p:nvPr/>
        </p:nvSpPr>
        <p:spPr bwMode="auto">
          <a:xfrm>
            <a:off x="4648200" y="3429000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 b="1" i="1">
                <a:solidFill>
                  <a:srgbClr val="800000"/>
                </a:solidFill>
                <a:latin typeface="Times New Roman" panose="02020603050405020304" pitchFamily="18" charset="0"/>
              </a:rPr>
              <a:t>hai nghìn bảy trăm</a:t>
            </a:r>
          </a:p>
        </p:txBody>
      </p:sp>
      <p:sp>
        <p:nvSpPr>
          <p:cNvPr id="3389" name="Text Box 317"/>
          <p:cNvSpPr txBox="1">
            <a:spLocks noChangeArrowheads="1"/>
          </p:cNvSpPr>
          <p:nvPr/>
        </p:nvSpPr>
        <p:spPr bwMode="auto">
          <a:xfrm>
            <a:off x="3657600" y="4038600"/>
            <a:ext cx="106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800000"/>
                </a:solidFill>
                <a:latin typeface="Times New Roman" panose="02020603050405020304" pitchFamily="18" charset="0"/>
              </a:rPr>
              <a:t>2750</a:t>
            </a:r>
          </a:p>
        </p:txBody>
      </p:sp>
      <p:sp>
        <p:nvSpPr>
          <p:cNvPr id="3390" name="Text Box 318"/>
          <p:cNvSpPr txBox="1">
            <a:spLocks noChangeArrowheads="1"/>
          </p:cNvSpPr>
          <p:nvPr/>
        </p:nvSpPr>
        <p:spPr bwMode="auto">
          <a:xfrm>
            <a:off x="4648200" y="4048125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 b="1" i="1">
                <a:solidFill>
                  <a:srgbClr val="800000"/>
                </a:solidFill>
                <a:latin typeface="Times New Roman" panose="02020603050405020304" pitchFamily="18" charset="0"/>
              </a:rPr>
              <a:t>hai nghìn bảy trăm năm mươi</a:t>
            </a:r>
          </a:p>
        </p:txBody>
      </p:sp>
      <p:sp>
        <p:nvSpPr>
          <p:cNvPr id="3400" name="Text Box 328"/>
          <p:cNvSpPr txBox="1">
            <a:spLocks noChangeArrowheads="1"/>
          </p:cNvSpPr>
          <p:nvPr/>
        </p:nvSpPr>
        <p:spPr bwMode="auto">
          <a:xfrm>
            <a:off x="3581400" y="4648200"/>
            <a:ext cx="106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800000"/>
                </a:solidFill>
                <a:latin typeface="Times New Roman" panose="02020603050405020304" pitchFamily="18" charset="0"/>
              </a:rPr>
              <a:t>2020</a:t>
            </a:r>
          </a:p>
        </p:txBody>
      </p:sp>
      <p:sp>
        <p:nvSpPr>
          <p:cNvPr id="3401" name="Text Box 329"/>
          <p:cNvSpPr txBox="1">
            <a:spLocks noChangeArrowheads="1"/>
          </p:cNvSpPr>
          <p:nvPr/>
        </p:nvSpPr>
        <p:spPr bwMode="auto">
          <a:xfrm>
            <a:off x="4648200" y="4724400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 b="1" i="1">
                <a:solidFill>
                  <a:srgbClr val="800000"/>
                </a:solidFill>
                <a:latin typeface="Times New Roman" panose="02020603050405020304" pitchFamily="18" charset="0"/>
              </a:rPr>
              <a:t>hai nghìn không trăm hai mươi</a:t>
            </a:r>
          </a:p>
        </p:txBody>
      </p:sp>
      <p:sp>
        <p:nvSpPr>
          <p:cNvPr id="3402" name="Text Box 330"/>
          <p:cNvSpPr txBox="1">
            <a:spLocks noChangeArrowheads="1"/>
          </p:cNvSpPr>
          <p:nvPr/>
        </p:nvSpPr>
        <p:spPr bwMode="auto">
          <a:xfrm>
            <a:off x="3581400" y="5257800"/>
            <a:ext cx="106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800000"/>
                </a:solidFill>
                <a:latin typeface="Times New Roman" panose="02020603050405020304" pitchFamily="18" charset="0"/>
              </a:rPr>
              <a:t>2402</a:t>
            </a:r>
          </a:p>
        </p:txBody>
      </p:sp>
      <p:sp>
        <p:nvSpPr>
          <p:cNvPr id="3403" name="Text Box 331"/>
          <p:cNvSpPr txBox="1">
            <a:spLocks noChangeArrowheads="1"/>
          </p:cNvSpPr>
          <p:nvPr/>
        </p:nvSpPr>
        <p:spPr bwMode="auto">
          <a:xfrm>
            <a:off x="4648200" y="5257800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 b="1" i="1">
                <a:solidFill>
                  <a:srgbClr val="800000"/>
                </a:solidFill>
                <a:latin typeface="Times New Roman" panose="02020603050405020304" pitchFamily="18" charset="0"/>
              </a:rPr>
              <a:t>hai nghìn bốn trăm linh hai</a:t>
            </a:r>
          </a:p>
        </p:txBody>
      </p:sp>
      <p:sp>
        <p:nvSpPr>
          <p:cNvPr id="3404" name="Text Box 332"/>
          <p:cNvSpPr txBox="1">
            <a:spLocks noChangeArrowheads="1"/>
          </p:cNvSpPr>
          <p:nvPr/>
        </p:nvSpPr>
        <p:spPr bwMode="auto">
          <a:xfrm>
            <a:off x="3581400" y="5867400"/>
            <a:ext cx="106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800000"/>
                </a:solidFill>
                <a:latin typeface="Times New Roman" panose="02020603050405020304" pitchFamily="18" charset="0"/>
              </a:rPr>
              <a:t>2005</a:t>
            </a:r>
          </a:p>
        </p:txBody>
      </p:sp>
      <p:sp>
        <p:nvSpPr>
          <p:cNvPr id="3405" name="Text Box 333"/>
          <p:cNvSpPr txBox="1">
            <a:spLocks noChangeArrowheads="1"/>
          </p:cNvSpPr>
          <p:nvPr/>
        </p:nvSpPr>
        <p:spPr bwMode="auto">
          <a:xfrm>
            <a:off x="4648200" y="5943600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 b="1" i="1">
                <a:solidFill>
                  <a:srgbClr val="800000"/>
                </a:solidFill>
                <a:latin typeface="Times New Roman" panose="02020603050405020304" pitchFamily="18" charset="0"/>
              </a:rPr>
              <a:t>hai nghìn không trăm linh năm</a:t>
            </a:r>
          </a:p>
        </p:txBody>
      </p:sp>
    </p:spTree>
    <p:extLst>
      <p:ext uri="{BB962C8B-B14F-4D97-AF65-F5344CB8AC3E}">
        <p14:creationId xmlns:p14="http://schemas.microsoft.com/office/powerpoint/2010/main" val="225112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6" grpId="0"/>
      <p:bldP spid="3387" grpId="0"/>
      <p:bldP spid="3389" grpId="0"/>
      <p:bldP spid="3390" grpId="0"/>
      <p:bldP spid="3400" grpId="0"/>
      <p:bldP spid="3401" grpId="0"/>
      <p:bldP spid="3402" grpId="0"/>
      <p:bldP spid="3403" grpId="0"/>
      <p:bldP spid="3404" grpId="0"/>
      <p:bldP spid="340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0" y="988547"/>
            <a:ext cx="923986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i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vi-VN" sz="2800" b="1" i="1" dirty="0">
                <a:solidFill>
                  <a:srgbClr val="0070C0"/>
                </a:solidFill>
                <a:latin typeface="Times New Roman" panose="02020603050405020304" pitchFamily="18" charset="0"/>
              </a:rPr>
              <a:t> 1. </a:t>
            </a:r>
            <a:r>
              <a:rPr lang="en-US" altLang="vi-VN" sz="2800" b="1" i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Đọc</a:t>
            </a:r>
            <a:r>
              <a:rPr lang="en-US" altLang="vi-VN" sz="2800" b="1" i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vi-VN" sz="2800" b="1" i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sz="2800" b="1" i="1" dirty="0">
                <a:solidFill>
                  <a:srgbClr val="0070C0"/>
                </a:solidFill>
                <a:latin typeface="Times New Roman" panose="02020603050405020304" pitchFamily="18" charset="0"/>
              </a:rPr>
              <a:t>: 7800; 3690; 6504; 4081; 5005 (</a:t>
            </a:r>
            <a:r>
              <a:rPr lang="en-US" altLang="vi-VN" sz="2800" b="1" i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theo</a:t>
            </a:r>
            <a:r>
              <a:rPr lang="en-US" altLang="vi-VN" sz="2800" b="1" i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mẫu</a:t>
            </a:r>
            <a:r>
              <a:rPr lang="en-US" altLang="vi-VN" sz="2800" b="1" i="1" dirty="0">
                <a:solidFill>
                  <a:srgbClr val="0070C0"/>
                </a:solidFill>
                <a:latin typeface="Times New Roman" panose="02020603050405020304" pitchFamily="18" charset="0"/>
              </a:rPr>
              <a:t>):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1524000" y="2280632"/>
            <a:ext cx="5257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800" b="1" i="1" dirty="0">
                <a:latin typeface="Times New Roman" panose="02020603050405020304" pitchFamily="18" charset="0"/>
              </a:rPr>
              <a:t>7800 </a:t>
            </a:r>
            <a:r>
              <a:rPr lang="en-US" altLang="vi-VN" sz="2800" b="1" i="1" dirty="0" err="1">
                <a:latin typeface="Times New Roman" panose="02020603050405020304" pitchFamily="18" charset="0"/>
              </a:rPr>
              <a:t>đọc</a:t>
            </a:r>
            <a:r>
              <a:rPr lang="en-US" altLang="vi-VN" sz="2800" b="1" i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latin typeface="Times New Roman" panose="02020603050405020304" pitchFamily="18" charset="0"/>
              </a:rPr>
              <a:t>là</a:t>
            </a:r>
            <a:r>
              <a:rPr lang="en-US" altLang="vi-VN" sz="2800" b="1" i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latin typeface="Times New Roman" panose="02020603050405020304" pitchFamily="18" charset="0"/>
              </a:rPr>
              <a:t>bảy</a:t>
            </a:r>
            <a:r>
              <a:rPr lang="en-US" altLang="vi-VN" sz="2800" b="1" i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latin typeface="Times New Roman" panose="02020603050405020304" pitchFamily="18" charset="0"/>
              </a:rPr>
              <a:t>nghìn</a:t>
            </a:r>
            <a:r>
              <a:rPr lang="en-US" altLang="vi-VN" sz="2800" b="1" i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latin typeface="Times New Roman" panose="02020603050405020304" pitchFamily="18" charset="0"/>
              </a:rPr>
              <a:t>tám</a:t>
            </a:r>
            <a:r>
              <a:rPr lang="en-US" altLang="vi-VN" sz="2800" b="1" i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latin typeface="Times New Roman" panose="02020603050405020304" pitchFamily="18" charset="0"/>
              </a:rPr>
              <a:t>trăm</a:t>
            </a:r>
            <a:endParaRPr lang="en-US" altLang="vi-VN" sz="2800" b="1" i="1" dirty="0">
              <a:latin typeface="Times New Roman" panose="02020603050405020304" pitchFamily="18" charset="0"/>
            </a:endParaRP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381000" y="22860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i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Mẫu</a:t>
            </a:r>
            <a:r>
              <a:rPr lang="en-US" altLang="vi-VN" sz="2800" b="1" i="1" dirty="0">
                <a:solidFill>
                  <a:srgbClr val="0066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381000" y="3133725"/>
            <a:ext cx="99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i="1" dirty="0">
                <a:solidFill>
                  <a:srgbClr val="800000"/>
                </a:solidFill>
                <a:latin typeface="Times New Roman" panose="02020603050405020304" pitchFamily="18" charset="0"/>
              </a:rPr>
              <a:t>3690</a:t>
            </a: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1524000" y="3133725"/>
            <a:ext cx="6553200" cy="533400"/>
          </a:xfrm>
          <a:prstGeom prst="rect">
            <a:avLst/>
          </a:prstGeom>
          <a:solidFill>
            <a:srgbClr val="A1EEFD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800" b="1" i="1" dirty="0">
                <a:latin typeface="Times New Roman" panose="02020603050405020304" pitchFamily="18" charset="0"/>
              </a:rPr>
              <a:t>3690 </a:t>
            </a:r>
            <a:r>
              <a:rPr lang="en-US" altLang="vi-VN" sz="2800" b="1" i="1" dirty="0" err="1">
                <a:latin typeface="Times New Roman" panose="02020603050405020304" pitchFamily="18" charset="0"/>
              </a:rPr>
              <a:t>đọc</a:t>
            </a:r>
            <a:r>
              <a:rPr lang="en-US" altLang="vi-VN" sz="2800" b="1" i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latin typeface="Times New Roman" panose="02020603050405020304" pitchFamily="18" charset="0"/>
              </a:rPr>
              <a:t>là</a:t>
            </a:r>
            <a:r>
              <a:rPr lang="en-US" altLang="vi-VN" sz="2800" b="1" i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latin typeface="Times New Roman" panose="02020603050405020304" pitchFamily="18" charset="0"/>
              </a:rPr>
              <a:t>ba</a:t>
            </a:r>
            <a:r>
              <a:rPr lang="en-US" altLang="vi-VN" sz="2800" b="1" i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latin typeface="Times New Roman" panose="02020603050405020304" pitchFamily="18" charset="0"/>
              </a:rPr>
              <a:t>nghìn</a:t>
            </a:r>
            <a:r>
              <a:rPr lang="en-US" altLang="vi-VN" sz="2800" b="1" i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latin typeface="Times New Roman" panose="02020603050405020304" pitchFamily="18" charset="0"/>
              </a:rPr>
              <a:t>sáu</a:t>
            </a:r>
            <a:r>
              <a:rPr lang="en-US" altLang="vi-VN" sz="2800" b="1" i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latin typeface="Times New Roman" panose="02020603050405020304" pitchFamily="18" charset="0"/>
              </a:rPr>
              <a:t>trăm</a:t>
            </a:r>
            <a:r>
              <a:rPr lang="en-US" altLang="vi-VN" sz="2800" b="1" i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latin typeface="Times New Roman" panose="02020603050405020304" pitchFamily="18" charset="0"/>
              </a:rPr>
              <a:t>chín</a:t>
            </a:r>
            <a:r>
              <a:rPr lang="en-US" altLang="vi-VN" sz="2800" b="1" i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latin typeface="Times New Roman" panose="02020603050405020304" pitchFamily="18" charset="0"/>
              </a:rPr>
              <a:t>mươi</a:t>
            </a:r>
            <a:r>
              <a:rPr lang="en-US" altLang="vi-VN" sz="2800" b="1" i="1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381000" y="4014788"/>
            <a:ext cx="99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i="1">
                <a:solidFill>
                  <a:srgbClr val="800000"/>
                </a:solidFill>
                <a:latin typeface="Times New Roman" panose="02020603050405020304" pitchFamily="18" charset="0"/>
              </a:rPr>
              <a:t>6504</a:t>
            </a:r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1524000" y="4014788"/>
            <a:ext cx="6553200" cy="533400"/>
          </a:xfrm>
          <a:prstGeom prst="rect">
            <a:avLst/>
          </a:prstGeom>
          <a:solidFill>
            <a:srgbClr val="A1EEFD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800" b="1" i="1">
                <a:latin typeface="Times New Roman" panose="02020603050405020304" pitchFamily="18" charset="0"/>
              </a:rPr>
              <a:t>6504 đọc là sáu nghìn năm trăm linh bốn 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381000" y="4800600"/>
            <a:ext cx="99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i="1">
                <a:solidFill>
                  <a:srgbClr val="800000"/>
                </a:solidFill>
                <a:latin typeface="Times New Roman" panose="02020603050405020304" pitchFamily="18" charset="0"/>
              </a:rPr>
              <a:t>4081</a:t>
            </a:r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1447800" y="4876800"/>
            <a:ext cx="7467600" cy="533400"/>
          </a:xfrm>
          <a:prstGeom prst="rect">
            <a:avLst/>
          </a:prstGeom>
          <a:solidFill>
            <a:srgbClr val="A1EEFD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800" b="1" i="1">
                <a:latin typeface="Times New Roman" panose="02020603050405020304" pitchFamily="18" charset="0"/>
              </a:rPr>
              <a:t>4081 đọc là bốn nghìn không trăm tám mươi mốt </a:t>
            </a:r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1447800" y="5715000"/>
            <a:ext cx="7467600" cy="533400"/>
          </a:xfrm>
          <a:prstGeom prst="rect">
            <a:avLst/>
          </a:prstGeom>
          <a:solidFill>
            <a:srgbClr val="A1EEFD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800" b="1" i="1" dirty="0">
                <a:latin typeface="Times New Roman" panose="02020603050405020304" pitchFamily="18" charset="0"/>
              </a:rPr>
              <a:t>5005 </a:t>
            </a:r>
            <a:r>
              <a:rPr lang="en-US" altLang="vi-VN" sz="2800" b="1" i="1" dirty="0" err="1">
                <a:latin typeface="Times New Roman" panose="02020603050405020304" pitchFamily="18" charset="0"/>
              </a:rPr>
              <a:t>đọc</a:t>
            </a:r>
            <a:r>
              <a:rPr lang="en-US" altLang="vi-VN" sz="2800" b="1" i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latin typeface="Times New Roman" panose="02020603050405020304" pitchFamily="18" charset="0"/>
              </a:rPr>
              <a:t>là</a:t>
            </a:r>
            <a:r>
              <a:rPr lang="en-US" altLang="vi-VN" sz="2800" b="1" i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latin typeface="Times New Roman" panose="02020603050405020304" pitchFamily="18" charset="0"/>
              </a:rPr>
              <a:t>năm</a:t>
            </a:r>
            <a:r>
              <a:rPr lang="en-US" altLang="vi-VN" sz="2800" b="1" i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latin typeface="Times New Roman" panose="02020603050405020304" pitchFamily="18" charset="0"/>
              </a:rPr>
              <a:t>nghìn</a:t>
            </a:r>
            <a:r>
              <a:rPr lang="en-US" altLang="vi-VN" sz="2800" b="1" i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latin typeface="Times New Roman" panose="02020603050405020304" pitchFamily="18" charset="0"/>
              </a:rPr>
              <a:t>không</a:t>
            </a:r>
            <a:r>
              <a:rPr lang="en-US" altLang="vi-VN" sz="2800" b="1" i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latin typeface="Times New Roman" panose="02020603050405020304" pitchFamily="18" charset="0"/>
              </a:rPr>
              <a:t>trăm</a:t>
            </a:r>
            <a:r>
              <a:rPr lang="en-US" altLang="vi-VN" sz="2800" b="1" i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latin typeface="Times New Roman" panose="02020603050405020304" pitchFamily="18" charset="0"/>
              </a:rPr>
              <a:t>linh</a:t>
            </a:r>
            <a:r>
              <a:rPr lang="en-US" altLang="vi-VN" sz="2800" b="1" i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latin typeface="Times New Roman" panose="02020603050405020304" pitchFamily="18" charset="0"/>
              </a:rPr>
              <a:t>năm</a:t>
            </a:r>
            <a:r>
              <a:rPr lang="en-US" altLang="vi-VN" sz="2800" b="1" i="1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228600" y="5715000"/>
            <a:ext cx="99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i="1">
                <a:solidFill>
                  <a:srgbClr val="800000"/>
                </a:solidFill>
                <a:latin typeface="Times New Roman" panose="02020603050405020304" pitchFamily="18" charset="0"/>
              </a:rPr>
              <a:t>5005</a:t>
            </a:r>
          </a:p>
        </p:txBody>
      </p:sp>
    </p:spTree>
    <p:extLst>
      <p:ext uri="{BB962C8B-B14F-4D97-AF65-F5344CB8AC3E}">
        <p14:creationId xmlns:p14="http://schemas.microsoft.com/office/powerpoint/2010/main" val="267795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1" grpId="0" animBg="1"/>
      <p:bldP spid="5132" grpId="0"/>
      <p:bldP spid="5133" grpId="0"/>
      <p:bldP spid="5134" grpId="0" animBg="1"/>
      <p:bldP spid="5135" grpId="0"/>
      <p:bldP spid="5136" grpId="0" animBg="1"/>
      <p:bldP spid="5137" grpId="0"/>
      <p:bldP spid="5138" grpId="0" animBg="1"/>
      <p:bldP spid="5139" grpId="0" animBg="1"/>
      <p:bldP spid="51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1" name="Group 7"/>
          <p:cNvGrpSpPr>
            <a:grpSpLocks/>
          </p:cNvGrpSpPr>
          <p:nvPr/>
        </p:nvGrpSpPr>
        <p:grpSpPr bwMode="auto">
          <a:xfrm>
            <a:off x="139112" y="1616867"/>
            <a:ext cx="2552700" cy="590551"/>
            <a:chOff x="1056" y="855"/>
            <a:chExt cx="1608" cy="372"/>
          </a:xfrm>
        </p:grpSpPr>
        <p:sp>
          <p:nvSpPr>
            <p:cNvPr id="6209" name="Text Box 8"/>
            <p:cNvSpPr txBox="1">
              <a:spLocks noChangeArrowheads="1"/>
            </p:cNvSpPr>
            <p:nvPr/>
          </p:nvSpPr>
          <p:spPr bwMode="auto">
            <a:xfrm>
              <a:off x="1056" y="855"/>
              <a:ext cx="1608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vi-VN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Bài</a:t>
              </a:r>
              <a:r>
                <a:rPr lang="en-US" altLang="vi-VN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2       ?</a:t>
              </a:r>
            </a:p>
          </p:txBody>
        </p:sp>
        <p:sp>
          <p:nvSpPr>
            <p:cNvPr id="6211" name="Rectangle 10"/>
            <p:cNvSpPr>
              <a:spLocks noChangeArrowheads="1"/>
            </p:cNvSpPr>
            <p:nvPr/>
          </p:nvSpPr>
          <p:spPr bwMode="auto">
            <a:xfrm>
              <a:off x="1695" y="891"/>
              <a:ext cx="384" cy="336"/>
            </a:xfrm>
            <a:prstGeom prst="rect">
              <a:avLst/>
            </a:prstGeom>
            <a:solidFill>
              <a:srgbClr val="A2EDFC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vi-VN" sz="2800" b="1">
                  <a:solidFill>
                    <a:srgbClr val="000099"/>
                  </a:solidFill>
                  <a:latin typeface="Times New Roman" panose="02020603050405020304" pitchFamily="18" charset="0"/>
                </a:rPr>
                <a:t>Số</a:t>
              </a:r>
            </a:p>
          </p:txBody>
        </p:sp>
      </p:grpSp>
      <p:grpSp>
        <p:nvGrpSpPr>
          <p:cNvPr id="6225" name="Group 81"/>
          <p:cNvGrpSpPr>
            <a:grpSpLocks/>
          </p:cNvGrpSpPr>
          <p:nvPr/>
        </p:nvGrpSpPr>
        <p:grpSpPr bwMode="auto">
          <a:xfrm>
            <a:off x="228600" y="3857625"/>
            <a:ext cx="8758238" cy="642938"/>
            <a:chOff x="243" y="2352"/>
            <a:chExt cx="5517" cy="405"/>
          </a:xfrm>
        </p:grpSpPr>
        <p:grpSp>
          <p:nvGrpSpPr>
            <p:cNvPr id="6193" name="Group 16"/>
            <p:cNvGrpSpPr>
              <a:grpSpLocks/>
            </p:cNvGrpSpPr>
            <p:nvPr/>
          </p:nvGrpSpPr>
          <p:grpSpPr bwMode="auto">
            <a:xfrm>
              <a:off x="243" y="2352"/>
              <a:ext cx="5517" cy="384"/>
              <a:chOff x="111" y="1344"/>
              <a:chExt cx="5517" cy="384"/>
            </a:xfrm>
          </p:grpSpPr>
          <p:sp>
            <p:nvSpPr>
              <p:cNvPr id="6197" name="Rectangle 17"/>
              <p:cNvSpPr>
                <a:spLocks noChangeArrowheads="1"/>
              </p:cNvSpPr>
              <p:nvPr/>
            </p:nvSpPr>
            <p:spPr bwMode="auto">
              <a:xfrm>
                <a:off x="384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2" name="Text Box 18"/>
              <p:cNvSpPr txBox="1">
                <a:spLocks noChangeArrowheads="1"/>
              </p:cNvSpPr>
              <p:nvPr/>
            </p:nvSpPr>
            <p:spPr bwMode="auto">
              <a:xfrm>
                <a:off x="111" y="1344"/>
                <a:ext cx="384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vi-VN" sz="2800" b="1">
                    <a:solidFill>
                      <a:srgbClr val="000099"/>
                    </a:solidFill>
                    <a:latin typeface="Times New Roman" panose="02020603050405020304" pitchFamily="18" charset="0"/>
                  </a:rPr>
                  <a:t>b)</a:t>
                </a:r>
              </a:p>
            </p:txBody>
          </p:sp>
          <p:sp>
            <p:nvSpPr>
              <p:cNvPr id="6199" name="Rectangle 19"/>
              <p:cNvSpPr>
                <a:spLocks noChangeArrowheads="1"/>
              </p:cNvSpPr>
              <p:nvPr/>
            </p:nvSpPr>
            <p:spPr bwMode="auto">
              <a:xfrm>
                <a:off x="1326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3" name="Rectangle 20"/>
              <p:cNvSpPr>
                <a:spLocks noChangeArrowheads="1"/>
              </p:cNvSpPr>
              <p:nvPr/>
            </p:nvSpPr>
            <p:spPr bwMode="auto">
              <a:xfrm>
                <a:off x="2253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4" name="Rectangle 21"/>
              <p:cNvSpPr>
                <a:spLocks noChangeArrowheads="1"/>
              </p:cNvSpPr>
              <p:nvPr/>
            </p:nvSpPr>
            <p:spPr bwMode="auto">
              <a:xfrm>
                <a:off x="3183" y="1434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/>
              </a:p>
            </p:txBody>
          </p:sp>
          <p:sp>
            <p:nvSpPr>
              <p:cNvPr id="6202" name="Rectangle 22"/>
              <p:cNvSpPr>
                <a:spLocks noChangeArrowheads="1"/>
              </p:cNvSpPr>
              <p:nvPr/>
            </p:nvSpPr>
            <p:spPr bwMode="auto">
              <a:xfrm>
                <a:off x="4089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6203" name="Rectangle 23"/>
              <p:cNvSpPr>
                <a:spLocks noChangeArrowheads="1"/>
              </p:cNvSpPr>
              <p:nvPr/>
            </p:nvSpPr>
            <p:spPr bwMode="auto">
              <a:xfrm>
                <a:off x="5004" y="1431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6204" name="Line 24"/>
              <p:cNvSpPr>
                <a:spLocks noChangeShapeType="1"/>
              </p:cNvSpPr>
              <p:nvPr/>
            </p:nvSpPr>
            <p:spPr bwMode="auto">
              <a:xfrm>
                <a:off x="1026" y="1605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5" name="Line 25"/>
              <p:cNvSpPr>
                <a:spLocks noChangeShapeType="1"/>
              </p:cNvSpPr>
              <p:nvPr/>
            </p:nvSpPr>
            <p:spPr bwMode="auto">
              <a:xfrm>
                <a:off x="288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6" name="Line 26"/>
              <p:cNvSpPr>
                <a:spLocks noChangeShapeType="1"/>
              </p:cNvSpPr>
              <p:nvPr/>
            </p:nvSpPr>
            <p:spPr bwMode="auto">
              <a:xfrm>
                <a:off x="195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7" name="Line 27"/>
              <p:cNvSpPr>
                <a:spLocks noChangeShapeType="1"/>
              </p:cNvSpPr>
              <p:nvPr/>
            </p:nvSpPr>
            <p:spPr bwMode="auto">
              <a:xfrm>
                <a:off x="471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8" name="Line 28"/>
              <p:cNvSpPr>
                <a:spLocks noChangeShapeType="1"/>
              </p:cNvSpPr>
              <p:nvPr/>
            </p:nvSpPr>
            <p:spPr bwMode="auto">
              <a:xfrm>
                <a:off x="3807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94" name="Text Box 29"/>
            <p:cNvSpPr txBox="1">
              <a:spLocks noChangeArrowheads="1"/>
            </p:cNvSpPr>
            <p:nvPr/>
          </p:nvSpPr>
          <p:spPr bwMode="auto">
            <a:xfrm>
              <a:off x="531" y="2430"/>
              <a:ext cx="60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vi-VN" sz="2800" b="1">
                  <a:latin typeface="Times New Roman" panose="02020603050405020304" pitchFamily="18" charset="0"/>
                </a:rPr>
                <a:t>8009</a:t>
              </a:r>
            </a:p>
          </p:txBody>
        </p:sp>
        <p:sp>
          <p:nvSpPr>
            <p:cNvPr id="6195" name="Text Box 30"/>
            <p:cNvSpPr txBox="1">
              <a:spLocks noChangeArrowheads="1"/>
            </p:cNvSpPr>
            <p:nvPr/>
          </p:nvSpPr>
          <p:spPr bwMode="auto">
            <a:xfrm>
              <a:off x="1479" y="2430"/>
              <a:ext cx="60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vi-VN" sz="2800" b="1">
                  <a:latin typeface="Times New Roman" panose="02020603050405020304" pitchFamily="18" charset="0"/>
                </a:rPr>
                <a:t>8010</a:t>
              </a:r>
            </a:p>
          </p:txBody>
        </p:sp>
        <p:sp>
          <p:nvSpPr>
            <p:cNvPr id="6196" name="Text Box 52"/>
            <p:cNvSpPr txBox="1">
              <a:spLocks noChangeArrowheads="1"/>
            </p:cNvSpPr>
            <p:nvPr/>
          </p:nvSpPr>
          <p:spPr bwMode="auto">
            <a:xfrm>
              <a:off x="2406" y="2427"/>
              <a:ext cx="60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vi-VN" sz="2800" b="1">
                  <a:latin typeface="Times New Roman" panose="02020603050405020304" pitchFamily="18" charset="0"/>
                </a:rPr>
                <a:t>8011</a:t>
              </a:r>
            </a:p>
          </p:txBody>
        </p:sp>
      </p:grpSp>
      <p:sp>
        <p:nvSpPr>
          <p:cNvPr id="6198" name="Text Box 54"/>
          <p:cNvSpPr txBox="1">
            <a:spLocks noChangeArrowheads="1"/>
          </p:cNvSpPr>
          <p:nvPr/>
        </p:nvSpPr>
        <p:spPr bwMode="auto">
          <a:xfrm>
            <a:off x="5143500" y="3962400"/>
            <a:ext cx="9572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800000"/>
                </a:solidFill>
                <a:latin typeface="Times New Roman" panose="02020603050405020304" pitchFamily="18" charset="0"/>
              </a:rPr>
              <a:t>8012</a:t>
            </a:r>
          </a:p>
        </p:txBody>
      </p:sp>
      <p:grpSp>
        <p:nvGrpSpPr>
          <p:cNvPr id="6228" name="Group 84"/>
          <p:cNvGrpSpPr>
            <a:grpSpLocks/>
          </p:cNvGrpSpPr>
          <p:nvPr/>
        </p:nvGrpSpPr>
        <p:grpSpPr bwMode="auto">
          <a:xfrm>
            <a:off x="233363" y="5210175"/>
            <a:ext cx="8758237" cy="657225"/>
            <a:chOff x="147" y="3264"/>
            <a:chExt cx="5517" cy="414"/>
          </a:xfrm>
        </p:grpSpPr>
        <p:grpSp>
          <p:nvGrpSpPr>
            <p:cNvPr id="6177" name="Group 33"/>
            <p:cNvGrpSpPr>
              <a:grpSpLocks/>
            </p:cNvGrpSpPr>
            <p:nvPr/>
          </p:nvGrpSpPr>
          <p:grpSpPr bwMode="auto">
            <a:xfrm>
              <a:off x="147" y="3264"/>
              <a:ext cx="5517" cy="384"/>
              <a:chOff x="111" y="1344"/>
              <a:chExt cx="5517" cy="384"/>
            </a:xfrm>
          </p:grpSpPr>
          <p:sp>
            <p:nvSpPr>
              <p:cNvPr id="6181" name="Rectangle 34"/>
              <p:cNvSpPr>
                <a:spLocks noChangeArrowheads="1"/>
              </p:cNvSpPr>
              <p:nvPr/>
            </p:nvSpPr>
            <p:spPr bwMode="auto">
              <a:xfrm>
                <a:off x="384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6182" name="Text Box 35"/>
              <p:cNvSpPr txBox="1">
                <a:spLocks noChangeArrowheads="1"/>
              </p:cNvSpPr>
              <p:nvPr/>
            </p:nvSpPr>
            <p:spPr bwMode="auto">
              <a:xfrm>
                <a:off x="111" y="1344"/>
                <a:ext cx="384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vi-VN" sz="2800" b="1">
                    <a:solidFill>
                      <a:srgbClr val="000099"/>
                    </a:solidFill>
                    <a:latin typeface="Times New Roman" panose="02020603050405020304" pitchFamily="18" charset="0"/>
                  </a:rPr>
                  <a:t>c)</a:t>
                </a:r>
              </a:p>
            </p:txBody>
          </p:sp>
          <p:sp>
            <p:nvSpPr>
              <p:cNvPr id="6183" name="Rectangle 36"/>
              <p:cNvSpPr>
                <a:spLocks noChangeArrowheads="1"/>
              </p:cNvSpPr>
              <p:nvPr/>
            </p:nvSpPr>
            <p:spPr bwMode="auto">
              <a:xfrm>
                <a:off x="1326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6184" name="Rectangle 37"/>
              <p:cNvSpPr>
                <a:spLocks noChangeArrowheads="1"/>
              </p:cNvSpPr>
              <p:nvPr/>
            </p:nvSpPr>
            <p:spPr bwMode="auto">
              <a:xfrm>
                <a:off x="2253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6185" name="Rectangle 38"/>
              <p:cNvSpPr>
                <a:spLocks noChangeArrowheads="1"/>
              </p:cNvSpPr>
              <p:nvPr/>
            </p:nvSpPr>
            <p:spPr bwMode="auto">
              <a:xfrm>
                <a:off x="3183" y="1434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/>
              </a:p>
            </p:txBody>
          </p:sp>
          <p:sp>
            <p:nvSpPr>
              <p:cNvPr id="6186" name="Rectangle 39"/>
              <p:cNvSpPr>
                <a:spLocks noChangeArrowheads="1"/>
              </p:cNvSpPr>
              <p:nvPr/>
            </p:nvSpPr>
            <p:spPr bwMode="auto">
              <a:xfrm>
                <a:off x="4089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6187" name="Rectangle 40"/>
              <p:cNvSpPr>
                <a:spLocks noChangeArrowheads="1"/>
              </p:cNvSpPr>
              <p:nvPr/>
            </p:nvSpPr>
            <p:spPr bwMode="auto">
              <a:xfrm>
                <a:off x="5004" y="1431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6188" name="Line 41"/>
              <p:cNvSpPr>
                <a:spLocks noChangeShapeType="1"/>
              </p:cNvSpPr>
              <p:nvPr/>
            </p:nvSpPr>
            <p:spPr bwMode="auto">
              <a:xfrm>
                <a:off x="1026" y="1605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9" name="Line 42"/>
              <p:cNvSpPr>
                <a:spLocks noChangeShapeType="1"/>
              </p:cNvSpPr>
              <p:nvPr/>
            </p:nvSpPr>
            <p:spPr bwMode="auto">
              <a:xfrm>
                <a:off x="288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0" name="Line 43"/>
              <p:cNvSpPr>
                <a:spLocks noChangeShapeType="1"/>
              </p:cNvSpPr>
              <p:nvPr/>
            </p:nvSpPr>
            <p:spPr bwMode="auto">
              <a:xfrm>
                <a:off x="195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1" name="Line 44"/>
              <p:cNvSpPr>
                <a:spLocks noChangeShapeType="1"/>
              </p:cNvSpPr>
              <p:nvPr/>
            </p:nvSpPr>
            <p:spPr bwMode="auto">
              <a:xfrm>
                <a:off x="471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2" name="Line 45"/>
              <p:cNvSpPr>
                <a:spLocks noChangeShapeType="1"/>
              </p:cNvSpPr>
              <p:nvPr/>
            </p:nvSpPr>
            <p:spPr bwMode="auto">
              <a:xfrm>
                <a:off x="3807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78" name="Text Box 46"/>
            <p:cNvSpPr txBox="1">
              <a:spLocks noChangeArrowheads="1"/>
            </p:cNvSpPr>
            <p:nvPr/>
          </p:nvSpPr>
          <p:spPr bwMode="auto">
            <a:xfrm>
              <a:off x="423" y="3342"/>
              <a:ext cx="60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vi-VN" sz="2800" b="1">
                  <a:latin typeface="Times New Roman" panose="02020603050405020304" pitchFamily="18" charset="0"/>
                </a:rPr>
                <a:t>6000</a:t>
              </a:r>
            </a:p>
          </p:txBody>
        </p:sp>
        <p:sp>
          <p:nvSpPr>
            <p:cNvPr id="6179" name="Text Box 47"/>
            <p:cNvSpPr txBox="1">
              <a:spLocks noChangeArrowheads="1"/>
            </p:cNvSpPr>
            <p:nvPr/>
          </p:nvSpPr>
          <p:spPr bwMode="auto">
            <a:xfrm>
              <a:off x="2325" y="3342"/>
              <a:ext cx="60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vi-VN" sz="2800" b="1">
                  <a:latin typeface="Times New Roman" panose="02020603050405020304" pitchFamily="18" charset="0"/>
                </a:rPr>
                <a:t>6002</a:t>
              </a:r>
            </a:p>
          </p:txBody>
        </p:sp>
        <p:sp>
          <p:nvSpPr>
            <p:cNvPr id="6180" name="Text Box 55"/>
            <p:cNvSpPr txBox="1">
              <a:spLocks noChangeArrowheads="1"/>
            </p:cNvSpPr>
            <p:nvPr/>
          </p:nvSpPr>
          <p:spPr bwMode="auto">
            <a:xfrm>
              <a:off x="1407" y="3351"/>
              <a:ext cx="60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vi-VN" sz="2800" b="1">
                  <a:latin typeface="Times New Roman" panose="02020603050405020304" pitchFamily="18" charset="0"/>
                </a:rPr>
                <a:t>6001</a:t>
              </a:r>
            </a:p>
          </p:txBody>
        </p:sp>
      </p:grpSp>
      <p:sp>
        <p:nvSpPr>
          <p:cNvPr id="6200" name="Text Box 56"/>
          <p:cNvSpPr txBox="1">
            <a:spLocks noChangeArrowheads="1"/>
          </p:cNvSpPr>
          <p:nvPr/>
        </p:nvSpPr>
        <p:spPr bwMode="auto">
          <a:xfrm>
            <a:off x="5176838" y="5300663"/>
            <a:ext cx="9572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800000"/>
                </a:solidFill>
                <a:latin typeface="Times New Roman" panose="02020603050405020304" pitchFamily="18" charset="0"/>
              </a:rPr>
              <a:t>6003</a:t>
            </a:r>
          </a:p>
        </p:txBody>
      </p:sp>
      <p:sp>
        <p:nvSpPr>
          <p:cNvPr id="6201" name="Text Box 57"/>
          <p:cNvSpPr txBox="1">
            <a:spLocks noChangeArrowheads="1"/>
          </p:cNvSpPr>
          <p:nvPr/>
        </p:nvSpPr>
        <p:spPr bwMode="auto">
          <a:xfrm>
            <a:off x="6562725" y="5314950"/>
            <a:ext cx="9572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800000"/>
                </a:solidFill>
                <a:latin typeface="Times New Roman" panose="02020603050405020304" pitchFamily="18" charset="0"/>
              </a:rPr>
              <a:t>6004</a:t>
            </a:r>
          </a:p>
        </p:txBody>
      </p:sp>
      <p:grpSp>
        <p:nvGrpSpPr>
          <p:cNvPr id="6223" name="Group 79"/>
          <p:cNvGrpSpPr>
            <a:grpSpLocks/>
          </p:cNvGrpSpPr>
          <p:nvPr/>
        </p:nvGrpSpPr>
        <p:grpSpPr bwMode="auto">
          <a:xfrm>
            <a:off x="304800" y="2605088"/>
            <a:ext cx="8758238" cy="657225"/>
            <a:chOff x="192" y="1641"/>
            <a:chExt cx="5517" cy="414"/>
          </a:xfrm>
        </p:grpSpPr>
        <p:grpSp>
          <p:nvGrpSpPr>
            <p:cNvPr id="6162" name="Group 58"/>
            <p:cNvGrpSpPr>
              <a:grpSpLocks/>
            </p:cNvGrpSpPr>
            <p:nvPr/>
          </p:nvGrpSpPr>
          <p:grpSpPr bwMode="auto">
            <a:xfrm>
              <a:off x="192" y="1641"/>
              <a:ext cx="5517" cy="384"/>
              <a:chOff x="111" y="1344"/>
              <a:chExt cx="5517" cy="384"/>
            </a:xfrm>
          </p:grpSpPr>
          <p:sp>
            <p:nvSpPr>
              <p:cNvPr id="6165" name="Rectangle 59"/>
              <p:cNvSpPr>
                <a:spLocks noChangeArrowheads="1"/>
              </p:cNvSpPr>
              <p:nvPr/>
            </p:nvSpPr>
            <p:spPr bwMode="auto">
              <a:xfrm>
                <a:off x="384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6166" name="Text Box 60"/>
              <p:cNvSpPr txBox="1">
                <a:spLocks noChangeArrowheads="1"/>
              </p:cNvSpPr>
              <p:nvPr/>
            </p:nvSpPr>
            <p:spPr bwMode="auto">
              <a:xfrm>
                <a:off x="111" y="1344"/>
                <a:ext cx="384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vi-VN" sz="2800" b="1">
                    <a:solidFill>
                      <a:srgbClr val="000099"/>
                    </a:solidFill>
                    <a:latin typeface="Times New Roman" panose="02020603050405020304" pitchFamily="18" charset="0"/>
                  </a:rPr>
                  <a:t>a)</a:t>
                </a:r>
              </a:p>
            </p:txBody>
          </p:sp>
          <p:sp>
            <p:nvSpPr>
              <p:cNvPr id="6167" name="Rectangle 61"/>
              <p:cNvSpPr>
                <a:spLocks noChangeArrowheads="1"/>
              </p:cNvSpPr>
              <p:nvPr/>
            </p:nvSpPr>
            <p:spPr bwMode="auto">
              <a:xfrm>
                <a:off x="1326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6168" name="Rectangle 62"/>
              <p:cNvSpPr>
                <a:spLocks noChangeArrowheads="1"/>
              </p:cNvSpPr>
              <p:nvPr/>
            </p:nvSpPr>
            <p:spPr bwMode="auto">
              <a:xfrm>
                <a:off x="2253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6169" name="Rectangle 63"/>
              <p:cNvSpPr>
                <a:spLocks noChangeArrowheads="1"/>
              </p:cNvSpPr>
              <p:nvPr/>
            </p:nvSpPr>
            <p:spPr bwMode="auto">
              <a:xfrm>
                <a:off x="3183" y="1434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/>
              </a:p>
            </p:txBody>
          </p:sp>
          <p:sp>
            <p:nvSpPr>
              <p:cNvPr id="6170" name="Rectangle 64"/>
              <p:cNvSpPr>
                <a:spLocks noChangeArrowheads="1"/>
              </p:cNvSpPr>
              <p:nvPr/>
            </p:nvSpPr>
            <p:spPr bwMode="auto">
              <a:xfrm>
                <a:off x="4089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6171" name="Rectangle 65"/>
              <p:cNvSpPr>
                <a:spLocks noChangeArrowheads="1"/>
              </p:cNvSpPr>
              <p:nvPr/>
            </p:nvSpPr>
            <p:spPr bwMode="auto">
              <a:xfrm>
                <a:off x="5004" y="1431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6172" name="Line 66"/>
              <p:cNvSpPr>
                <a:spLocks noChangeShapeType="1"/>
              </p:cNvSpPr>
              <p:nvPr/>
            </p:nvSpPr>
            <p:spPr bwMode="auto">
              <a:xfrm>
                <a:off x="1026" y="1605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3" name="Line 67"/>
              <p:cNvSpPr>
                <a:spLocks noChangeShapeType="1"/>
              </p:cNvSpPr>
              <p:nvPr/>
            </p:nvSpPr>
            <p:spPr bwMode="auto">
              <a:xfrm>
                <a:off x="288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4" name="Line 68"/>
              <p:cNvSpPr>
                <a:spLocks noChangeShapeType="1"/>
              </p:cNvSpPr>
              <p:nvPr/>
            </p:nvSpPr>
            <p:spPr bwMode="auto">
              <a:xfrm>
                <a:off x="195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5" name="Line 69"/>
              <p:cNvSpPr>
                <a:spLocks noChangeShapeType="1"/>
              </p:cNvSpPr>
              <p:nvPr/>
            </p:nvSpPr>
            <p:spPr bwMode="auto">
              <a:xfrm>
                <a:off x="471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6" name="Line 70"/>
              <p:cNvSpPr>
                <a:spLocks noChangeShapeType="1"/>
              </p:cNvSpPr>
              <p:nvPr/>
            </p:nvSpPr>
            <p:spPr bwMode="auto">
              <a:xfrm>
                <a:off x="3807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63" name="Text Box 72"/>
            <p:cNvSpPr txBox="1">
              <a:spLocks noChangeArrowheads="1"/>
            </p:cNvSpPr>
            <p:nvPr/>
          </p:nvSpPr>
          <p:spPr bwMode="auto">
            <a:xfrm>
              <a:off x="477" y="1728"/>
              <a:ext cx="60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vi-VN" sz="2800" b="1" dirty="0">
                  <a:latin typeface="Times New Roman" panose="02020603050405020304" pitchFamily="18" charset="0"/>
                </a:rPr>
                <a:t>5616</a:t>
              </a:r>
            </a:p>
          </p:txBody>
        </p:sp>
        <p:sp>
          <p:nvSpPr>
            <p:cNvPr id="6164" name="Text Box 73"/>
            <p:cNvSpPr txBox="1">
              <a:spLocks noChangeArrowheads="1"/>
            </p:cNvSpPr>
            <p:nvPr/>
          </p:nvSpPr>
          <p:spPr bwMode="auto">
            <a:xfrm>
              <a:off x="1431" y="1716"/>
              <a:ext cx="60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vi-VN" sz="2800" b="1">
                  <a:latin typeface="Times New Roman" panose="02020603050405020304" pitchFamily="18" charset="0"/>
                </a:rPr>
                <a:t>5617</a:t>
              </a:r>
            </a:p>
          </p:txBody>
        </p:sp>
      </p:grpSp>
      <p:sp>
        <p:nvSpPr>
          <p:cNvPr id="6219" name="Text Box 75"/>
          <p:cNvSpPr txBox="1">
            <a:spLocks noChangeArrowheads="1"/>
          </p:cNvSpPr>
          <p:nvPr/>
        </p:nvSpPr>
        <p:spPr bwMode="auto">
          <a:xfrm>
            <a:off x="3709988" y="2728913"/>
            <a:ext cx="9572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800000"/>
                </a:solidFill>
                <a:latin typeface="Times New Roman" panose="02020603050405020304" pitchFamily="18" charset="0"/>
              </a:rPr>
              <a:t>5618</a:t>
            </a:r>
          </a:p>
        </p:txBody>
      </p:sp>
      <p:sp>
        <p:nvSpPr>
          <p:cNvPr id="6220" name="Text Box 76"/>
          <p:cNvSpPr txBox="1">
            <a:spLocks noChangeArrowheads="1"/>
          </p:cNvSpPr>
          <p:nvPr/>
        </p:nvSpPr>
        <p:spPr bwMode="auto">
          <a:xfrm>
            <a:off x="5191125" y="2724150"/>
            <a:ext cx="9572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800000"/>
                </a:solidFill>
                <a:latin typeface="Times New Roman" panose="02020603050405020304" pitchFamily="18" charset="0"/>
              </a:rPr>
              <a:t>5619</a:t>
            </a:r>
          </a:p>
        </p:txBody>
      </p:sp>
      <p:sp>
        <p:nvSpPr>
          <p:cNvPr id="6221" name="Text Box 77"/>
          <p:cNvSpPr txBox="1">
            <a:spLocks noChangeArrowheads="1"/>
          </p:cNvSpPr>
          <p:nvPr/>
        </p:nvSpPr>
        <p:spPr bwMode="auto">
          <a:xfrm>
            <a:off x="8134350" y="2728913"/>
            <a:ext cx="9572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800000"/>
                </a:solidFill>
                <a:latin typeface="Times New Roman" panose="02020603050405020304" pitchFamily="18" charset="0"/>
              </a:rPr>
              <a:t>5621</a:t>
            </a:r>
          </a:p>
        </p:txBody>
      </p:sp>
      <p:sp>
        <p:nvSpPr>
          <p:cNvPr id="6224" name="Text Box 80"/>
          <p:cNvSpPr txBox="1">
            <a:spLocks noChangeArrowheads="1"/>
          </p:cNvSpPr>
          <p:nvPr/>
        </p:nvSpPr>
        <p:spPr bwMode="auto">
          <a:xfrm>
            <a:off x="6629400" y="2724150"/>
            <a:ext cx="9572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800000"/>
                </a:solidFill>
                <a:latin typeface="Times New Roman" panose="02020603050405020304" pitchFamily="18" charset="0"/>
              </a:rPr>
              <a:t>5620</a:t>
            </a:r>
          </a:p>
        </p:txBody>
      </p:sp>
      <p:sp>
        <p:nvSpPr>
          <p:cNvPr id="6226" name="Text Box 82"/>
          <p:cNvSpPr txBox="1">
            <a:spLocks noChangeArrowheads="1"/>
          </p:cNvSpPr>
          <p:nvPr/>
        </p:nvSpPr>
        <p:spPr bwMode="auto">
          <a:xfrm>
            <a:off x="8029575" y="3948113"/>
            <a:ext cx="9572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800000"/>
                </a:solidFill>
                <a:latin typeface="Times New Roman" panose="02020603050405020304" pitchFamily="18" charset="0"/>
              </a:rPr>
              <a:t>8014</a:t>
            </a:r>
          </a:p>
        </p:txBody>
      </p:sp>
      <p:sp>
        <p:nvSpPr>
          <p:cNvPr id="6227" name="Text Box 83"/>
          <p:cNvSpPr txBox="1">
            <a:spLocks noChangeArrowheads="1"/>
          </p:cNvSpPr>
          <p:nvPr/>
        </p:nvSpPr>
        <p:spPr bwMode="auto">
          <a:xfrm>
            <a:off x="6562725" y="3976688"/>
            <a:ext cx="9572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800000"/>
                </a:solidFill>
                <a:latin typeface="Times New Roman" panose="02020603050405020304" pitchFamily="18" charset="0"/>
              </a:rPr>
              <a:t>8013</a:t>
            </a:r>
          </a:p>
        </p:txBody>
      </p:sp>
      <p:sp>
        <p:nvSpPr>
          <p:cNvPr id="6229" name="Text Box 85"/>
          <p:cNvSpPr txBox="1">
            <a:spLocks noChangeArrowheads="1"/>
          </p:cNvSpPr>
          <p:nvPr/>
        </p:nvSpPr>
        <p:spPr bwMode="auto">
          <a:xfrm>
            <a:off x="8053388" y="5324475"/>
            <a:ext cx="9572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800000"/>
                </a:solidFill>
                <a:latin typeface="Times New Roman" panose="02020603050405020304" pitchFamily="18" charset="0"/>
              </a:rPr>
              <a:t>6005</a:t>
            </a:r>
          </a:p>
        </p:txBody>
      </p:sp>
    </p:spTree>
    <p:extLst>
      <p:ext uri="{BB962C8B-B14F-4D97-AF65-F5344CB8AC3E}">
        <p14:creationId xmlns:p14="http://schemas.microsoft.com/office/powerpoint/2010/main" val="2336064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6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6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6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6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6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6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8" grpId="0"/>
      <p:bldP spid="6200" grpId="0"/>
      <p:bldP spid="6201" grpId="0"/>
      <p:bldP spid="6219" grpId="0"/>
      <p:bldP spid="6220" grpId="0"/>
      <p:bldP spid="6221" grpId="0"/>
      <p:bldP spid="6224" grpId="0"/>
      <p:bldP spid="6226" grpId="0"/>
      <p:bldP spid="6227" grpId="0"/>
      <p:bldP spid="62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457200" y="2852738"/>
            <a:ext cx="6781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latin typeface="Times New Roman" panose="02020603050405020304" pitchFamily="18" charset="0"/>
              </a:rPr>
              <a:t>a) 3000 ; 4000 ; 5000 ;           ;          ;          .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81000" y="3976688"/>
            <a:ext cx="6934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latin typeface="Times New Roman" panose="02020603050405020304" pitchFamily="18" charset="0"/>
              </a:rPr>
              <a:t>b) 9000 ; 9100 ; 9200 ;           ;           ;           .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57200" y="4967288"/>
            <a:ext cx="7467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latin typeface="Times New Roman" panose="02020603050405020304" pitchFamily="18" charset="0"/>
              </a:rPr>
              <a:t>c) 4420 ; 4430 ; 4440 ;           ;           ;          .</a:t>
            </a:r>
          </a:p>
        </p:txBody>
      </p:sp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285648" y="1815971"/>
            <a:ext cx="781070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i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vi-VN" sz="2800" b="1" i="1" dirty="0">
                <a:solidFill>
                  <a:srgbClr val="0070C0"/>
                </a:solidFill>
                <a:latin typeface="Times New Roman" panose="02020603050405020304" pitchFamily="18" charset="0"/>
              </a:rPr>
              <a:t> 3. </a:t>
            </a:r>
            <a:r>
              <a:rPr lang="en-US" altLang="vi-VN" sz="2800" b="1" i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vi-VN" sz="2800" b="1" i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sz="2800" b="1" i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thích</a:t>
            </a:r>
            <a:r>
              <a:rPr lang="en-US" altLang="vi-VN" sz="2800" b="1" i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hợp</a:t>
            </a:r>
            <a:r>
              <a:rPr lang="en-US" altLang="vi-VN" sz="2800" b="1" i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vào</a:t>
            </a:r>
            <a:r>
              <a:rPr lang="en-US" altLang="vi-VN" sz="2800" b="1" i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chỗ</a:t>
            </a:r>
            <a:r>
              <a:rPr lang="en-US" altLang="vi-VN" sz="2800" b="1" i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chấm</a:t>
            </a:r>
            <a:r>
              <a:rPr lang="en-US" altLang="vi-VN" sz="2800" b="1" i="1" dirty="0">
                <a:solidFill>
                  <a:srgbClr val="0070C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038600" y="2743200"/>
            <a:ext cx="60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3933825" y="2857500"/>
            <a:ext cx="99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800000"/>
                </a:solidFill>
                <a:latin typeface="Times New Roman" panose="02020603050405020304" pitchFamily="18" charset="0"/>
              </a:rPr>
              <a:t>6000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5105400" y="2790825"/>
            <a:ext cx="60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6019800" y="2790825"/>
            <a:ext cx="60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4038600" y="3886200"/>
            <a:ext cx="60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5181600" y="3886200"/>
            <a:ext cx="60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6096000" y="3886200"/>
            <a:ext cx="60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4038600" y="4876800"/>
            <a:ext cx="60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5105400" y="4876800"/>
            <a:ext cx="60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6172200" y="4843463"/>
            <a:ext cx="609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4919663" y="2862263"/>
            <a:ext cx="99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800000"/>
                </a:solidFill>
                <a:latin typeface="Times New Roman" panose="02020603050405020304" pitchFamily="18" charset="0"/>
              </a:rPr>
              <a:t>7000</a:t>
            </a: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5867400" y="2876550"/>
            <a:ext cx="99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800000"/>
                </a:solidFill>
                <a:latin typeface="Times New Roman" panose="02020603050405020304" pitchFamily="18" charset="0"/>
              </a:rPr>
              <a:t>8000</a:t>
            </a: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3886200" y="3962400"/>
            <a:ext cx="99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800000"/>
                </a:solidFill>
                <a:latin typeface="Times New Roman" panose="02020603050405020304" pitchFamily="18" charset="0"/>
              </a:rPr>
              <a:t>9300</a:t>
            </a:r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4991100" y="3957638"/>
            <a:ext cx="99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800000"/>
                </a:solidFill>
                <a:latin typeface="Times New Roman" panose="02020603050405020304" pitchFamily="18" charset="0"/>
              </a:rPr>
              <a:t>9400</a:t>
            </a: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5943600" y="3962400"/>
            <a:ext cx="99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800000"/>
                </a:solidFill>
                <a:latin typeface="Times New Roman" panose="02020603050405020304" pitchFamily="18" charset="0"/>
              </a:rPr>
              <a:t>9500</a:t>
            </a:r>
          </a:p>
        </p:txBody>
      </p:sp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3914775" y="4981575"/>
            <a:ext cx="99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800000"/>
                </a:solidFill>
                <a:latin typeface="Times New Roman" panose="02020603050405020304" pitchFamily="18" charset="0"/>
              </a:rPr>
              <a:t>4450</a:t>
            </a:r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4953000" y="4953000"/>
            <a:ext cx="99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800000"/>
                </a:solidFill>
                <a:latin typeface="Times New Roman" panose="02020603050405020304" pitchFamily="18" charset="0"/>
              </a:rPr>
              <a:t>4460</a:t>
            </a:r>
          </a:p>
        </p:txBody>
      </p:sp>
      <p:sp>
        <p:nvSpPr>
          <p:cNvPr id="7199" name="Text Box 31"/>
          <p:cNvSpPr txBox="1">
            <a:spLocks noChangeArrowheads="1"/>
          </p:cNvSpPr>
          <p:nvPr/>
        </p:nvSpPr>
        <p:spPr bwMode="auto">
          <a:xfrm>
            <a:off x="6034088" y="4953000"/>
            <a:ext cx="99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800000"/>
                </a:solidFill>
                <a:latin typeface="Times New Roman" panose="02020603050405020304" pitchFamily="18" charset="0"/>
              </a:rPr>
              <a:t>4470</a:t>
            </a:r>
          </a:p>
        </p:txBody>
      </p:sp>
    </p:spTree>
    <p:extLst>
      <p:ext uri="{BB962C8B-B14F-4D97-AF65-F5344CB8AC3E}">
        <p14:creationId xmlns:p14="http://schemas.microsoft.com/office/powerpoint/2010/main" val="1106466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4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0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6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4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2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4" dur="5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8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/>
      <p:bldP spid="7174" grpId="0"/>
      <p:bldP spid="7182" grpId="0"/>
      <p:bldP spid="7182" grpId="1"/>
      <p:bldP spid="7183" grpId="0"/>
      <p:bldP spid="7184" grpId="0"/>
      <p:bldP spid="7184" grpId="1"/>
      <p:bldP spid="7185" grpId="0"/>
      <p:bldP spid="7185" grpId="1"/>
      <p:bldP spid="7186" grpId="0"/>
      <p:bldP spid="7186" grpId="1"/>
      <p:bldP spid="7187" grpId="0"/>
      <p:bldP spid="7187" grpId="1"/>
      <p:bldP spid="7188" grpId="0"/>
      <p:bldP spid="7188" grpId="1"/>
      <p:bldP spid="7189" grpId="0"/>
      <p:bldP spid="7189" grpId="1"/>
      <p:bldP spid="7190" grpId="0"/>
      <p:bldP spid="7190" grpId="1"/>
      <p:bldP spid="7191" grpId="0"/>
      <p:bldP spid="7191" grpId="1"/>
      <p:bldP spid="7192" grpId="0"/>
      <p:bldP spid="7193" grpId="0"/>
      <p:bldP spid="7194" grpId="0"/>
      <p:bldP spid="7195" grpId="0"/>
      <p:bldP spid="7196" grpId="0"/>
      <p:bldP spid="7197" grpId="0"/>
      <p:bldP spid="7198" grpId="0"/>
      <p:bldP spid="719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ChangeArrowheads="1"/>
          </p:cNvSpPr>
          <p:nvPr/>
        </p:nvSpPr>
        <p:spPr bwMode="auto">
          <a:xfrm>
            <a:off x="0" y="1406238"/>
            <a:ext cx="3685309" cy="533400"/>
          </a:xfrm>
          <a:prstGeom prst="rect">
            <a:avLst/>
          </a:prstGeom>
          <a:solidFill>
            <a:srgbClr val="A1EEFD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b="1" i="1" dirty="0">
                <a:latin typeface="Times New Roman" panose="02020603050405020304" pitchFamily="18" charset="0"/>
              </a:rPr>
              <a:t>5 </a:t>
            </a:r>
            <a:r>
              <a:rPr lang="en-US" altLang="vi-VN" sz="2800" b="1" i="1" dirty="0" err="1">
                <a:latin typeface="Times New Roman" panose="02020603050405020304" pitchFamily="18" charset="0"/>
              </a:rPr>
              <a:t>nghìn</a:t>
            </a:r>
            <a:r>
              <a:rPr lang="en-US" altLang="vi-VN" sz="2800" b="1" i="1" dirty="0">
                <a:latin typeface="Times New Roman" panose="02020603050405020304" pitchFamily="18" charset="0"/>
              </a:rPr>
              <a:t> 8 </a:t>
            </a:r>
            <a:r>
              <a:rPr lang="en-US" altLang="vi-VN" sz="2800" b="1" i="1" dirty="0" err="1">
                <a:latin typeface="Times New Roman" panose="02020603050405020304" pitchFamily="18" charset="0"/>
              </a:rPr>
              <a:t>trăm</a:t>
            </a:r>
            <a:r>
              <a:rPr lang="en-US" altLang="vi-VN" sz="2800" b="1" i="1" dirty="0">
                <a:latin typeface="Times New Roman" panose="02020603050405020304" pitchFamily="18" charset="0"/>
              </a:rPr>
              <a:t> 4 </a:t>
            </a:r>
            <a:r>
              <a:rPr lang="en-US" altLang="vi-VN" sz="2800" b="1" i="1" dirty="0" err="1">
                <a:latin typeface="Times New Roman" panose="02020603050405020304" pitchFamily="18" charset="0"/>
              </a:rPr>
              <a:t>đơn</a:t>
            </a:r>
            <a:r>
              <a:rPr lang="en-US" altLang="vi-VN" sz="2800" b="1" i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latin typeface="Times New Roman" panose="02020603050405020304" pitchFamily="18" charset="0"/>
              </a:rPr>
              <a:t>vị</a:t>
            </a:r>
            <a:endParaRPr lang="en-US" altLang="vi-VN" sz="2800" b="1" i="1" dirty="0">
              <a:latin typeface="Times New Roman" panose="02020603050405020304" pitchFamily="18" charset="0"/>
            </a:endParaRPr>
          </a:p>
        </p:txBody>
      </p:sp>
      <p:sp>
        <p:nvSpPr>
          <p:cNvPr id="3" name="Rectangle 16"/>
          <p:cNvSpPr>
            <a:spLocks noChangeArrowheads="1"/>
          </p:cNvSpPr>
          <p:nvPr/>
        </p:nvSpPr>
        <p:spPr bwMode="auto">
          <a:xfrm>
            <a:off x="0" y="3001458"/>
            <a:ext cx="3685309" cy="533400"/>
          </a:xfrm>
          <a:prstGeom prst="rect">
            <a:avLst/>
          </a:prstGeom>
          <a:solidFill>
            <a:srgbClr val="A1EEFD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b="1" i="1" dirty="0">
                <a:latin typeface="Times New Roman" panose="02020603050405020304" pitchFamily="18" charset="0"/>
              </a:rPr>
              <a:t>1 </a:t>
            </a:r>
            <a:r>
              <a:rPr lang="en-US" altLang="vi-VN" sz="2800" b="1" i="1" dirty="0" err="1">
                <a:latin typeface="Times New Roman" panose="02020603050405020304" pitchFamily="18" charset="0"/>
              </a:rPr>
              <a:t>nghìn</a:t>
            </a:r>
            <a:r>
              <a:rPr lang="en-US" altLang="vi-VN" sz="2800" b="1" i="1" dirty="0">
                <a:latin typeface="Times New Roman" panose="02020603050405020304" pitchFamily="18" charset="0"/>
              </a:rPr>
              <a:t> 5 </a:t>
            </a:r>
            <a:r>
              <a:rPr lang="en-US" altLang="vi-VN" sz="2800" b="1" i="1" dirty="0" err="1">
                <a:latin typeface="Times New Roman" panose="02020603050405020304" pitchFamily="18" charset="0"/>
              </a:rPr>
              <a:t>chục</a:t>
            </a:r>
            <a:r>
              <a:rPr lang="en-US" altLang="vi-VN" sz="2800" b="1" i="1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0" y="4521995"/>
            <a:ext cx="3685309" cy="533400"/>
          </a:xfrm>
          <a:prstGeom prst="rect">
            <a:avLst/>
          </a:prstGeom>
          <a:solidFill>
            <a:srgbClr val="A1EEFD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b="1" i="1" dirty="0">
                <a:latin typeface="Times New Roman" panose="02020603050405020304" pitchFamily="18" charset="0"/>
              </a:rPr>
              <a:t>10 </a:t>
            </a:r>
            <a:r>
              <a:rPr lang="en-US" altLang="vi-VN" sz="2800" b="1" i="1" dirty="0" err="1">
                <a:latin typeface="Times New Roman" panose="02020603050405020304" pitchFamily="18" charset="0"/>
              </a:rPr>
              <a:t>nghìn</a:t>
            </a:r>
            <a:endParaRPr lang="en-US" altLang="vi-VN" sz="2800" b="1" i="1" dirty="0">
              <a:latin typeface="Times New Roman" panose="02020603050405020304" pitchFamily="18" charset="0"/>
            </a:endParaRPr>
          </a:p>
        </p:txBody>
      </p:sp>
      <p:sp>
        <p:nvSpPr>
          <p:cNvPr id="5" name="Rectangle 16"/>
          <p:cNvSpPr>
            <a:spLocks noChangeArrowheads="1"/>
          </p:cNvSpPr>
          <p:nvPr/>
        </p:nvSpPr>
        <p:spPr bwMode="auto">
          <a:xfrm>
            <a:off x="0" y="5775832"/>
            <a:ext cx="3685309" cy="533400"/>
          </a:xfrm>
          <a:prstGeom prst="rect">
            <a:avLst/>
          </a:prstGeom>
          <a:solidFill>
            <a:srgbClr val="A1EEFD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b="1" i="1" dirty="0">
                <a:latin typeface="Times New Roman" panose="02020603050405020304" pitchFamily="18" charset="0"/>
              </a:rPr>
              <a:t>9 </a:t>
            </a:r>
            <a:r>
              <a:rPr lang="en-US" altLang="vi-VN" sz="2800" b="1" i="1" dirty="0" err="1">
                <a:latin typeface="Times New Roman" panose="02020603050405020304" pitchFamily="18" charset="0"/>
              </a:rPr>
              <a:t>nghìn</a:t>
            </a:r>
            <a:r>
              <a:rPr lang="en-US" altLang="vi-VN" sz="2800" b="1" i="1" dirty="0">
                <a:latin typeface="Times New Roman" panose="02020603050405020304" pitchFamily="18" charset="0"/>
              </a:rPr>
              <a:t> 9 </a:t>
            </a:r>
            <a:r>
              <a:rPr lang="en-US" altLang="vi-VN" sz="2800" b="1" i="1" dirty="0" err="1">
                <a:latin typeface="Times New Roman" panose="02020603050405020304" pitchFamily="18" charset="0"/>
              </a:rPr>
              <a:t>đơn</a:t>
            </a:r>
            <a:r>
              <a:rPr lang="en-US" altLang="vi-VN" sz="2800" b="1" i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latin typeface="Times New Roman" panose="02020603050405020304" pitchFamily="18" charset="0"/>
              </a:rPr>
              <a:t>vị</a:t>
            </a:r>
            <a:endParaRPr lang="en-US" altLang="vi-VN" sz="2800" b="1" i="1" dirty="0">
              <a:latin typeface="Times New Roman" panose="02020603050405020304" pitchFamily="18" charset="0"/>
            </a:endParaRPr>
          </a:p>
        </p:txBody>
      </p:sp>
      <p:sp>
        <p:nvSpPr>
          <p:cNvPr id="6" name="Text Box 72"/>
          <p:cNvSpPr txBox="1">
            <a:spLocks noChangeArrowheads="1"/>
          </p:cNvSpPr>
          <p:nvPr/>
        </p:nvSpPr>
        <p:spPr bwMode="auto">
          <a:xfrm>
            <a:off x="5962216" y="1524003"/>
            <a:ext cx="1408402" cy="519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dirty="0">
                <a:latin typeface="Times New Roman" panose="02020603050405020304" pitchFamily="18" charset="0"/>
              </a:rPr>
              <a:t>9009</a:t>
            </a:r>
          </a:p>
        </p:txBody>
      </p:sp>
      <p:sp>
        <p:nvSpPr>
          <p:cNvPr id="7" name="Text Box 72"/>
          <p:cNvSpPr txBox="1">
            <a:spLocks noChangeArrowheads="1"/>
          </p:cNvSpPr>
          <p:nvPr/>
        </p:nvSpPr>
        <p:spPr bwMode="auto">
          <a:xfrm>
            <a:off x="5962216" y="3126581"/>
            <a:ext cx="1408402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dirty="0">
                <a:latin typeface="Times New Roman" panose="02020603050405020304" pitchFamily="18" charset="0"/>
              </a:rPr>
              <a:t>10 000</a:t>
            </a:r>
          </a:p>
        </p:txBody>
      </p:sp>
      <p:sp>
        <p:nvSpPr>
          <p:cNvPr id="8" name="Text Box 72"/>
          <p:cNvSpPr txBox="1">
            <a:spLocks noChangeArrowheads="1"/>
          </p:cNvSpPr>
          <p:nvPr/>
        </p:nvSpPr>
        <p:spPr bwMode="auto">
          <a:xfrm>
            <a:off x="5962216" y="4647118"/>
            <a:ext cx="1408402" cy="519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dirty="0">
                <a:latin typeface="Times New Roman" panose="02020603050405020304" pitchFamily="18" charset="0"/>
              </a:rPr>
              <a:t>5804</a:t>
            </a:r>
          </a:p>
        </p:txBody>
      </p:sp>
      <p:sp>
        <p:nvSpPr>
          <p:cNvPr id="9" name="Text Box 72"/>
          <p:cNvSpPr txBox="1">
            <a:spLocks noChangeArrowheads="1"/>
          </p:cNvSpPr>
          <p:nvPr/>
        </p:nvSpPr>
        <p:spPr bwMode="auto">
          <a:xfrm>
            <a:off x="5962216" y="5908098"/>
            <a:ext cx="1408402" cy="519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dirty="0">
                <a:latin typeface="Times New Roman" panose="02020603050405020304" pitchFamily="18" charset="0"/>
              </a:rPr>
              <a:t>1050</a:t>
            </a:r>
          </a:p>
        </p:txBody>
      </p:sp>
      <p:sp>
        <p:nvSpPr>
          <p:cNvPr id="10" name="Line 66"/>
          <p:cNvSpPr>
            <a:spLocks noChangeShapeType="1"/>
          </p:cNvSpPr>
          <p:nvPr/>
        </p:nvSpPr>
        <p:spPr bwMode="auto">
          <a:xfrm>
            <a:off x="3685309" y="1672938"/>
            <a:ext cx="2276907" cy="3093026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66"/>
          <p:cNvSpPr>
            <a:spLocks noChangeShapeType="1"/>
          </p:cNvSpPr>
          <p:nvPr/>
        </p:nvSpPr>
        <p:spPr bwMode="auto">
          <a:xfrm>
            <a:off x="3685309" y="3421859"/>
            <a:ext cx="2276907" cy="2743413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66"/>
          <p:cNvSpPr>
            <a:spLocks noChangeShapeType="1"/>
          </p:cNvSpPr>
          <p:nvPr/>
        </p:nvSpPr>
        <p:spPr bwMode="auto">
          <a:xfrm flipV="1">
            <a:off x="3685309" y="3421859"/>
            <a:ext cx="2276907" cy="1302115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66"/>
          <p:cNvSpPr>
            <a:spLocks noChangeShapeType="1"/>
          </p:cNvSpPr>
          <p:nvPr/>
        </p:nvSpPr>
        <p:spPr bwMode="auto">
          <a:xfrm flipV="1">
            <a:off x="3685309" y="1939638"/>
            <a:ext cx="2276907" cy="396846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198725" y="0"/>
            <a:ext cx="5661748" cy="533400"/>
          </a:xfrm>
          <a:prstGeom prst="rect">
            <a:avLst/>
          </a:prstGeom>
          <a:solidFill>
            <a:srgbClr val="FFFF00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b="1" dirty="0" err="1">
                <a:latin typeface="Times New Roman" panose="02020603050405020304" pitchFamily="18" charset="0"/>
              </a:rPr>
              <a:t>Nối</a:t>
            </a:r>
            <a:r>
              <a:rPr lang="en-US" altLang="vi-VN" sz="2800" b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latin typeface="Times New Roman" panose="02020603050405020304" pitchFamily="18" charset="0"/>
              </a:rPr>
              <a:t>cột</a:t>
            </a:r>
            <a:r>
              <a:rPr lang="en-US" altLang="vi-VN" sz="2800" b="1" dirty="0">
                <a:latin typeface="Times New Roman" panose="02020603050405020304" pitchFamily="18" charset="0"/>
              </a:rPr>
              <a:t> A </a:t>
            </a:r>
            <a:r>
              <a:rPr lang="en-US" altLang="vi-VN" sz="2800" b="1" dirty="0" err="1">
                <a:latin typeface="Times New Roman" panose="02020603050405020304" pitchFamily="18" charset="0"/>
              </a:rPr>
              <a:t>với</a:t>
            </a:r>
            <a:r>
              <a:rPr lang="en-US" altLang="vi-VN" sz="2800" b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latin typeface="Times New Roman" panose="02020603050405020304" pitchFamily="18" charset="0"/>
              </a:rPr>
              <a:t>cột</a:t>
            </a:r>
            <a:r>
              <a:rPr lang="en-US" altLang="vi-VN" sz="2800" b="1" dirty="0">
                <a:latin typeface="Times New Roman" panose="02020603050405020304" pitchFamily="18" charset="0"/>
              </a:rPr>
              <a:t> B </a:t>
            </a:r>
            <a:r>
              <a:rPr lang="en-US" altLang="vi-VN" sz="2800" b="1" dirty="0" err="1">
                <a:latin typeface="Times New Roman" panose="02020603050405020304" pitchFamily="18" charset="0"/>
              </a:rPr>
              <a:t>sao</a:t>
            </a:r>
            <a:r>
              <a:rPr lang="en-US" altLang="vi-VN" sz="2800" b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latin typeface="Times New Roman" panose="02020603050405020304" pitchFamily="18" charset="0"/>
              </a:rPr>
              <a:t>cho</a:t>
            </a:r>
            <a:r>
              <a:rPr lang="en-US" altLang="vi-VN" sz="2800" b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latin typeface="Times New Roman" panose="02020603050405020304" pitchFamily="18" charset="0"/>
              </a:rPr>
              <a:t>phù</a:t>
            </a:r>
            <a:r>
              <a:rPr lang="en-US" altLang="vi-VN" sz="2800" b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latin typeface="Times New Roman" panose="02020603050405020304" pitchFamily="18" charset="0"/>
              </a:rPr>
              <a:t>hợp</a:t>
            </a:r>
            <a:r>
              <a:rPr lang="en-US" altLang="vi-VN" sz="2800" b="1" dirty="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5" name="Text Box 72"/>
          <p:cNvSpPr txBox="1">
            <a:spLocks noChangeArrowheads="1"/>
          </p:cNvSpPr>
          <p:nvPr/>
        </p:nvSpPr>
        <p:spPr bwMode="auto">
          <a:xfrm>
            <a:off x="1404070" y="753558"/>
            <a:ext cx="957263" cy="51911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dirty="0">
                <a:latin typeface="Times New Roman" panose="02020603050405020304" pitchFamily="18" charset="0"/>
              </a:rPr>
              <a:t>  A</a:t>
            </a: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6192980" y="720007"/>
            <a:ext cx="831273" cy="533400"/>
          </a:xfrm>
          <a:prstGeom prst="rect">
            <a:avLst/>
          </a:prstGeom>
          <a:solidFill>
            <a:schemeClr val="accent2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b="1" i="1" dirty="0">
                <a:latin typeface="Times New Roman" panose="02020603050405020304" pitchFamily="18" charset="0"/>
              </a:rPr>
              <a:t>  </a:t>
            </a:r>
            <a:r>
              <a:rPr lang="en-US" altLang="vi-VN" sz="2800" b="1" dirty="0">
                <a:latin typeface="Times New Roman" panose="02020603050405020304" pitchFamily="18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990110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79 Background Powerpoint đẹp nhất cho bài thuyết trình chuyên nghiệp -  Zicxa hình ảnh trong 2020 | Hình nền, Hình ảnh, Hìn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981075"/>
            <a:ext cx="8434388" cy="615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1275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308</Words>
  <Application>Microsoft Office PowerPoint</Application>
  <PresentationFormat>On-screen Show (4:3)</PresentationFormat>
  <Paragraphs>114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9</cp:revision>
  <dcterms:created xsi:type="dcterms:W3CDTF">2020-12-30T08:05:58Z</dcterms:created>
  <dcterms:modified xsi:type="dcterms:W3CDTF">2022-01-16T06:28:12Z</dcterms:modified>
</cp:coreProperties>
</file>