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7" r:id="rId2"/>
    <p:sldId id="259" r:id="rId3"/>
    <p:sldId id="299" r:id="rId4"/>
    <p:sldId id="301" r:id="rId5"/>
    <p:sldId id="319" r:id="rId6"/>
    <p:sldId id="296" r:id="rId7"/>
    <p:sldId id="306" r:id="rId8"/>
    <p:sldId id="303" r:id="rId9"/>
    <p:sldId id="256" r:id="rId10"/>
    <p:sldId id="262" r:id="rId11"/>
    <p:sldId id="264" r:id="rId12"/>
    <p:sldId id="267" r:id="rId13"/>
    <p:sldId id="269" r:id="rId14"/>
    <p:sldId id="271" r:id="rId15"/>
    <p:sldId id="273" r:id="rId16"/>
    <p:sldId id="30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>
        <p:scale>
          <a:sx n="61" d="100"/>
          <a:sy n="61" d="100"/>
        </p:scale>
        <p:origin x="-166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8B30E-99D8-46CD-91D4-AB77886ABA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77C3-1CA0-44BE-A8D4-1A6317711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2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64DAA-6755-4C5C-BB06-533B2685928F}" type="datetimeFigureOut">
              <a:rPr lang="en-US"/>
              <a:pPr>
                <a:defRPr/>
              </a:pPr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2DE9C-C019-4640-939E-20C5D46E1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E0F6F-E665-431E-A471-AA2494068E7A}" type="datetimeFigureOut">
              <a:rPr lang="en-US"/>
              <a:pPr>
                <a:defRPr/>
              </a:pPr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2B512-DA01-4802-918F-A236E46B9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F032B-0716-404F-9BFF-B57D68573279}" type="datetimeFigureOut">
              <a:rPr lang="en-US"/>
              <a:pPr>
                <a:defRPr/>
              </a:pPr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E534C-AC27-40E1-9E83-2E91A79C4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B9E1-BF74-460D-84FC-29AA4EDD26EC}" type="datetimeFigureOut">
              <a:rPr lang="en-US"/>
              <a:pPr>
                <a:defRPr/>
              </a:pPr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90680-91D3-410B-A451-7C5BC925C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EE527-F55F-4C84-A03C-45155FAF0E6C}" type="datetimeFigureOut">
              <a:rPr lang="en-US"/>
              <a:pPr>
                <a:defRPr/>
              </a:pPr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155D-D3C3-4FE1-B626-C2278C7BA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8F9DE-0927-4C1C-AF3D-C8B4FE02AD83}" type="datetimeFigureOut">
              <a:rPr lang="en-US"/>
              <a:pPr>
                <a:defRPr/>
              </a:pPr>
              <a:t>1/2/2022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B31C4-245C-46C7-8465-725F2E50E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60B1B-2A6B-440B-883C-05715A9BFD07}" type="datetimeFigureOut">
              <a:rPr lang="en-US"/>
              <a:pPr>
                <a:defRPr/>
              </a:pPr>
              <a:t>1/2/2022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E70F5-B255-4268-A608-1DD054535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1B787-DB4B-4715-968B-2DF6953E26D0}" type="datetimeFigureOut">
              <a:rPr lang="en-US"/>
              <a:pPr>
                <a:defRPr/>
              </a:pPr>
              <a:t>1/2/2022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53C63-1075-4E21-AAEC-250A43021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E9E85-9CDA-49D7-9D14-43E54D7C3304}" type="datetimeFigureOut">
              <a:rPr lang="en-US"/>
              <a:pPr>
                <a:defRPr/>
              </a:pPr>
              <a:t>1/2/2022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50D15-083E-46A6-9040-24F0B9EF4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DB1AA-AAC7-4632-B41B-12E7ED480117}" type="datetimeFigureOut">
              <a:rPr lang="en-US"/>
              <a:pPr>
                <a:defRPr/>
              </a:pPr>
              <a:t>1/2/2022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FF372-E211-4284-9080-3298C21AB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ABC6-9370-4653-801F-32FD0FBAD801}" type="datetimeFigureOut">
              <a:rPr lang="en-US"/>
              <a:pPr>
                <a:defRPr/>
              </a:pPr>
              <a:t>1/2/2022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D8F77-B5BC-4B1E-854E-80EABA185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78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7E7016-D366-432C-BCC9-54151FB416D5}" type="datetimeFigureOut">
              <a:rPr lang="en-US"/>
              <a:pPr>
                <a:defRPr/>
              </a:pPr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F46E65-95DA-4757-B41C-C429E6EAF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15.xml"/><Relationship Id="rId7" Type="http://schemas.openxmlformats.org/officeDocument/2006/relationships/slide" Target="slide1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10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228600" y="381000"/>
            <a:ext cx="8229600" cy="441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ba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2021</a:t>
            </a:r>
          </a:p>
          <a:p>
            <a:pPr algn="ctr">
              <a:defRPr/>
            </a:pP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Việt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học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kỳ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 (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2)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3079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2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3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4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5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3078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3657600" y="5334000"/>
            <a:ext cx="17526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3011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0812" y="990600"/>
            <a:ext cx="8859837" cy="27807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3000" dirty="0">
                <a:solidFill>
                  <a:srgbClr val="898989"/>
                </a:solidFill>
                <a:latin typeface="Calibri" pitchFamily="34" charset="0"/>
              </a:rPr>
              <a:t>	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Bưởi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nản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Bưởi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115)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Bưởi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vi-VN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059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0812" y="990600"/>
            <a:ext cx="8859837" cy="27807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3000" dirty="0">
                <a:solidFill>
                  <a:srgbClr val="898989"/>
                </a:solidFill>
                <a:latin typeface="Calibri" pitchFamily="34" charset="0"/>
              </a:rPr>
              <a:t>	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ẽ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121)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-ô-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nác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Vin-xi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vi-VN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107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0812" y="990600"/>
            <a:ext cx="8859837" cy="278079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solidFill>
                  <a:srgbClr val="898989"/>
                </a:solidFill>
                <a:latin typeface="Calibri" pitchFamily="34" charset="0"/>
              </a:rPr>
              <a:t>	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126)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Xi-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cốp-xki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vi-VN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val 4"/>
          <p:cNvSpPr>
            <a:spLocks noChangeArrowheads="1"/>
          </p:cNvSpPr>
          <p:nvPr/>
        </p:nvSpPr>
        <p:spPr bwMode="auto">
          <a:xfrm>
            <a:off x="252413" y="0"/>
            <a:ext cx="611187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155" name="WordArt 5"/>
          <p:cNvSpPr>
            <a:spLocks noChangeArrowheads="1" noChangeShapeType="1" noTextEdit="1"/>
          </p:cNvSpPr>
          <p:nvPr/>
        </p:nvSpPr>
        <p:spPr bwMode="auto">
          <a:xfrm>
            <a:off x="4032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0812" y="990600"/>
            <a:ext cx="8859837" cy="27807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solidFill>
                  <a:srgbClr val="898989"/>
                </a:solidFill>
                <a:latin typeface="Calibri" pitchFamily="34" charset="0"/>
              </a:rPr>
              <a:t>	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Thuở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129)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Cao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vi-VN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03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0812" y="990600"/>
            <a:ext cx="8859837" cy="27807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solidFill>
                  <a:srgbClr val="898989"/>
                </a:solidFill>
                <a:latin typeface="Calibri" pitchFamily="34" charset="0"/>
              </a:rPr>
              <a:t>	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...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146)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vi-VN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3250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0812" y="990600"/>
            <a:ext cx="8859837" cy="278079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solidFill>
                  <a:srgbClr val="898989"/>
                </a:solidFill>
                <a:latin typeface="Calibri" pitchFamily="34" charset="0"/>
              </a:rPr>
              <a:t>	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nết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vi-VN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457200" y="1219200"/>
            <a:ext cx="8229600" cy="441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</a:t>
            </a:r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thi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tốt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nhé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!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48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48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8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484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3657600" y="5334000"/>
            <a:ext cx="17526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462756" y="-990132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849705">
            <a:off x="6345504" y="814589"/>
            <a:ext cx="887901" cy="1813305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Calibri" pitchFamily="34" charset="0"/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39942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47" name="Oval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20753712">
            <a:off x="3590132" y="137262"/>
            <a:ext cx="1064806" cy="162216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Calibri" pitchFamily="34" charset="0"/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39948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21" name="Oval 25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9538076">
            <a:off x="2301013" y="510054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accent2"/>
                </a:solidFill>
                <a:latin typeface="+mn-lt"/>
                <a:cs typeface="+mn-cs"/>
              </a:rPr>
              <a:t>1</a:t>
            </a:r>
            <a:endParaRPr lang="vi-VN" sz="7200" b="1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39951" name="Freeform 26"/>
          <p:cNvSpPr>
            <a:spLocks/>
          </p:cNvSpPr>
          <p:nvPr/>
        </p:nvSpPr>
        <p:spPr bwMode="auto">
          <a:xfrm rot="-864877">
            <a:off x="3368444" y="2109407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2" name="AutoShape 27"/>
          <p:cNvSpPr>
            <a:spLocks noChangeArrowheads="1"/>
          </p:cNvSpPr>
          <p:nvPr/>
        </p:nvSpPr>
        <p:spPr bwMode="auto">
          <a:xfrm rot="-864877">
            <a:off x="3245641" y="187930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53" name="Oval 29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1705996">
            <a:off x="5026699" y="256089"/>
            <a:ext cx="936625" cy="155428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  <a:latin typeface="Calibri" pitchFamily="34" charset="0"/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39954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AutoShape 31"/>
          <p:cNvSpPr>
            <a:spLocks noChangeArrowheads="1"/>
          </p:cNvSpPr>
          <p:nvPr/>
        </p:nvSpPr>
        <p:spPr bwMode="auto">
          <a:xfrm>
            <a:off x="5151438" y="1755648"/>
            <a:ext cx="91122" cy="35414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56" name="Oval 4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1737271">
            <a:off x="5111187" y="1926362"/>
            <a:ext cx="864919" cy="15348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Calibri" pitchFamily="34" charset="0"/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39957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59" name="Oval 4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21318622">
            <a:off x="3866974" y="1970993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  <a:latin typeface="Calibri" pitchFamily="34" charset="0"/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39960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1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62" name="Oval 53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18514748">
            <a:off x="2549259" y="2115962"/>
            <a:ext cx="936625" cy="1462044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  <a:latin typeface="Calibri" pitchFamily="34" charset="0"/>
              </a:rPr>
              <a:t>4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39963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4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69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70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72" name="AutoShape 39"/>
          <p:cNvSpPr>
            <a:spLocks noChangeArrowheads="1"/>
          </p:cNvSpPr>
          <p:nvPr/>
        </p:nvSpPr>
        <p:spPr bwMode="auto">
          <a:xfrm rot="265461">
            <a:off x="6221334" y="244631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82" name="Freeform 10"/>
          <p:cNvSpPr>
            <a:spLocks/>
          </p:cNvSpPr>
          <p:nvPr/>
        </p:nvSpPr>
        <p:spPr bwMode="auto">
          <a:xfrm rot="1198510">
            <a:off x="5079823" y="2343225"/>
            <a:ext cx="468312" cy="4605337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57052" y="-7620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99"/>
                </a:solidFill>
              </a:rPr>
              <a:t>1. </a:t>
            </a:r>
            <a:r>
              <a:rPr lang="en-US" sz="2800" b="1" dirty="0" err="1">
                <a:solidFill>
                  <a:srgbClr val="000099"/>
                </a:solidFill>
              </a:rPr>
              <a:t>Ôn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luyện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tập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57200"/>
            <a:ext cx="1657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1- </a:t>
            </a:r>
            <a:r>
              <a:rPr lang="en-US" sz="2800" dirty="0" err="1" smtClean="0"/>
              <a:t>Kiểm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 TĐ </a:t>
            </a:r>
            <a:r>
              <a:rPr lang="en-US" sz="2800" dirty="0" err="1" smtClean="0"/>
              <a:t>và</a:t>
            </a:r>
            <a:r>
              <a:rPr lang="en-US" sz="2800" dirty="0" smtClean="0"/>
              <a:t> HTL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" y="1752600"/>
            <a:ext cx="8915400" cy="40386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Đặt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câu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với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những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từ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ngữ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thích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hợp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để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nhận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xét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về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các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nhân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vật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em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đã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biết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qua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các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bài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tập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đọc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: </a:t>
            </a:r>
          </a:p>
          <a:p>
            <a:pPr marL="514350" indent="-514350">
              <a:lnSpc>
                <a:spcPct val="120000"/>
              </a:lnSpc>
              <a:buAutoNum type="alphaLcParenR"/>
              <a:defRPr/>
            </a:pP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Nguyễn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Hiền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lnSpc>
                <a:spcPct val="120000"/>
              </a:lnSpc>
              <a:buAutoNum type="alphaLcParenR"/>
              <a:defRPr/>
            </a:pP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Lê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-ô-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nác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đô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đa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Vin-xi</a:t>
            </a:r>
          </a:p>
          <a:p>
            <a:pPr marL="514350" indent="-514350">
              <a:lnSpc>
                <a:spcPct val="120000"/>
              </a:lnSpc>
              <a:buAutoNum type="alphaLcParenR"/>
              <a:defRPr/>
            </a:pP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Xi-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ôn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cốp-xki</a:t>
            </a:r>
            <a:endParaRPr lang="en-US" sz="2800" dirty="0" smtClean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120000"/>
              </a:lnSpc>
              <a:buAutoNum type="alphaLcParenR"/>
              <a:defRPr/>
            </a:pP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Cao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Bá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Quát</a:t>
            </a:r>
            <a:endParaRPr lang="en-US" sz="2800" dirty="0" smtClean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120000"/>
              </a:lnSpc>
              <a:buAutoNum type="alphaLcParenR"/>
              <a:defRPr/>
            </a:pP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Bạch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Thái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Bưởi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20000"/>
              </a:lnSpc>
              <a:defRPr/>
            </a:pP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Nguyễn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Hiền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rất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có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chí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n-US" sz="2800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4038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Kết quả hình ảnh cho Lê-ô-nác-đô đa Vin-x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7200"/>
            <a:ext cx="3962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ết quả hình ảnh cho Xi-ôn-cốp-xk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2514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ết quả hình ảnh cho Bạch Thái Bưở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47872"/>
            <a:ext cx="2743200" cy="247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ết quả hình ảnh cho cao bá quá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81400"/>
            <a:ext cx="2895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5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0" y="838200"/>
            <a:ext cx="70104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1371600"/>
            <a:ext cx="9372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Đặt câu với những từ ngữ thích hợp để nhận xét về các nhân vật em đã biết.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0" y="2362200"/>
            <a:ext cx="9372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a. Nguyễn Hiền, đã thành đạt nhờ thông minh và ý chí vượt khó rất cao.</a:t>
            </a:r>
            <a:endParaRPr lang="en-US" altLang="en-US" sz="2800" b="1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3200400"/>
            <a:ext cx="9372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b. Lê-ô-nác-đô đa Vin-xi đã trở thành danh họa nổi tiếng nhờ khổ công rèn luyện.</a:t>
            </a:r>
            <a:endParaRPr lang="en-US" altLang="en-US" sz="2800" b="1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0" y="4114800"/>
            <a:ext cx="937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c. Xi-ôn-cốp-xki là người đầu tiên tìm cách bay vào vũ trụ.</a:t>
            </a:r>
            <a:endParaRPr lang="en-US" altLang="en-US" sz="2800" b="1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0" y="4648200"/>
            <a:ext cx="937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d. Cao Bá Quát rất kì công luyện viết chữ.</a:t>
            </a:r>
            <a:endParaRPr lang="en-US" altLang="en-US" sz="2800" b="1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0" y="5181600"/>
            <a:ext cx="937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e. Bạch Thái Bưởi là nhà kinh doanh tài ba, chí lớn.</a:t>
            </a:r>
            <a:endParaRPr lang="en-US" altLang="en-US" sz="2800" b="1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5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295400"/>
            <a:ext cx="9110472" cy="40386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Em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chọn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thành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ngữ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tục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ngữ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nào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để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khuyến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khích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hoặc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khuyên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nhủ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bạn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514350" indent="-514350">
              <a:lnSpc>
                <a:spcPct val="120000"/>
              </a:lnSpc>
              <a:buAutoNum type="alphaLcParenR"/>
              <a:defRPr/>
            </a:pP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Nếu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bạn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em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có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quyết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tâm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học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tập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rèn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luyện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cao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?</a:t>
            </a:r>
          </a:p>
          <a:p>
            <a:pPr marL="514350" indent="-514350">
              <a:lnSpc>
                <a:spcPct val="120000"/>
              </a:lnSpc>
              <a:buAutoNum type="alphaLcParenR"/>
              <a:defRPr/>
            </a:pP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Nếu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bạn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em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nản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lòng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khi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gặp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khó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khăn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?</a:t>
            </a:r>
          </a:p>
          <a:p>
            <a:pPr marL="514350" indent="-514350">
              <a:lnSpc>
                <a:spcPct val="120000"/>
              </a:lnSpc>
              <a:buAutoNum type="alphaLcParenR"/>
              <a:defRPr/>
            </a:pP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Nếu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bạn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em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dễ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thay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đổi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ý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định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theo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người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khác</a:t>
            </a:r>
            <a:r>
              <a:rPr lang="en-US" sz="2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01738"/>
            <a:ext cx="8229600" cy="6541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  <a:buAutoNum type="alphaLcParenR"/>
              <a:defRPr/>
            </a:pP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defRPr/>
            </a:pP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mài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defRPr/>
            </a:pP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nản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defRPr/>
            </a:pP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Thua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keo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keo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Chớ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rã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nan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77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407525"/>
            <a:ext cx="8229600" cy="4459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lnSpc>
                <a:spcPct val="120000"/>
              </a:lnSpc>
              <a:buFontTx/>
              <a:buChar char="-"/>
              <a:defRPr/>
            </a:pP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defRPr/>
            </a:pP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đan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lận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vành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  <a:defRPr/>
            </a:pP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cua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defRPr/>
            </a:pP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chạch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77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867408"/>
            <a:ext cx="9010650" cy="27807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3000" dirty="0">
                <a:solidFill>
                  <a:srgbClr val="898989"/>
                </a:solidFill>
                <a:latin typeface="Calibri" pitchFamily="34" charset="0"/>
              </a:rPr>
              <a:t>	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104)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vi-VN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0963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396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HP</cp:lastModifiedBy>
  <cp:revision>109</cp:revision>
  <dcterms:created xsi:type="dcterms:W3CDTF">2012-11-26T07:18:10Z</dcterms:created>
  <dcterms:modified xsi:type="dcterms:W3CDTF">2022-01-02T12:27:39Z</dcterms:modified>
</cp:coreProperties>
</file>