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0" r:id="rId1"/>
  </p:sldMasterIdLst>
  <p:notesMasterIdLst>
    <p:notesMasterId r:id="rId25"/>
  </p:notesMasterIdLst>
  <p:sldIdLst>
    <p:sldId id="303" r:id="rId2"/>
    <p:sldId id="297" r:id="rId3"/>
    <p:sldId id="296" r:id="rId4"/>
    <p:sldId id="258" r:id="rId5"/>
    <p:sldId id="289" r:id="rId6"/>
    <p:sldId id="299" r:id="rId7"/>
    <p:sldId id="300" r:id="rId8"/>
    <p:sldId id="301" r:id="rId9"/>
    <p:sldId id="302" r:id="rId10"/>
    <p:sldId id="304" r:id="rId11"/>
    <p:sldId id="316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293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xp sp2 Full" initials="ok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0CA4"/>
    <a:srgbClr val="E6E6E6"/>
    <a:srgbClr val="00FFFF"/>
    <a:srgbClr val="660066"/>
    <a:srgbClr val="000000"/>
    <a:srgbClr val="990000"/>
    <a:srgbClr val="6666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0" autoAdjust="0"/>
    <p:restoredTop sz="94761" autoAdjust="0"/>
  </p:normalViewPr>
  <p:slideViewPr>
    <p:cSldViewPr showGuides="1">
      <p:cViewPr varScale="1">
        <p:scale>
          <a:sx n="64" d="100"/>
          <a:sy n="64" d="100"/>
        </p:scale>
        <p:origin x="16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6-05-01T21:03:34.891" idx="4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6-05-01T21:03:34.891" idx="6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6-05-01T21:03:34.891" idx="1">
    <p:pos x="10" y="1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6-05-01T21:03:34.891" idx="7">
    <p:pos x="10" y="10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6-05-01T21:03:34.891" idx="2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9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9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9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ABA9B36-96AD-4709-9236-2AE47B25DE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3BFCE4-AE33-4EA1-A0FB-E5408C589B0E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64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24BDCD-7BB4-49DC-9BE4-8CCF589CBFDB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60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67B15-BF2B-44AB-AD51-37AE505F37AD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504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6A0355-B8AA-478B-BB25-9A6601065E37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26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CD50C2-CEE7-418A-ABD6-8E931119598A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9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071C70-0277-441B-B3A2-021C36CC8894}" type="datetime1">
              <a:rPr lang="en-US" smtClean="0"/>
              <a:pPr>
                <a:defRPr/>
              </a:pPr>
              <a:t>17/2/2022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Lê Thị Thủy TH Lam Sơn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250F3-7170-4B48-9F8F-DE1E82A5114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51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4EBB7-E909-4429-804D-3AD479F077D6}" type="datetime1">
              <a:rPr lang="en-US" smtClean="0"/>
              <a:pPr>
                <a:defRPr/>
              </a:pPr>
              <a:t>17/2/2022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Lê Thị Thủy TH Lam Sơn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CFD46-A6BB-468B-955C-EE00F22455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2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E28669-0FC0-4C1F-A406-4CE9D106340E}" type="datetime1">
              <a:rPr lang="en-US" smtClean="0"/>
              <a:pPr>
                <a:defRPr/>
              </a:pPr>
              <a:t>17/2/2022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Lê Thị Thủy TH Lam Sơn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F886D-7504-4D3E-BCF3-AFD80666198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358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1105C-F5C2-488F-8B73-AC65D4F16606}" type="datetime1">
              <a:rPr lang="en-US"/>
              <a:pPr>
                <a:defRPr/>
              </a:pPr>
              <a:t>17/2/2022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Lê Thị Thủy TH Lam Sơn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331B7-7863-49C6-91C3-9BE68E581B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53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9BA35-61F5-43AA-B5A6-8BE06F524D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92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7FE8C9-AAC7-437A-8A0B-0E319CFE7C1E}" type="datetime1">
              <a:rPr lang="en-US" smtClean="0"/>
              <a:pPr>
                <a:defRPr/>
              </a:pPr>
              <a:t>17/2/2022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Lê Thị Thủy TH Lam Sơn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4B2F2-1C2B-446C-BDD5-0443CF4A88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91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82F2A-A7B1-4EBA-940E-221BBFE298F6}" type="datetime1">
              <a:rPr lang="en-US" smtClean="0"/>
              <a:pPr>
                <a:defRPr/>
              </a:pPr>
              <a:t>17/2/2022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Lê Thị Thủy TH Lam Sơn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CBA50-17B8-4E7E-A364-D1708060344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19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B52AEF-B360-45FC-8375-E711B6D409F1}" type="datetime1">
              <a:rPr lang="en-US" smtClean="0"/>
              <a:pPr>
                <a:defRPr/>
              </a:pPr>
              <a:t>17/2/2022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Lê Thị Thủy TH Lam Sơn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9EE33-5FFB-466A-BEBA-34B2DC3727D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68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EAC5A-B0DE-4B0F-8C35-BC1425E2EE7C}" type="datetime1">
              <a:rPr lang="en-US" smtClean="0"/>
              <a:pPr>
                <a:defRPr/>
              </a:pPr>
              <a:t>17/2/2022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Lê Thị Thủy TH Lam Sơn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4F211-2E53-4BC3-9CDF-5F57FCB1AF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1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00D86-5B35-42C0-A8E5-A489057EF4BD}" type="datetime1">
              <a:rPr lang="en-US" smtClean="0"/>
              <a:pPr>
                <a:defRPr/>
              </a:pPr>
              <a:t>17/2/2022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Lê Thị Thủy TH Lam Sơn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768B2-5712-4B97-B4E0-7D0328A314E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9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79728B-B949-4AD1-A454-3337824BFCFF}" type="datetime1">
              <a:rPr lang="en-US" smtClean="0"/>
              <a:pPr>
                <a:defRPr/>
              </a:pPr>
              <a:t>17/2/2022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Lê Thị Thủy TH Lam Sơn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B4256-D88C-43E1-9B64-0B92B91A80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70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C68F47-3C3D-4752-985E-0B154E5BA8AF}" type="datetime1">
              <a:rPr lang="en-US" smtClean="0"/>
              <a:pPr>
                <a:defRPr/>
              </a:pPr>
              <a:t>17/2/2022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Lê Thị Thủy TH Lam Sơn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75634-062A-4795-A973-F3DCDC9A441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54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988BA-40F0-4307-B0D8-43F9609ABA1E}" type="datetime1">
              <a:rPr lang="en-US" smtClean="0"/>
              <a:pPr>
                <a:defRPr/>
              </a:pPr>
              <a:t>17/2/2022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Lê Thị Thủy TH Lam Sơn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311E9-32E5-414D-8807-6D58A332114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56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D09C30-7645-42B0-86BF-70F5A1CB068D}" type="datetime1">
              <a:rPr lang="en-US" smtClean="0"/>
              <a:pPr>
                <a:defRPr/>
              </a:pPr>
              <a:t>17/2/2022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Lê Thị Thủy TH Lam Sơn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235B23-CA57-4049-8A3B-29EE686E281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04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2" r:id="rId12"/>
    <p:sldLayoutId id="2147484353" r:id="rId13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2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3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4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5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3581400" y="2057400"/>
            <a:ext cx="2438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9538" y="3176588"/>
            <a:ext cx="6384925" cy="175432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SỐ CÓ BỐN CHỮ SỐ VỚI SỐ CÓ MỘT CHỮ SỐ</a:t>
            </a:r>
          </a:p>
          <a:p>
            <a:pPr algn="ctr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ộ hình nền “Bảng xanh” chất lượng cao cho Powerpoint – Luong Diep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t="-2042" r="4007" b="8418"/>
          <a:stretch>
            <a:fillRect/>
          </a:stretch>
        </p:blipFill>
        <p:spPr bwMode="auto">
          <a:xfrm>
            <a:off x="0" y="-152400"/>
            <a:ext cx="91059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47725" y="279400"/>
            <a:ext cx="8335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69863" y="2216150"/>
            <a:ext cx="8804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(TR.116)</a:t>
            </a:r>
          </a:p>
        </p:txBody>
      </p:sp>
    </p:spTree>
    <p:extLst>
      <p:ext uri="{BB962C8B-B14F-4D97-AF65-F5344CB8AC3E}">
        <p14:creationId xmlns:p14="http://schemas.microsoft.com/office/powerpoint/2010/main" val="59102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79728B-B949-4AD1-A454-3337824BFCFF}" type="datetime1">
              <a:rPr lang="en-US" smtClean="0"/>
              <a:pPr>
                <a:defRPr/>
              </a:pPr>
              <a:t>17/2/2022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Lê Thị Thủy TH Lam Sơn</a:t>
            </a:r>
          </a:p>
        </p:txBody>
      </p:sp>
      <p:pic>
        <p:nvPicPr>
          <p:cNvPr id="5" name="Picture 7" descr="F9849DCFA90C473196ECD16214E7700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943350"/>
            <a:ext cx="1352550" cy="1352551"/>
          </a:xfrm>
          <a:prstGeom prst="rect">
            <a:avLst/>
          </a:prstGeom>
          <a:noFill/>
        </p:spPr>
      </p:pic>
      <p:pic>
        <p:nvPicPr>
          <p:cNvPr id="6" name="Picture 8" descr="Rabbit-01-ju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14400" y="3486149"/>
            <a:ext cx="1371600" cy="1228725"/>
          </a:xfrm>
          <a:prstGeom prst="rect">
            <a:avLst/>
          </a:prstGeom>
          <a:noFill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727325" y="38564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8" name="Picture 25" descr="frame_celebr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9" name="TextBox 8"/>
          <p:cNvSpPr txBox="1"/>
          <p:nvPr/>
        </p:nvSpPr>
        <p:spPr>
          <a:xfrm>
            <a:off x="762000" y="2697540"/>
            <a:ext cx="77707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HP001 4 hàng" pitchFamily="34" charset="0"/>
                <a:cs typeface="Times New Roman" pitchFamily="18" charset="0"/>
              </a:rPr>
              <a:t>    </a:t>
            </a:r>
            <a:r>
              <a:rPr lang="en-US" sz="36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HP001 4 hàng" pitchFamily="34" charset="0"/>
                <a:cs typeface="Times New Roman" pitchFamily="18" charset="0"/>
              </a:rPr>
              <a:t>    </a:t>
            </a:r>
            <a:r>
              <a:rPr lang="en-US" sz="36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latin typeface="HP001 4 hàng" pitchFamily="34" charset="0"/>
                <a:cs typeface="Times New Roman" pitchFamily="18" charset="0"/>
              </a:rPr>
              <a:t> 2 </a:t>
            </a:r>
            <a:r>
              <a:rPr lang="en-US" sz="36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>
                <a:latin typeface="HP001 4 hàng" pitchFamily="34" charset="0"/>
                <a:cs typeface="Times New Roman" pitchFamily="18" charset="0"/>
              </a:rPr>
              <a:t> 2022</a:t>
            </a:r>
            <a:endParaRPr lang="en-US" sz="3600" b="1" dirty="0">
              <a:latin typeface="HP001 4 hàng" pitchFamily="34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atin typeface="HP001 4 hàng" pitchFamily="34" charset="0"/>
                <a:cs typeface="Times New Roman" pitchFamily="18" charset="0"/>
              </a:rPr>
              <a:t>Toán</a:t>
            </a:r>
            <a:endParaRPr lang="en-US" sz="3600" b="1" dirty="0">
              <a:latin typeface="HP001 4 hàng" pitchFamily="34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atin typeface="HP001 4 hàng" pitchFamily="34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4 hàng" pitchFamily="34" charset="0"/>
                <a:cs typeface="Times New Roman" pitchFamily="18" charset="0"/>
              </a:rPr>
              <a:t>tập</a:t>
            </a:r>
            <a:endParaRPr lang="en-US" sz="3600" b="1" dirty="0"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98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09" name="Text Box 537"/>
          <p:cNvSpPr txBox="1">
            <a:spLocks noChangeArrowheads="1"/>
          </p:cNvSpPr>
          <p:nvPr/>
        </p:nvSpPr>
        <p:spPr bwMode="auto">
          <a:xfrm>
            <a:off x="-174625" y="1174750"/>
            <a:ext cx="4933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Đặt tính rồi tính</a:t>
            </a:r>
          </a:p>
        </p:txBody>
      </p:sp>
      <p:sp>
        <p:nvSpPr>
          <p:cNvPr id="106010" name="Text Box 538"/>
          <p:cNvSpPr txBox="1">
            <a:spLocks noChangeArrowheads="1"/>
          </p:cNvSpPr>
          <p:nvPr/>
        </p:nvSpPr>
        <p:spPr bwMode="auto">
          <a:xfrm>
            <a:off x="257175" y="1997075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1324 x 2  </a:t>
            </a:r>
          </a:p>
        </p:txBody>
      </p:sp>
      <p:sp>
        <p:nvSpPr>
          <p:cNvPr id="106011" name="Text Box 539"/>
          <p:cNvSpPr txBox="1">
            <a:spLocks noChangeArrowheads="1"/>
          </p:cNvSpPr>
          <p:nvPr/>
        </p:nvSpPr>
        <p:spPr bwMode="auto">
          <a:xfrm>
            <a:off x="5743575" y="2043113"/>
            <a:ext cx="2147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2308 x 3 </a:t>
            </a:r>
          </a:p>
        </p:txBody>
      </p:sp>
      <p:sp>
        <p:nvSpPr>
          <p:cNvPr id="106012" name="Text Box 540"/>
          <p:cNvSpPr txBox="1">
            <a:spLocks noChangeArrowheads="1"/>
          </p:cNvSpPr>
          <p:nvPr/>
        </p:nvSpPr>
        <p:spPr bwMode="auto">
          <a:xfrm>
            <a:off x="152400" y="252095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1719 x 4</a:t>
            </a:r>
          </a:p>
        </p:txBody>
      </p:sp>
      <p:sp>
        <p:nvSpPr>
          <p:cNvPr id="106042" name="Text Box 570"/>
          <p:cNvSpPr txBox="1">
            <a:spLocks noChangeArrowheads="1"/>
          </p:cNvSpPr>
          <p:nvPr/>
        </p:nvSpPr>
        <p:spPr bwMode="auto">
          <a:xfrm>
            <a:off x="6324600" y="2611438"/>
            <a:ext cx="1562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1206 x 5</a:t>
            </a:r>
          </a:p>
        </p:txBody>
      </p:sp>
      <p:grpSp>
        <p:nvGrpSpPr>
          <p:cNvPr id="2" name="Group 591"/>
          <p:cNvGrpSpPr>
            <a:grpSpLocks/>
          </p:cNvGrpSpPr>
          <p:nvPr/>
        </p:nvGrpSpPr>
        <p:grpSpPr bwMode="auto">
          <a:xfrm>
            <a:off x="449263" y="4114800"/>
            <a:ext cx="1636712" cy="1974850"/>
            <a:chOff x="518" y="1968"/>
            <a:chExt cx="634" cy="1244"/>
          </a:xfrm>
        </p:grpSpPr>
        <p:sp>
          <p:nvSpPr>
            <p:cNvPr id="16410" name="Text Box 571"/>
            <p:cNvSpPr txBox="1">
              <a:spLocks noChangeArrowheads="1"/>
            </p:cNvSpPr>
            <p:nvPr/>
          </p:nvSpPr>
          <p:spPr bwMode="auto">
            <a:xfrm>
              <a:off x="552" y="1968"/>
              <a:ext cx="60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1324</a:t>
              </a:r>
            </a:p>
          </p:txBody>
        </p:sp>
        <p:sp>
          <p:nvSpPr>
            <p:cNvPr id="16411" name="Rectangle 572"/>
            <p:cNvSpPr>
              <a:spLocks noChangeArrowheads="1"/>
            </p:cNvSpPr>
            <p:nvPr/>
          </p:nvSpPr>
          <p:spPr bwMode="auto">
            <a:xfrm>
              <a:off x="518" y="2149"/>
              <a:ext cx="2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6412" name="Rectangle 573"/>
            <p:cNvSpPr>
              <a:spLocks noChangeArrowheads="1"/>
            </p:cNvSpPr>
            <p:nvPr/>
          </p:nvSpPr>
          <p:spPr bwMode="auto">
            <a:xfrm>
              <a:off x="886" y="2256"/>
              <a:ext cx="19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413" name="Line 574"/>
            <p:cNvSpPr>
              <a:spLocks noChangeShapeType="1"/>
            </p:cNvSpPr>
            <p:nvPr/>
          </p:nvSpPr>
          <p:spPr bwMode="auto">
            <a:xfrm>
              <a:off x="576" y="2544"/>
              <a:ext cx="5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Text Box 575"/>
            <p:cNvSpPr txBox="1">
              <a:spLocks noChangeArrowheads="1"/>
            </p:cNvSpPr>
            <p:nvPr/>
          </p:nvSpPr>
          <p:spPr bwMode="auto">
            <a:xfrm>
              <a:off x="552" y="2533"/>
              <a:ext cx="60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2648</a:t>
              </a:r>
            </a:p>
          </p:txBody>
        </p:sp>
      </p:grpSp>
      <p:grpSp>
        <p:nvGrpSpPr>
          <p:cNvPr id="4" name="Group 592"/>
          <p:cNvGrpSpPr>
            <a:grpSpLocks/>
          </p:cNvGrpSpPr>
          <p:nvPr/>
        </p:nvGrpSpPr>
        <p:grpSpPr bwMode="auto">
          <a:xfrm>
            <a:off x="2963863" y="4186238"/>
            <a:ext cx="1673225" cy="1974850"/>
            <a:chOff x="1848" y="1968"/>
            <a:chExt cx="648" cy="1244"/>
          </a:xfrm>
        </p:grpSpPr>
        <p:sp>
          <p:nvSpPr>
            <p:cNvPr id="16405" name="Text Box 576"/>
            <p:cNvSpPr txBox="1">
              <a:spLocks noChangeArrowheads="1"/>
            </p:cNvSpPr>
            <p:nvPr/>
          </p:nvSpPr>
          <p:spPr bwMode="auto">
            <a:xfrm>
              <a:off x="1896" y="1968"/>
              <a:ext cx="60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1719</a:t>
              </a:r>
            </a:p>
          </p:txBody>
        </p:sp>
        <p:sp>
          <p:nvSpPr>
            <p:cNvPr id="16406" name="Rectangle 577"/>
            <p:cNvSpPr>
              <a:spLocks noChangeArrowheads="1"/>
            </p:cNvSpPr>
            <p:nvPr/>
          </p:nvSpPr>
          <p:spPr bwMode="auto">
            <a:xfrm>
              <a:off x="1848" y="2160"/>
              <a:ext cx="2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6407" name="Rectangle 578"/>
            <p:cNvSpPr>
              <a:spLocks noChangeArrowheads="1"/>
            </p:cNvSpPr>
            <p:nvPr/>
          </p:nvSpPr>
          <p:spPr bwMode="auto">
            <a:xfrm>
              <a:off x="2207" y="2263"/>
              <a:ext cx="19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6408" name="Line 579"/>
            <p:cNvSpPr>
              <a:spLocks noChangeShapeType="1"/>
            </p:cNvSpPr>
            <p:nvPr/>
          </p:nvSpPr>
          <p:spPr bwMode="auto">
            <a:xfrm>
              <a:off x="1920" y="2544"/>
              <a:ext cx="5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Text Box 580"/>
            <p:cNvSpPr txBox="1">
              <a:spLocks noChangeArrowheads="1"/>
            </p:cNvSpPr>
            <p:nvPr/>
          </p:nvSpPr>
          <p:spPr bwMode="auto">
            <a:xfrm>
              <a:off x="1896" y="2533"/>
              <a:ext cx="60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6876</a:t>
              </a:r>
            </a:p>
          </p:txBody>
        </p:sp>
      </p:grpSp>
      <p:grpSp>
        <p:nvGrpSpPr>
          <p:cNvPr id="5" name="Group 593"/>
          <p:cNvGrpSpPr>
            <a:grpSpLocks/>
          </p:cNvGrpSpPr>
          <p:nvPr/>
        </p:nvGrpSpPr>
        <p:grpSpPr bwMode="auto">
          <a:xfrm>
            <a:off x="5324475" y="4186238"/>
            <a:ext cx="1739900" cy="1974850"/>
            <a:chOff x="3310" y="1968"/>
            <a:chExt cx="674" cy="1244"/>
          </a:xfrm>
        </p:grpSpPr>
        <p:sp>
          <p:nvSpPr>
            <p:cNvPr id="16400" name="Text Box 581"/>
            <p:cNvSpPr txBox="1">
              <a:spLocks noChangeArrowheads="1"/>
            </p:cNvSpPr>
            <p:nvPr/>
          </p:nvSpPr>
          <p:spPr bwMode="auto">
            <a:xfrm>
              <a:off x="3384" y="1968"/>
              <a:ext cx="60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2308</a:t>
              </a:r>
            </a:p>
          </p:txBody>
        </p:sp>
        <p:sp>
          <p:nvSpPr>
            <p:cNvPr id="16401" name="Rectangle 582"/>
            <p:cNvSpPr>
              <a:spLocks noChangeArrowheads="1"/>
            </p:cNvSpPr>
            <p:nvPr/>
          </p:nvSpPr>
          <p:spPr bwMode="auto">
            <a:xfrm>
              <a:off x="3310" y="2160"/>
              <a:ext cx="2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6402" name="Rectangle 583"/>
            <p:cNvSpPr>
              <a:spLocks noChangeArrowheads="1"/>
            </p:cNvSpPr>
            <p:nvPr/>
          </p:nvSpPr>
          <p:spPr bwMode="auto">
            <a:xfrm>
              <a:off x="3724" y="2256"/>
              <a:ext cx="19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403" name="Line 584"/>
            <p:cNvSpPr>
              <a:spLocks noChangeShapeType="1"/>
            </p:cNvSpPr>
            <p:nvPr/>
          </p:nvSpPr>
          <p:spPr bwMode="auto">
            <a:xfrm>
              <a:off x="3408" y="2544"/>
              <a:ext cx="5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Text Box 585"/>
            <p:cNvSpPr txBox="1">
              <a:spLocks noChangeArrowheads="1"/>
            </p:cNvSpPr>
            <p:nvPr/>
          </p:nvSpPr>
          <p:spPr bwMode="auto">
            <a:xfrm>
              <a:off x="3384" y="2533"/>
              <a:ext cx="60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6924</a:t>
              </a:r>
            </a:p>
          </p:txBody>
        </p:sp>
      </p:grpSp>
      <p:grpSp>
        <p:nvGrpSpPr>
          <p:cNvPr id="6" name="Group 594"/>
          <p:cNvGrpSpPr>
            <a:grpSpLocks/>
          </p:cNvGrpSpPr>
          <p:nvPr/>
        </p:nvGrpSpPr>
        <p:grpSpPr bwMode="auto">
          <a:xfrm>
            <a:off x="7383463" y="4186238"/>
            <a:ext cx="1670050" cy="1974850"/>
            <a:chOff x="4585" y="1968"/>
            <a:chExt cx="647" cy="1244"/>
          </a:xfrm>
        </p:grpSpPr>
        <p:sp>
          <p:nvSpPr>
            <p:cNvPr id="16395" name="Text Box 586"/>
            <p:cNvSpPr txBox="1">
              <a:spLocks noChangeArrowheads="1"/>
            </p:cNvSpPr>
            <p:nvPr/>
          </p:nvSpPr>
          <p:spPr bwMode="auto">
            <a:xfrm>
              <a:off x="4632" y="1968"/>
              <a:ext cx="60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1206</a:t>
              </a:r>
            </a:p>
          </p:txBody>
        </p:sp>
        <p:sp>
          <p:nvSpPr>
            <p:cNvPr id="16396" name="Rectangle 587"/>
            <p:cNvSpPr>
              <a:spLocks noChangeArrowheads="1"/>
            </p:cNvSpPr>
            <p:nvPr/>
          </p:nvSpPr>
          <p:spPr bwMode="auto">
            <a:xfrm>
              <a:off x="4585" y="2123"/>
              <a:ext cx="2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6397" name="Rectangle 588"/>
            <p:cNvSpPr>
              <a:spLocks noChangeArrowheads="1"/>
            </p:cNvSpPr>
            <p:nvPr/>
          </p:nvSpPr>
          <p:spPr bwMode="auto">
            <a:xfrm>
              <a:off x="4966" y="2263"/>
              <a:ext cx="19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6398" name="Line 589"/>
            <p:cNvSpPr>
              <a:spLocks noChangeShapeType="1"/>
            </p:cNvSpPr>
            <p:nvPr/>
          </p:nvSpPr>
          <p:spPr bwMode="auto">
            <a:xfrm>
              <a:off x="4656" y="2544"/>
              <a:ext cx="5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Text Box 590"/>
            <p:cNvSpPr txBox="1">
              <a:spLocks noChangeArrowheads="1"/>
            </p:cNvSpPr>
            <p:nvPr/>
          </p:nvSpPr>
          <p:spPr bwMode="auto">
            <a:xfrm>
              <a:off x="4632" y="2533"/>
              <a:ext cx="60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6030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6256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6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009" grpId="0"/>
      <p:bldP spid="106010" grpId="0"/>
      <p:bldP spid="106011" grpId="0"/>
      <p:bldP spid="106012" grpId="0"/>
      <p:bldP spid="1060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9213" y="458788"/>
            <a:ext cx="901858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2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An mua 3 cái bút, mỗi cái bút giá 2500 đồng. An đưa cho cô bán hàng 8000 đồng. Hỏi cô bán hàng phải trả lại cho An bao nhiêu tiền?</a:t>
            </a:r>
          </a:p>
        </p:txBody>
      </p:sp>
      <p:sp>
        <p:nvSpPr>
          <p:cNvPr id="17411" name="Rectangle 17"/>
          <p:cNvSpPr>
            <a:spLocks noChangeArrowheads="1"/>
          </p:cNvSpPr>
          <p:nvPr/>
        </p:nvSpPr>
        <p:spPr bwMode="auto">
          <a:xfrm>
            <a:off x="34925" y="549275"/>
            <a:ext cx="1184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9063" y="3424238"/>
            <a:ext cx="2844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6666"/>
                </a:solidFill>
                <a:latin typeface="Times New Roman" panose="02020603050405020304" pitchFamily="18" charset="0"/>
              </a:rPr>
              <a:t>Mua 3 bút, 1 bút  :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09538" y="3946525"/>
            <a:ext cx="2898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6666"/>
                </a:solidFill>
                <a:latin typeface="Times New Roman" panose="02020603050405020304" pitchFamily="18" charset="0"/>
              </a:rPr>
              <a:t>Đưa cô bán hàng  :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2225" y="28956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3046413" y="3478213"/>
            <a:ext cx="241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CC3300"/>
                </a:solidFill>
                <a:latin typeface="Times New Roman" panose="02020603050405020304" pitchFamily="18" charset="0"/>
              </a:rPr>
              <a:t>2500 </a:t>
            </a:r>
            <a:r>
              <a:rPr lang="en-US" altLang="en-US" sz="2800">
                <a:solidFill>
                  <a:srgbClr val="006666"/>
                </a:solidFill>
                <a:latin typeface="Times New Roman" panose="02020603050405020304" pitchFamily="18" charset="0"/>
              </a:rPr>
              <a:t>đồng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3175000" y="3997325"/>
            <a:ext cx="21923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CC3300"/>
                </a:solidFill>
                <a:latin typeface="Times New Roman" panose="02020603050405020304" pitchFamily="18" charset="0"/>
              </a:rPr>
              <a:t>8000 </a:t>
            </a:r>
            <a:r>
              <a:rPr lang="en-US" altLang="en-US" sz="2800">
                <a:solidFill>
                  <a:srgbClr val="006666"/>
                </a:solidFill>
                <a:latin typeface="Times New Roman" panose="02020603050405020304" pitchFamily="18" charset="0"/>
              </a:rPr>
              <a:t>đồng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513013" y="914400"/>
            <a:ext cx="1323975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4114800" y="914400"/>
            <a:ext cx="3829050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>
            <a:off x="5867400" y="1371600"/>
            <a:ext cx="312420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220663" y="1860550"/>
            <a:ext cx="374173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107950" y="4467225"/>
            <a:ext cx="592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6666"/>
                </a:solidFill>
                <a:latin typeface="Times New Roman" panose="02020603050405020304" pitchFamily="18" charset="0"/>
              </a:rPr>
              <a:t>Phải trả lại            :      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…..</a:t>
            </a:r>
            <a:r>
              <a:rPr lang="en-US" altLang="en-US" sz="2800">
                <a:solidFill>
                  <a:srgbClr val="006666"/>
                </a:solidFill>
                <a:latin typeface="Times New Roman" panose="02020603050405020304" pitchFamily="18" charset="0"/>
              </a:rPr>
              <a:t> đồng?</a:t>
            </a:r>
          </a:p>
        </p:txBody>
      </p:sp>
    </p:spTree>
    <p:extLst>
      <p:ext uri="{BB962C8B-B14F-4D97-AF65-F5344CB8AC3E}">
        <p14:creationId xmlns:p14="http://schemas.microsoft.com/office/powerpoint/2010/main" val="366390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  <p:bldP spid="10" grpId="0"/>
      <p:bldP spid="1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48768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ClrTx/>
              <a:buSzTx/>
              <a:buFont typeface="Wingdings 2" panose="05020102010507070707" pitchFamily="18" charset="2"/>
              <a:buNone/>
            </a:pPr>
            <a:b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altLang="en-US" sz="32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alt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5000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 ba cái bút hết số tiền là :</a:t>
            </a:r>
          </a:p>
          <a:p>
            <a:pPr marL="0" indent="0" algn="ctr" eaLnBrk="1" hangingPunct="1">
              <a:spcBef>
                <a:spcPct val="5000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 x 3 = 7500 (đồng)</a:t>
            </a:r>
          </a:p>
          <a:p>
            <a:pPr marL="0" indent="0" algn="ctr" eaLnBrk="1" hangingPunct="1">
              <a:spcBef>
                <a:spcPct val="5000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bán hàng trả lại số tiền là: </a:t>
            </a:r>
          </a:p>
          <a:p>
            <a:pPr marL="0" indent="0" algn="ctr" eaLnBrk="1" hangingPunct="1">
              <a:spcBef>
                <a:spcPct val="5000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8000 - 7500 = 500 (đồng) </a:t>
            </a:r>
          </a:p>
          <a:p>
            <a:pPr marL="0" indent="0" algn="ctr" eaLnBrk="1" hangingPunct="1">
              <a:spcBef>
                <a:spcPct val="5000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Đáp số: 500 đồng.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endParaRPr lang="en-US" alt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91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838200" y="447675"/>
            <a:ext cx="670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.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x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09600" y="1370013"/>
            <a:ext cx="7848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x : 3 = 1527               b) x : 4 = 1823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685800" y="2132013"/>
            <a:ext cx="3773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       = 1527 x 3 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85800" y="2817813"/>
            <a:ext cx="3276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=    4581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4953000" y="2132013"/>
            <a:ext cx="3505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     = 1823 x 4 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4953000" y="2817813"/>
            <a:ext cx="342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=    7292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398713" y="3757613"/>
            <a:ext cx="7848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x : 5 = 1062  (dư 3)  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474913" y="4519613"/>
            <a:ext cx="4114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       = 1062 x 5 + 3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474913" y="5205413"/>
            <a:ext cx="449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=   5310  +  3 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706688" y="5867400"/>
            <a:ext cx="350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      =     5313</a:t>
            </a:r>
          </a:p>
        </p:txBody>
      </p:sp>
    </p:spTree>
    <p:extLst>
      <p:ext uri="{BB962C8B-B14F-4D97-AF65-F5344CB8AC3E}">
        <p14:creationId xmlns:p14="http://schemas.microsoft.com/office/powerpoint/2010/main" val="47351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  <p:bldP spid="40968" grpId="0"/>
      <p:bldP spid="40969" grpId="0"/>
      <p:bldP spid="40970" grpId="0"/>
      <p:bldP spid="40971" grpId="0"/>
      <p:bldP spid="40972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90" name="Text Box 18"/>
          <p:cNvSpPr txBox="1">
            <a:spLocks noChangeArrowheads="1"/>
          </p:cNvSpPr>
          <p:nvPr/>
        </p:nvSpPr>
        <p:spPr bwMode="auto">
          <a:xfrm>
            <a:off x="152400" y="4267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82292" name="Text Box 20"/>
          <p:cNvSpPr txBox="1">
            <a:spLocks noChangeArrowheads="1"/>
          </p:cNvSpPr>
          <p:nvPr/>
        </p:nvSpPr>
        <p:spPr bwMode="auto">
          <a:xfrm>
            <a:off x="152400" y="4559300"/>
            <a:ext cx="9296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Có     ô vuông đã tô màu trong hình.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Tô màu thêm    ô vuông. để thành một hình vuông có tất cả 9 ô vuông.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299" name="Text Box 27"/>
          <p:cNvSpPr txBox="1">
            <a:spLocks noChangeArrowheads="1"/>
          </p:cNvSpPr>
          <p:nvPr/>
        </p:nvSpPr>
        <p:spPr bwMode="auto">
          <a:xfrm flipH="1">
            <a:off x="838200" y="4608513"/>
            <a:ext cx="227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2300" name="Text Box 28"/>
          <p:cNvSpPr txBox="1">
            <a:spLocks noChangeArrowheads="1"/>
          </p:cNvSpPr>
          <p:nvPr/>
        </p:nvSpPr>
        <p:spPr bwMode="auto">
          <a:xfrm>
            <a:off x="2095500" y="5184775"/>
            <a:ext cx="22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2301" name="Rectangle 29"/>
          <p:cNvSpPr>
            <a:spLocks noChangeArrowheads="1"/>
          </p:cNvSpPr>
          <p:nvPr/>
        </p:nvSpPr>
        <p:spPr bwMode="auto">
          <a:xfrm>
            <a:off x="3438525" y="3105150"/>
            <a:ext cx="5334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302" name="Rectangle 30"/>
          <p:cNvSpPr>
            <a:spLocks noChangeArrowheads="1"/>
          </p:cNvSpPr>
          <p:nvPr/>
        </p:nvSpPr>
        <p:spPr bwMode="auto">
          <a:xfrm>
            <a:off x="3438525" y="2647950"/>
            <a:ext cx="5334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309" name="Rectangle 37"/>
          <p:cNvSpPr>
            <a:spLocks noChangeArrowheads="1"/>
          </p:cNvSpPr>
          <p:nvPr/>
        </p:nvSpPr>
        <p:spPr bwMode="auto">
          <a:xfrm>
            <a:off x="1828800" y="3562350"/>
            <a:ext cx="5334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310" name="Rectangle 38"/>
          <p:cNvSpPr>
            <a:spLocks noChangeArrowheads="1"/>
          </p:cNvSpPr>
          <p:nvPr/>
        </p:nvSpPr>
        <p:spPr bwMode="auto">
          <a:xfrm>
            <a:off x="1828800" y="3105150"/>
            <a:ext cx="5334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828800" y="2647950"/>
            <a:ext cx="2143125" cy="1371600"/>
            <a:chOff x="1152" y="1668"/>
            <a:chExt cx="1350" cy="864"/>
          </a:xfrm>
        </p:grpSpPr>
        <p:sp>
          <p:nvSpPr>
            <p:cNvPr id="20495" name="Rectangle 40"/>
            <p:cNvSpPr>
              <a:spLocks noChangeArrowheads="1"/>
            </p:cNvSpPr>
            <p:nvPr/>
          </p:nvSpPr>
          <p:spPr bwMode="auto">
            <a:xfrm>
              <a:off x="2166" y="2244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496" name="Group 41"/>
            <p:cNvGrpSpPr>
              <a:grpSpLocks/>
            </p:cNvGrpSpPr>
            <p:nvPr/>
          </p:nvGrpSpPr>
          <p:grpSpPr bwMode="auto">
            <a:xfrm>
              <a:off x="1152" y="1668"/>
              <a:ext cx="1350" cy="864"/>
              <a:chOff x="1152" y="1668"/>
              <a:chExt cx="1350" cy="864"/>
            </a:xfrm>
          </p:grpSpPr>
          <p:sp>
            <p:nvSpPr>
              <p:cNvPr id="20497" name="Rectangle 42"/>
              <p:cNvSpPr>
                <a:spLocks noChangeArrowheads="1"/>
              </p:cNvSpPr>
              <p:nvPr/>
            </p:nvSpPr>
            <p:spPr bwMode="auto">
              <a:xfrm>
                <a:off x="1488" y="1668"/>
                <a:ext cx="678" cy="8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0498" name="Group 43"/>
              <p:cNvGrpSpPr>
                <a:grpSpLocks/>
              </p:cNvGrpSpPr>
              <p:nvPr/>
            </p:nvGrpSpPr>
            <p:grpSpPr bwMode="auto">
              <a:xfrm>
                <a:off x="1152" y="1668"/>
                <a:ext cx="1350" cy="864"/>
                <a:chOff x="1152" y="1668"/>
                <a:chExt cx="1350" cy="864"/>
              </a:xfrm>
            </p:grpSpPr>
            <p:sp>
              <p:nvSpPr>
                <p:cNvPr id="20499" name="Rectangle 44"/>
                <p:cNvSpPr>
                  <a:spLocks noChangeArrowheads="1"/>
                </p:cNvSpPr>
                <p:nvPr/>
              </p:nvSpPr>
              <p:spPr bwMode="auto">
                <a:xfrm>
                  <a:off x="1152" y="1668"/>
                  <a:ext cx="1350" cy="86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500" name="Line 45"/>
                <p:cNvSpPr>
                  <a:spLocks noChangeShapeType="1"/>
                </p:cNvSpPr>
                <p:nvPr/>
              </p:nvSpPr>
              <p:spPr bwMode="auto">
                <a:xfrm>
                  <a:off x="1152" y="2244"/>
                  <a:ext cx="13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1" name="Line 46"/>
                <p:cNvSpPr>
                  <a:spLocks noChangeShapeType="1"/>
                </p:cNvSpPr>
                <p:nvPr/>
              </p:nvSpPr>
              <p:spPr bwMode="auto">
                <a:xfrm>
                  <a:off x="1830" y="1668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2" name="Line 47"/>
                <p:cNvSpPr>
                  <a:spLocks noChangeShapeType="1"/>
                </p:cNvSpPr>
                <p:nvPr/>
              </p:nvSpPr>
              <p:spPr bwMode="auto">
                <a:xfrm>
                  <a:off x="2166" y="1668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3" name="Line 48"/>
                <p:cNvSpPr>
                  <a:spLocks noChangeShapeType="1"/>
                </p:cNvSpPr>
                <p:nvPr/>
              </p:nvSpPr>
              <p:spPr bwMode="auto">
                <a:xfrm>
                  <a:off x="1488" y="1668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4" name="Line 49"/>
                <p:cNvSpPr>
                  <a:spLocks noChangeShapeType="1"/>
                </p:cNvSpPr>
                <p:nvPr/>
              </p:nvSpPr>
              <p:spPr bwMode="auto">
                <a:xfrm>
                  <a:off x="1152" y="1956"/>
                  <a:ext cx="13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-228600" y="385763"/>
            <a:ext cx="89154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Viết số thích hợp nào vào mỗi chỗ chấm?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3511550" y="3048000"/>
            <a:ext cx="43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3529013" y="2624138"/>
            <a:ext cx="43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94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8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8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8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500"/>
                                        <p:tgtEl>
                                          <p:spTgt spid="18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8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18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0" dur="500"/>
                                        <p:tgtEl>
                                          <p:spTgt spid="18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3" dur="500"/>
                                        <p:tgtEl>
                                          <p:spTgt spid="182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9" dur="1000"/>
                                        <p:tgtEl>
                                          <p:spTgt spid="1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4" dur="1000"/>
                                        <p:tgtEl>
                                          <p:spTgt spid="18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8" dur="500"/>
                                        <p:tgtEl>
                                          <p:spTgt spid="182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1" dur="500"/>
                                        <p:tgtEl>
                                          <p:spTgt spid="182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8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90" grpId="0"/>
      <p:bldP spid="182292" grpId="0"/>
      <p:bldP spid="182299" grpId="0"/>
      <p:bldP spid="182300" grpId="0"/>
      <p:bldP spid="182301" grpId="0" animBg="1"/>
      <p:bldP spid="182301" grpId="1" animBg="1"/>
      <p:bldP spid="182301" grpId="2" animBg="1"/>
      <p:bldP spid="182302" grpId="0" animBg="1"/>
      <p:bldP spid="182302" grpId="1" animBg="1"/>
      <p:bldP spid="182302" grpId="2" animBg="1"/>
      <p:bldP spid="182309" grpId="0" animBg="1"/>
      <p:bldP spid="182309" grpId="1" animBg="1"/>
      <p:bldP spid="182310" grpId="0" animBg="1"/>
      <p:bldP spid="182310" grpId="1" animBg="1"/>
      <p:bldP spid="27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452563"/>
            <a:ext cx="2514600" cy="4090987"/>
          </a:xfrm>
          <a:noFill/>
        </p:spPr>
      </p:pic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3962400" y="609600"/>
            <a:ext cx="45720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2046"/>
              </a:avLst>
            </a:prstTxWarp>
          </a:bodyPr>
          <a:lstStyle/>
          <a:p>
            <a:pPr algn="ctr"/>
            <a:r>
              <a:rPr lang="vi-VN" sz="80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80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8" name="WordArt 6"/>
          <p:cNvSpPr>
            <a:spLocks noChangeArrowheads="1" noChangeShapeType="1" noTextEdit="1"/>
          </p:cNvSpPr>
          <p:nvPr/>
        </p:nvSpPr>
        <p:spPr bwMode="auto">
          <a:xfrm>
            <a:off x="3962400" y="3352800"/>
            <a:ext cx="4186238" cy="24399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57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tính nhanh</a:t>
            </a:r>
          </a:p>
        </p:txBody>
      </p:sp>
    </p:spTree>
    <p:extLst>
      <p:ext uri="{BB962C8B-B14F-4D97-AF65-F5344CB8AC3E}">
        <p14:creationId xmlns:p14="http://schemas.microsoft.com/office/powerpoint/2010/main" val="861733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133600" y="1219200"/>
            <a:ext cx="2895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2132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600200" y="2133600"/>
            <a:ext cx="6524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581400" y="2590800"/>
            <a:ext cx="6524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1981200" y="3886200"/>
            <a:ext cx="2362200" cy="0"/>
          </a:xfrm>
          <a:prstGeom prst="line">
            <a:avLst/>
          </a:prstGeom>
          <a:noFill/>
          <a:ln w="666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486400" y="3962400"/>
            <a:ext cx="13716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057400" y="4038600"/>
            <a:ext cx="2819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8528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5486400" y="3962400"/>
            <a:ext cx="1371600" cy="1295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0187" name="Oval 11"/>
          <p:cNvSpPr>
            <a:spLocks noChangeArrowheads="1"/>
          </p:cNvSpPr>
          <p:nvPr/>
        </p:nvSpPr>
        <p:spPr bwMode="auto">
          <a:xfrm>
            <a:off x="304800" y="5943600"/>
            <a:ext cx="768350" cy="7286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0188" name="Oval 12"/>
          <p:cNvSpPr>
            <a:spLocks noChangeArrowheads="1"/>
          </p:cNvSpPr>
          <p:nvPr/>
        </p:nvSpPr>
        <p:spPr bwMode="auto">
          <a:xfrm>
            <a:off x="304800" y="5943600"/>
            <a:ext cx="768350" cy="7286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0189" name="Oval 13"/>
          <p:cNvSpPr>
            <a:spLocks noChangeArrowheads="1"/>
          </p:cNvSpPr>
          <p:nvPr/>
        </p:nvSpPr>
        <p:spPr bwMode="auto">
          <a:xfrm>
            <a:off x="304800" y="5943600"/>
            <a:ext cx="768350" cy="7286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0190" name="Oval 14"/>
          <p:cNvSpPr>
            <a:spLocks noChangeArrowheads="1"/>
          </p:cNvSpPr>
          <p:nvPr/>
        </p:nvSpPr>
        <p:spPr bwMode="auto">
          <a:xfrm>
            <a:off x="304800" y="5943600"/>
            <a:ext cx="768350" cy="7286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0191" name="Oval 15"/>
          <p:cNvSpPr>
            <a:spLocks noChangeArrowheads="1"/>
          </p:cNvSpPr>
          <p:nvPr/>
        </p:nvSpPr>
        <p:spPr bwMode="auto">
          <a:xfrm>
            <a:off x="304800" y="5943600"/>
            <a:ext cx="768350" cy="728663"/>
          </a:xfrm>
          <a:prstGeom prst="ellipse">
            <a:avLst/>
          </a:prstGeom>
          <a:solidFill>
            <a:srgbClr val="FF9900"/>
          </a:soli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2971800" y="5364163"/>
            <a:ext cx="3276600" cy="1417637"/>
          </a:xfrm>
          <a:prstGeom prst="irregularSeal2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200889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/>
      <p:bldP spid="50180" grpId="0"/>
      <p:bldP spid="50182" grpId="0" animBg="1"/>
      <p:bldP spid="50183" grpId="0"/>
      <p:bldP spid="50186" grpId="0" animBg="1"/>
      <p:bldP spid="50187" grpId="0" animBg="1"/>
      <p:bldP spid="50187" grpId="1" animBg="1"/>
      <p:bldP spid="50188" grpId="0" animBg="1"/>
      <p:bldP spid="50188" grpId="1" animBg="1"/>
      <p:bldP spid="50189" grpId="0" animBg="1"/>
      <p:bldP spid="50189" grpId="1" animBg="1"/>
      <p:bldP spid="50190" grpId="0" animBg="1"/>
      <p:bldP spid="50190" grpId="1" animBg="1"/>
      <p:bldP spid="50191" grpId="0" animBg="1"/>
      <p:bldP spid="5019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133600" y="1219200"/>
            <a:ext cx="2895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1219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600200" y="2133600"/>
            <a:ext cx="6524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581400" y="2590800"/>
            <a:ext cx="6524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1981200" y="3886200"/>
            <a:ext cx="2362200" cy="0"/>
          </a:xfrm>
          <a:prstGeom prst="line">
            <a:avLst/>
          </a:prstGeom>
          <a:noFill/>
          <a:ln w="666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486400" y="3962400"/>
            <a:ext cx="13716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057400" y="4038600"/>
            <a:ext cx="2819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4876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5486400" y="3962400"/>
            <a:ext cx="1371600" cy="1295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0187" name="Oval 11"/>
          <p:cNvSpPr>
            <a:spLocks noChangeArrowheads="1"/>
          </p:cNvSpPr>
          <p:nvPr/>
        </p:nvSpPr>
        <p:spPr bwMode="auto">
          <a:xfrm>
            <a:off x="304800" y="5943600"/>
            <a:ext cx="768350" cy="7286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0188" name="Oval 12"/>
          <p:cNvSpPr>
            <a:spLocks noChangeArrowheads="1"/>
          </p:cNvSpPr>
          <p:nvPr/>
        </p:nvSpPr>
        <p:spPr bwMode="auto">
          <a:xfrm>
            <a:off x="304800" y="5943600"/>
            <a:ext cx="768350" cy="7286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0189" name="Oval 13"/>
          <p:cNvSpPr>
            <a:spLocks noChangeArrowheads="1"/>
          </p:cNvSpPr>
          <p:nvPr/>
        </p:nvSpPr>
        <p:spPr bwMode="auto">
          <a:xfrm>
            <a:off x="304800" y="5943600"/>
            <a:ext cx="768350" cy="7286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0190" name="Oval 14"/>
          <p:cNvSpPr>
            <a:spLocks noChangeArrowheads="1"/>
          </p:cNvSpPr>
          <p:nvPr/>
        </p:nvSpPr>
        <p:spPr bwMode="auto">
          <a:xfrm>
            <a:off x="304800" y="5943600"/>
            <a:ext cx="768350" cy="7286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0191" name="Oval 15"/>
          <p:cNvSpPr>
            <a:spLocks noChangeArrowheads="1"/>
          </p:cNvSpPr>
          <p:nvPr/>
        </p:nvSpPr>
        <p:spPr bwMode="auto">
          <a:xfrm>
            <a:off x="304800" y="5943600"/>
            <a:ext cx="768350" cy="728663"/>
          </a:xfrm>
          <a:prstGeom prst="ellipse">
            <a:avLst/>
          </a:prstGeom>
          <a:solidFill>
            <a:srgbClr val="FF9900"/>
          </a:soli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2971800" y="5516563"/>
            <a:ext cx="3200400" cy="1265237"/>
          </a:xfrm>
          <a:prstGeom prst="irregularSeal2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313340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/>
      <p:bldP spid="50180" grpId="0"/>
      <p:bldP spid="50182" grpId="0" animBg="1"/>
      <p:bldP spid="50183" grpId="0"/>
      <p:bldP spid="50186" grpId="0" animBg="1"/>
      <p:bldP spid="50187" grpId="0" animBg="1"/>
      <p:bldP spid="50187" grpId="1" animBg="1"/>
      <p:bldP spid="50188" grpId="0" animBg="1"/>
      <p:bldP spid="50188" grpId="1" animBg="1"/>
      <p:bldP spid="50189" grpId="0" animBg="1"/>
      <p:bldP spid="50189" grpId="1" animBg="1"/>
      <p:bldP spid="50190" grpId="0" animBg="1"/>
      <p:bldP spid="50190" grpId="1" animBg="1"/>
      <p:bldP spid="50191" grpId="0" animBg="1"/>
      <p:bldP spid="5019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G:\Picture\anh khung dep\537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9" descr="Butterfly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2280">
            <a:off x="28194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0" descr="Butterfly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14083">
            <a:off x="-76200" y="4241800"/>
            <a:ext cx="92868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9100" y="693003"/>
            <a:ext cx="45339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4800" b="1" cap="all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286000"/>
            <a:ext cx="8305800" cy="301355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none">
            <a:prstTxWarp prst="textArchUp">
              <a:avLst>
                <a:gd name="adj" fmla="val 8263326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133600" y="1219200"/>
            <a:ext cx="2971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2624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752600" y="2286000"/>
            <a:ext cx="6524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581400" y="2819400"/>
            <a:ext cx="6524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1828800" y="4114800"/>
            <a:ext cx="2362200" cy="0"/>
          </a:xfrm>
          <a:prstGeom prst="line">
            <a:avLst/>
          </a:prstGeom>
          <a:noFill/>
          <a:ln w="666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5562600" y="4114800"/>
            <a:ext cx="13716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133600" y="4267200"/>
            <a:ext cx="3048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7872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5562600" y="4038600"/>
            <a:ext cx="1371600" cy="1371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304800" y="5943600"/>
            <a:ext cx="768350" cy="7286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5068" name="Oval 12"/>
          <p:cNvSpPr>
            <a:spLocks noChangeArrowheads="1"/>
          </p:cNvSpPr>
          <p:nvPr/>
        </p:nvSpPr>
        <p:spPr bwMode="auto">
          <a:xfrm>
            <a:off x="304800" y="5943600"/>
            <a:ext cx="768350" cy="7286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5069" name="Oval 13"/>
          <p:cNvSpPr>
            <a:spLocks noChangeArrowheads="1"/>
          </p:cNvSpPr>
          <p:nvPr/>
        </p:nvSpPr>
        <p:spPr bwMode="auto">
          <a:xfrm>
            <a:off x="304800" y="5943600"/>
            <a:ext cx="768350" cy="7286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5070" name="Oval 14"/>
          <p:cNvSpPr>
            <a:spLocks noChangeArrowheads="1"/>
          </p:cNvSpPr>
          <p:nvPr/>
        </p:nvSpPr>
        <p:spPr bwMode="auto">
          <a:xfrm>
            <a:off x="304800" y="5943600"/>
            <a:ext cx="768350" cy="7286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5071" name="Oval 15"/>
          <p:cNvSpPr>
            <a:spLocks noChangeArrowheads="1"/>
          </p:cNvSpPr>
          <p:nvPr/>
        </p:nvSpPr>
        <p:spPr bwMode="auto">
          <a:xfrm>
            <a:off x="304800" y="5943600"/>
            <a:ext cx="768350" cy="728663"/>
          </a:xfrm>
          <a:prstGeom prst="ellipse">
            <a:avLst/>
          </a:prstGeom>
          <a:solidFill>
            <a:srgbClr val="FF9900"/>
          </a:soli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5072" name="AutoShape 16"/>
          <p:cNvSpPr>
            <a:spLocks noChangeArrowheads="1"/>
          </p:cNvSpPr>
          <p:nvPr/>
        </p:nvSpPr>
        <p:spPr bwMode="auto">
          <a:xfrm>
            <a:off x="2971800" y="5410200"/>
            <a:ext cx="3276600" cy="1371600"/>
          </a:xfrm>
          <a:prstGeom prst="irregularSeal2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945467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/>
      <p:bldP spid="45060" grpId="0"/>
      <p:bldP spid="45062" grpId="0" animBg="1"/>
      <p:bldP spid="45063" grpId="0"/>
      <p:bldP spid="45066" grpId="0" animBg="1"/>
      <p:bldP spid="45067" grpId="0" animBg="1"/>
      <p:bldP spid="45067" grpId="1" animBg="1"/>
      <p:bldP spid="45068" grpId="0" animBg="1"/>
      <p:bldP spid="45068" grpId="1" animBg="1"/>
      <p:bldP spid="45069" grpId="0" animBg="1"/>
      <p:bldP spid="45069" grpId="1" animBg="1"/>
      <p:bldP spid="45070" grpId="0" animBg="1"/>
      <p:bldP spid="45070" grpId="1" animBg="1"/>
      <p:bldP spid="45071" grpId="0" animBg="1"/>
      <p:bldP spid="4507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133600" y="1219200"/>
            <a:ext cx="2895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2157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600200" y="2133600"/>
            <a:ext cx="6524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581400" y="2590800"/>
            <a:ext cx="6524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1981200" y="3886200"/>
            <a:ext cx="2362200" cy="0"/>
          </a:xfrm>
          <a:prstGeom prst="line">
            <a:avLst/>
          </a:prstGeom>
          <a:noFill/>
          <a:ln w="666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486400" y="3962400"/>
            <a:ext cx="13716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057400" y="4038600"/>
            <a:ext cx="2819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8628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5486400" y="3962400"/>
            <a:ext cx="1371600" cy="1295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0187" name="Oval 11"/>
          <p:cNvSpPr>
            <a:spLocks noChangeArrowheads="1"/>
          </p:cNvSpPr>
          <p:nvPr/>
        </p:nvSpPr>
        <p:spPr bwMode="auto">
          <a:xfrm>
            <a:off x="304800" y="5943600"/>
            <a:ext cx="768350" cy="7286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0188" name="Oval 12"/>
          <p:cNvSpPr>
            <a:spLocks noChangeArrowheads="1"/>
          </p:cNvSpPr>
          <p:nvPr/>
        </p:nvSpPr>
        <p:spPr bwMode="auto">
          <a:xfrm>
            <a:off x="304800" y="5943600"/>
            <a:ext cx="768350" cy="7286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0189" name="Oval 13"/>
          <p:cNvSpPr>
            <a:spLocks noChangeArrowheads="1"/>
          </p:cNvSpPr>
          <p:nvPr/>
        </p:nvSpPr>
        <p:spPr bwMode="auto">
          <a:xfrm>
            <a:off x="304800" y="5943600"/>
            <a:ext cx="768350" cy="7286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0190" name="Oval 14"/>
          <p:cNvSpPr>
            <a:spLocks noChangeArrowheads="1"/>
          </p:cNvSpPr>
          <p:nvPr/>
        </p:nvSpPr>
        <p:spPr bwMode="auto">
          <a:xfrm>
            <a:off x="304800" y="5943600"/>
            <a:ext cx="768350" cy="7286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0191" name="Oval 15"/>
          <p:cNvSpPr>
            <a:spLocks noChangeArrowheads="1"/>
          </p:cNvSpPr>
          <p:nvPr/>
        </p:nvSpPr>
        <p:spPr bwMode="auto">
          <a:xfrm>
            <a:off x="304800" y="5943600"/>
            <a:ext cx="768350" cy="728663"/>
          </a:xfrm>
          <a:prstGeom prst="ellipse">
            <a:avLst/>
          </a:prstGeom>
          <a:solidFill>
            <a:srgbClr val="FF9900"/>
          </a:soli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2971800" y="5364163"/>
            <a:ext cx="3276600" cy="1417637"/>
          </a:xfrm>
          <a:prstGeom prst="irregularSeal2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04199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/>
      <p:bldP spid="50180" grpId="0"/>
      <p:bldP spid="50182" grpId="0" animBg="1"/>
      <p:bldP spid="50183" grpId="0"/>
      <p:bldP spid="50186" grpId="0" animBg="1"/>
      <p:bldP spid="50187" grpId="0" animBg="1"/>
      <p:bldP spid="50187" grpId="1" animBg="1"/>
      <p:bldP spid="50188" grpId="0" animBg="1"/>
      <p:bldP spid="50188" grpId="1" animBg="1"/>
      <p:bldP spid="50189" grpId="0" animBg="1"/>
      <p:bldP spid="50189" grpId="1" animBg="1"/>
      <p:bldP spid="50190" grpId="0" animBg="1"/>
      <p:bldP spid="50190" grpId="1" animBg="1"/>
      <p:bldP spid="50191" grpId="0" animBg="1"/>
      <p:bldP spid="5019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514600" y="1371600"/>
            <a:ext cx="2971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4865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981200" y="2362200"/>
            <a:ext cx="6524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962400" y="2743200"/>
            <a:ext cx="6524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2438400" y="4114800"/>
            <a:ext cx="2362200" cy="0"/>
          </a:xfrm>
          <a:prstGeom prst="line">
            <a:avLst/>
          </a:prstGeom>
          <a:noFill/>
          <a:ln w="666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2590800" y="4343400"/>
            <a:ext cx="2286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9730</a:t>
            </a:r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304800" y="5943600"/>
            <a:ext cx="768350" cy="7286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304800" y="5943600"/>
            <a:ext cx="768350" cy="7286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304800" y="5943600"/>
            <a:ext cx="768350" cy="7286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304800" y="5943600"/>
            <a:ext cx="768350" cy="7286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304800" y="5867400"/>
            <a:ext cx="768350" cy="728663"/>
          </a:xfrm>
          <a:prstGeom prst="ellipse">
            <a:avLst/>
          </a:prstGeom>
          <a:solidFill>
            <a:srgbClr val="FF9900"/>
          </a:soli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3124200" y="5257800"/>
            <a:ext cx="3276600" cy="1600200"/>
          </a:xfrm>
          <a:prstGeom prst="irregularSeal2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6019800" y="4114800"/>
            <a:ext cx="1371600" cy="1371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81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53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1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/>
      <p:bldP spid="48132" grpId="0"/>
      <p:bldP spid="48136" grpId="0"/>
      <p:bldP spid="48137" grpId="0" animBg="1"/>
      <p:bldP spid="48137" grpId="1" animBg="1"/>
      <p:bldP spid="48138" grpId="0" animBg="1"/>
      <p:bldP spid="48138" grpId="1" animBg="1"/>
      <p:bldP spid="48139" grpId="0" animBg="1"/>
      <p:bldP spid="48139" grpId="1" animBg="1"/>
      <p:bldP spid="48140" grpId="0" animBg="1"/>
      <p:bldP spid="48140" grpId="1" animBg="1"/>
      <p:bldP spid="48141" grpId="0" animBg="1"/>
      <p:bldP spid="48141" grpId="1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5604" y="1514475"/>
            <a:ext cx="26557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612 + 340 </a:t>
            </a:r>
          </a:p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952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1330" y="219075"/>
            <a:ext cx="269127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033712" y="674688"/>
            <a:ext cx="3062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 × 5 – 5 x 190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105150" y="1035050"/>
            <a:ext cx="163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9994" y="304800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72200" y="457200"/>
            <a:ext cx="2306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252 × 4 + 23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172200" y="1066800"/>
            <a:ext cx="2590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1008 + 23  = 1031</a:t>
            </a:r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2482044"/>
            <a:ext cx="2561311" cy="1785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752600" y="3082925"/>
            <a:ext cx="2095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LUCKY</a:t>
            </a:r>
          </a:p>
        </p:txBody>
      </p:sp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2514600"/>
            <a:ext cx="2110653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105400" y="30480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562600" y="3389313"/>
            <a:ext cx="1981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80 × 8 </a:t>
            </a:r>
          </a:p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640</a:t>
            </a: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4267200"/>
            <a:ext cx="2781503" cy="232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09600" y="5159375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LUCKY</a:t>
            </a: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533900"/>
            <a:ext cx="2552700" cy="2019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502025" y="5092700"/>
            <a:ext cx="2593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298 – 8 × 2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810000" y="5562600"/>
            <a:ext cx="23241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298 – 16</a:t>
            </a:r>
          </a:p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282</a:t>
            </a:r>
          </a:p>
        </p:txBody>
      </p:sp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84675"/>
            <a:ext cx="22098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286500" y="5029200"/>
            <a:ext cx="2095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+ 200 × 3 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553200" y="5562600"/>
            <a:ext cx="1981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 + 600</a:t>
            </a:r>
          </a:p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680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58788" y="920750"/>
            <a:ext cx="2490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 × 4 + 340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8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8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30" grpId="0"/>
      <p:bldP spid="32" grpId="0"/>
      <p:bldP spid="33" grpId="0"/>
      <p:bldP spid="35" grpId="0"/>
      <p:bldP spid="38" grpId="0"/>
      <p:bldP spid="39" grpId="0"/>
      <p:bldP spid="42" grpId="0"/>
      <p:bldP spid="44" grpId="0"/>
      <p:bldP spid="45" grpId="0"/>
      <p:bldP spid="47" grpId="0"/>
      <p:bldP spid="48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733800" y="2020048"/>
            <a:ext cx="48804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3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21,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733800" y="2662130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3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3733800" y="3323313"/>
            <a:ext cx="502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3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3081930" y="200170"/>
            <a:ext cx="29378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1427 × 3 = ?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1680427" y="4948237"/>
            <a:ext cx="503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650" y="2042791"/>
            <a:ext cx="114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1427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8404" y="2761756"/>
            <a:ext cx="114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3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44525" y="3408087"/>
            <a:ext cx="12604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3525" y="2490007"/>
            <a:ext cx="49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442291" y="3445728"/>
            <a:ext cx="45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22480" y="3456744"/>
            <a:ext cx="45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87659" y="3445740"/>
            <a:ext cx="45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3269" y="3434710"/>
            <a:ext cx="45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327" y="1392239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48200" y="1355859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3733800" y="3979974"/>
            <a:ext cx="55488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3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41" grpId="0"/>
      <p:bldP spid="45" grpId="0"/>
      <p:bldP spid="2" grpId="0"/>
      <p:bldP spid="42" grpId="0"/>
      <p:bldP spid="7" grpId="0"/>
      <p:bldP spid="43" grpId="0"/>
      <p:bldP spid="44" grpId="0"/>
      <p:bldP spid="47" grpId="0"/>
      <p:bldP spid="48" grpId="0"/>
      <p:bldP spid="9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5" name="Text Box 108"/>
          <p:cNvSpPr txBox="1">
            <a:spLocks noChangeArrowheads="1"/>
          </p:cNvSpPr>
          <p:nvPr/>
        </p:nvSpPr>
        <p:spPr bwMode="auto">
          <a:xfrm>
            <a:off x="952500" y="427359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Quy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tắc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2316" name="Text Box 108"/>
          <p:cNvSpPr txBox="1">
            <a:spLocks noChangeArrowheads="1"/>
          </p:cNvSpPr>
          <p:nvPr/>
        </p:nvSpPr>
        <p:spPr bwMode="auto">
          <a:xfrm>
            <a:off x="114300" y="1295400"/>
            <a:ext cx="8915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A50021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thừa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3200" dirty="0">
                <a:latin typeface="Times New Roman" panose="02020603050405020304" pitchFamily="18" charset="0"/>
              </a:rPr>
              <a:t> ở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thừa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hai</a:t>
            </a:r>
            <a:r>
              <a:rPr lang="en-US" altLang="en-US" sz="3200" dirty="0">
                <a:latin typeface="Times New Roman" panose="02020603050405020304" pitchFamily="18" charset="0"/>
              </a:rPr>
              <a:t> ở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dưới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đơn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kẻ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gạch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ngang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dưới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thừa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hai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dấu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3200" dirty="0">
                <a:latin typeface="Times New Roman" panose="02020603050405020304" pitchFamily="18" charset="0"/>
              </a:rPr>
              <a:t> ở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giữa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hai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thừa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317" name="Text Box 108"/>
          <p:cNvSpPr txBox="1">
            <a:spLocks noChangeArrowheads="1"/>
          </p:cNvSpPr>
          <p:nvPr/>
        </p:nvSpPr>
        <p:spPr bwMode="auto">
          <a:xfrm>
            <a:off x="114300" y="3962400"/>
            <a:ext cx="8915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A50021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thừa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hai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thừa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3200" dirty="0">
                <a:latin typeface="Times New Roman" panose="02020603050405020304" pitchFamily="18" charset="0"/>
              </a:rPr>
              <a:t> sang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trái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5" grpId="0"/>
      <p:bldP spid="12316" grpId="0"/>
      <p:bldP spid="123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/>
          </p:cNvSpPr>
          <p:nvPr>
            <p:ph idx="1"/>
          </p:nvPr>
        </p:nvSpPr>
        <p:spPr>
          <a:xfrm>
            <a:off x="163058" y="540545"/>
            <a:ext cx="3886200" cy="685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286000" y="2042320"/>
            <a:ext cx="1600200" cy="1538288"/>
            <a:chOff x="1152" y="2112"/>
            <a:chExt cx="1008" cy="969"/>
          </a:xfrm>
        </p:grpSpPr>
        <p:sp>
          <p:nvSpPr>
            <p:cNvPr id="12320" name="Text Box 7"/>
            <p:cNvSpPr txBox="1">
              <a:spLocks noChangeArrowheads="1"/>
            </p:cNvSpPr>
            <p:nvPr/>
          </p:nvSpPr>
          <p:spPr bwMode="auto">
            <a:xfrm>
              <a:off x="1248" y="2112"/>
              <a:ext cx="91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1092</a:t>
              </a:r>
            </a:p>
          </p:txBody>
        </p:sp>
        <p:sp>
          <p:nvSpPr>
            <p:cNvPr id="12321" name="Text Box 9"/>
            <p:cNvSpPr txBox="1">
              <a:spLocks noChangeArrowheads="1"/>
            </p:cNvSpPr>
            <p:nvPr/>
          </p:nvSpPr>
          <p:spPr bwMode="auto">
            <a:xfrm>
              <a:off x="1152" y="2400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</a:p>
          </p:txBody>
        </p:sp>
        <p:sp>
          <p:nvSpPr>
            <p:cNvPr id="12322" name="Text Box 10"/>
            <p:cNvSpPr txBox="1">
              <a:spLocks noChangeArrowheads="1"/>
            </p:cNvSpPr>
            <p:nvPr/>
          </p:nvSpPr>
          <p:spPr bwMode="auto">
            <a:xfrm>
              <a:off x="1799" y="2577"/>
              <a:ext cx="3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2323" name="Line 19"/>
            <p:cNvSpPr>
              <a:spLocks noChangeShapeType="1"/>
            </p:cNvSpPr>
            <p:nvPr/>
          </p:nvSpPr>
          <p:spPr bwMode="auto">
            <a:xfrm>
              <a:off x="1320" y="3081"/>
              <a:ext cx="74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4419600" y="2057400"/>
            <a:ext cx="1676400" cy="1524000"/>
            <a:chOff x="2448" y="2091"/>
            <a:chExt cx="768" cy="960"/>
          </a:xfrm>
        </p:grpSpPr>
        <p:sp>
          <p:nvSpPr>
            <p:cNvPr id="12316" name="Text Box 13"/>
            <p:cNvSpPr txBox="1">
              <a:spLocks noChangeArrowheads="1"/>
            </p:cNvSpPr>
            <p:nvPr/>
          </p:nvSpPr>
          <p:spPr bwMode="auto">
            <a:xfrm>
              <a:off x="2448" y="2352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</a:p>
          </p:txBody>
        </p:sp>
        <p:sp>
          <p:nvSpPr>
            <p:cNvPr id="12317" name="Text Box 14"/>
            <p:cNvSpPr txBox="1">
              <a:spLocks noChangeArrowheads="1"/>
            </p:cNvSpPr>
            <p:nvPr/>
          </p:nvSpPr>
          <p:spPr bwMode="auto">
            <a:xfrm>
              <a:off x="2928" y="2571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2318" name="Text Box 18"/>
            <p:cNvSpPr txBox="1">
              <a:spLocks noChangeArrowheads="1"/>
            </p:cNvSpPr>
            <p:nvPr/>
          </p:nvSpPr>
          <p:spPr bwMode="auto">
            <a:xfrm>
              <a:off x="2448" y="2091"/>
              <a:ext cx="7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1317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2319" name="Line 21"/>
            <p:cNvSpPr>
              <a:spLocks noChangeShapeType="1"/>
            </p:cNvSpPr>
            <p:nvPr/>
          </p:nvSpPr>
          <p:spPr bwMode="auto">
            <a:xfrm>
              <a:off x="2556" y="3051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4655344" y="3629522"/>
            <a:ext cx="1257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5268</a:t>
            </a:r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2552582" y="3608273"/>
            <a:ext cx="13336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3276</a:t>
            </a:r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605863" y="3629522"/>
            <a:ext cx="1292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4636</a:t>
            </a:r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6592331" y="3608406"/>
            <a:ext cx="14020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7045</a:t>
            </a: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192436" y="2057400"/>
            <a:ext cx="2047676" cy="1524000"/>
            <a:chOff x="153" y="2112"/>
            <a:chExt cx="864" cy="960"/>
          </a:xfrm>
        </p:grpSpPr>
        <p:sp>
          <p:nvSpPr>
            <p:cNvPr id="12312" name="Text Box 16"/>
            <p:cNvSpPr txBox="1">
              <a:spLocks noChangeArrowheads="1"/>
            </p:cNvSpPr>
            <p:nvPr/>
          </p:nvSpPr>
          <p:spPr bwMode="auto">
            <a:xfrm>
              <a:off x="201" y="2112"/>
              <a:ext cx="81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2318</a:t>
              </a:r>
            </a:p>
          </p:txBody>
        </p:sp>
        <p:sp>
          <p:nvSpPr>
            <p:cNvPr id="12313" name="Text Box 22"/>
            <p:cNvSpPr txBox="1">
              <a:spLocks noChangeArrowheads="1"/>
            </p:cNvSpPr>
            <p:nvPr/>
          </p:nvSpPr>
          <p:spPr bwMode="auto">
            <a:xfrm>
              <a:off x="153" y="2400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>
              <a:off x="642" y="2592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315" name="Line 29"/>
            <p:cNvSpPr>
              <a:spLocks noChangeShapeType="1"/>
            </p:cNvSpPr>
            <p:nvPr/>
          </p:nvSpPr>
          <p:spPr bwMode="auto">
            <a:xfrm flipH="1">
              <a:off x="342" y="3072"/>
              <a:ext cx="5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6556602" y="2027239"/>
            <a:ext cx="1828764" cy="1524000"/>
            <a:chOff x="3578" y="2112"/>
            <a:chExt cx="886" cy="960"/>
          </a:xfrm>
        </p:grpSpPr>
        <p:sp>
          <p:nvSpPr>
            <p:cNvPr id="12308" name="Text Box 11"/>
            <p:cNvSpPr txBox="1">
              <a:spLocks noChangeArrowheads="1"/>
            </p:cNvSpPr>
            <p:nvPr/>
          </p:nvSpPr>
          <p:spPr bwMode="auto">
            <a:xfrm>
              <a:off x="4032" y="2592"/>
              <a:ext cx="3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2309" name="Text Box 15"/>
            <p:cNvSpPr txBox="1">
              <a:spLocks noChangeArrowheads="1"/>
            </p:cNvSpPr>
            <p:nvPr/>
          </p:nvSpPr>
          <p:spPr bwMode="auto">
            <a:xfrm>
              <a:off x="3578" y="2352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</a:p>
          </p:txBody>
        </p:sp>
        <p:sp>
          <p:nvSpPr>
            <p:cNvPr id="12310" name="Text Box 25"/>
            <p:cNvSpPr txBox="1">
              <a:spLocks noChangeArrowheads="1"/>
            </p:cNvSpPr>
            <p:nvPr/>
          </p:nvSpPr>
          <p:spPr bwMode="auto">
            <a:xfrm>
              <a:off x="3648" y="2112"/>
              <a:ext cx="81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1409</a:t>
              </a:r>
            </a:p>
          </p:txBody>
        </p:sp>
        <p:sp>
          <p:nvSpPr>
            <p:cNvPr id="12311" name="Line 30"/>
            <p:cNvSpPr>
              <a:spLocks noChangeShapeType="1"/>
            </p:cNvSpPr>
            <p:nvPr/>
          </p:nvSpPr>
          <p:spPr bwMode="auto">
            <a:xfrm>
              <a:off x="3744" y="3072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  <p:bldP spid="55319" grpId="0"/>
      <p:bldP spid="55320" grpId="0"/>
      <p:bldP spid="55323" grpId="0"/>
      <p:bldP spid="553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221720" y="322262"/>
            <a:ext cx="4350280" cy="792163"/>
          </a:xfrm>
        </p:spPr>
        <p:txBody>
          <a:bodyPr/>
          <a:lstStyle/>
          <a:p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95158" y="2933297"/>
            <a:ext cx="1445181" cy="1312600"/>
            <a:chOff x="1362341" y="3161908"/>
            <a:chExt cx="1444801" cy="1312436"/>
          </a:xfrm>
        </p:grpSpPr>
        <p:sp>
          <p:nvSpPr>
            <p:cNvPr id="13348" name="Text Box 5"/>
            <p:cNvSpPr txBox="1">
              <a:spLocks noChangeArrowheads="1"/>
            </p:cNvSpPr>
            <p:nvPr/>
          </p:nvSpPr>
          <p:spPr bwMode="auto">
            <a:xfrm>
              <a:off x="1435542" y="3161908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1107</a:t>
              </a:r>
            </a:p>
          </p:txBody>
        </p:sp>
        <p:sp>
          <p:nvSpPr>
            <p:cNvPr id="13349" name="Text Box 6"/>
            <p:cNvSpPr txBox="1">
              <a:spLocks noChangeArrowheads="1"/>
            </p:cNvSpPr>
            <p:nvPr/>
          </p:nvSpPr>
          <p:spPr bwMode="auto">
            <a:xfrm>
              <a:off x="1362341" y="3554076"/>
              <a:ext cx="381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</a:p>
          </p:txBody>
        </p:sp>
        <p:sp>
          <p:nvSpPr>
            <p:cNvPr id="13350" name="Text Box 7"/>
            <p:cNvSpPr txBox="1">
              <a:spLocks noChangeArrowheads="1"/>
            </p:cNvSpPr>
            <p:nvPr/>
          </p:nvSpPr>
          <p:spPr bwMode="auto">
            <a:xfrm>
              <a:off x="2255998" y="3725780"/>
              <a:ext cx="457200" cy="646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3351" name="Line 9"/>
            <p:cNvSpPr>
              <a:spLocks noChangeShapeType="1"/>
            </p:cNvSpPr>
            <p:nvPr/>
          </p:nvSpPr>
          <p:spPr bwMode="auto">
            <a:xfrm flipV="1">
              <a:off x="1626172" y="4474343"/>
              <a:ext cx="99034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621790" y="2933297"/>
            <a:ext cx="1704991" cy="1312600"/>
            <a:chOff x="5669730" y="3374615"/>
            <a:chExt cx="1295400" cy="1312806"/>
          </a:xfrm>
        </p:grpSpPr>
        <p:sp>
          <p:nvSpPr>
            <p:cNvPr id="13344" name="Text Box 12"/>
            <p:cNvSpPr txBox="1">
              <a:spLocks noChangeArrowheads="1"/>
            </p:cNvSpPr>
            <p:nvPr/>
          </p:nvSpPr>
          <p:spPr bwMode="auto">
            <a:xfrm>
              <a:off x="6333383" y="404109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3345" name="Text Box 13"/>
            <p:cNvSpPr txBox="1">
              <a:spLocks noChangeArrowheads="1"/>
            </p:cNvSpPr>
            <p:nvPr/>
          </p:nvSpPr>
          <p:spPr bwMode="auto">
            <a:xfrm>
              <a:off x="5671515" y="381249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</a:p>
          </p:txBody>
        </p:sp>
        <p:sp>
          <p:nvSpPr>
            <p:cNvPr id="13346" name="Text Box 14"/>
            <p:cNvSpPr txBox="1">
              <a:spLocks noChangeArrowheads="1"/>
            </p:cNvSpPr>
            <p:nvPr/>
          </p:nvSpPr>
          <p:spPr bwMode="auto">
            <a:xfrm>
              <a:off x="5669730" y="3374615"/>
              <a:ext cx="1295400" cy="1200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2319</a:t>
              </a:r>
            </a:p>
          </p:txBody>
        </p:sp>
        <p:sp>
          <p:nvSpPr>
            <p:cNvPr id="13347" name="Line 15"/>
            <p:cNvSpPr>
              <a:spLocks noChangeShapeType="1"/>
            </p:cNvSpPr>
            <p:nvPr/>
          </p:nvSpPr>
          <p:spPr bwMode="auto">
            <a:xfrm>
              <a:off x="5795953" y="4687420"/>
              <a:ext cx="838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252678" y="2901826"/>
            <a:ext cx="1432854" cy="1320794"/>
            <a:chOff x="5476485" y="3289176"/>
            <a:chExt cx="1117791" cy="1320793"/>
          </a:xfrm>
        </p:grpSpPr>
        <p:sp>
          <p:nvSpPr>
            <p:cNvPr id="13340" name="Text Box 12"/>
            <p:cNvSpPr txBox="1">
              <a:spLocks noChangeArrowheads="1"/>
            </p:cNvSpPr>
            <p:nvPr/>
          </p:nvSpPr>
          <p:spPr bwMode="auto">
            <a:xfrm>
              <a:off x="6158170" y="3936280"/>
              <a:ext cx="404070" cy="649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3341" name="Text Box 13"/>
            <p:cNvSpPr txBox="1">
              <a:spLocks noChangeArrowheads="1"/>
            </p:cNvSpPr>
            <p:nvPr/>
          </p:nvSpPr>
          <p:spPr bwMode="auto">
            <a:xfrm>
              <a:off x="5476485" y="3712864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</a:p>
          </p:txBody>
        </p:sp>
        <p:sp>
          <p:nvSpPr>
            <p:cNvPr id="13342" name="Text Box 14"/>
            <p:cNvSpPr txBox="1">
              <a:spLocks noChangeArrowheads="1"/>
            </p:cNvSpPr>
            <p:nvPr/>
          </p:nvSpPr>
          <p:spPr bwMode="auto">
            <a:xfrm>
              <a:off x="5497579" y="3289176"/>
              <a:ext cx="10966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1106</a:t>
              </a:r>
            </a:p>
          </p:txBody>
        </p:sp>
        <p:sp>
          <p:nvSpPr>
            <p:cNvPr id="13343" name="Line 15"/>
            <p:cNvSpPr>
              <a:spLocks noChangeShapeType="1"/>
            </p:cNvSpPr>
            <p:nvPr/>
          </p:nvSpPr>
          <p:spPr bwMode="auto">
            <a:xfrm>
              <a:off x="5658959" y="4609969"/>
              <a:ext cx="838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7446392" y="2895201"/>
            <a:ext cx="1488549" cy="1323902"/>
            <a:chOff x="5693470" y="3260406"/>
            <a:chExt cx="1488913" cy="1323187"/>
          </a:xfrm>
        </p:grpSpPr>
        <p:sp>
          <p:nvSpPr>
            <p:cNvPr id="13336" name="Text Box 12"/>
            <p:cNvSpPr txBox="1">
              <a:spLocks noChangeArrowheads="1"/>
            </p:cNvSpPr>
            <p:nvPr/>
          </p:nvSpPr>
          <p:spPr bwMode="auto">
            <a:xfrm>
              <a:off x="6610427" y="3937262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3337" name="Text Box 13"/>
            <p:cNvSpPr txBox="1">
              <a:spLocks noChangeArrowheads="1"/>
            </p:cNvSpPr>
            <p:nvPr/>
          </p:nvSpPr>
          <p:spPr bwMode="auto">
            <a:xfrm>
              <a:off x="5693470" y="3676681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</a:p>
          </p:txBody>
        </p:sp>
        <p:sp>
          <p:nvSpPr>
            <p:cNvPr id="13338" name="Text Box 14"/>
            <p:cNvSpPr txBox="1">
              <a:spLocks noChangeArrowheads="1"/>
            </p:cNvSpPr>
            <p:nvPr/>
          </p:nvSpPr>
          <p:spPr bwMode="auto">
            <a:xfrm>
              <a:off x="5734546" y="3260406"/>
              <a:ext cx="1447837" cy="645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1218</a:t>
              </a:r>
            </a:p>
          </p:txBody>
        </p:sp>
        <p:sp>
          <p:nvSpPr>
            <p:cNvPr id="13339" name="Line 15"/>
            <p:cNvSpPr>
              <a:spLocks noChangeShapeType="1"/>
            </p:cNvSpPr>
            <p:nvPr/>
          </p:nvSpPr>
          <p:spPr bwMode="auto">
            <a:xfrm>
              <a:off x="6000827" y="4561713"/>
              <a:ext cx="1066800" cy="12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28638" y="1160429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1107 × 6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2319 × 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86585" y="1117891"/>
            <a:ext cx="2625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1106 × 7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1218 ×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708" y="429484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6642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87923" y="427843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9276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73025" y="428945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7742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70638" y="4245896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/>
          </p:cNvSpPr>
          <p:nvPr>
            <p:ph idx="1"/>
          </p:nvPr>
        </p:nvSpPr>
        <p:spPr>
          <a:xfrm>
            <a:off x="3924300" y="2339975"/>
            <a:ext cx="3886200" cy="685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686050" y="3086988"/>
            <a:ext cx="6629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895725" y="3610550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1425 × 3 = 4275 (kg)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5229225" y="4154774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4275kg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Text Box 26"/>
          <p:cNvSpPr txBox="1">
            <a:spLocks noChangeArrowheads="1"/>
          </p:cNvSpPr>
          <p:nvPr/>
        </p:nvSpPr>
        <p:spPr bwMode="auto">
          <a:xfrm>
            <a:off x="389948" y="321500"/>
            <a:ext cx="84492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1425kg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5571" name="Rectangle 35"/>
          <p:cNvSpPr>
            <a:spLocks noChangeArrowheads="1"/>
          </p:cNvSpPr>
          <p:nvPr/>
        </p:nvSpPr>
        <p:spPr bwMode="auto">
          <a:xfrm>
            <a:off x="381001" y="2229845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73" name="Text Box 37"/>
          <p:cNvSpPr txBox="1">
            <a:spLocks noChangeArrowheads="1"/>
          </p:cNvSpPr>
          <p:nvPr/>
        </p:nvSpPr>
        <p:spPr bwMode="auto">
          <a:xfrm>
            <a:off x="-76200" y="3025775"/>
            <a:ext cx="426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1425kg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75" name="Line 39"/>
          <p:cNvSpPr>
            <a:spLocks noChangeShapeType="1"/>
          </p:cNvSpPr>
          <p:nvPr/>
        </p:nvSpPr>
        <p:spPr bwMode="auto">
          <a:xfrm>
            <a:off x="3124200" y="2257424"/>
            <a:ext cx="0" cy="3733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6629400" y="838200"/>
            <a:ext cx="716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76400" y="838200"/>
            <a:ext cx="38100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71800" y="1371600"/>
            <a:ext cx="2286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-38099" y="3831937"/>
            <a:ext cx="426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…kg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  <p:bldP spid="65540" grpId="0"/>
      <p:bldP spid="65541" grpId="0"/>
      <p:bldP spid="65542" grpId="0"/>
      <p:bldP spid="65571" grpId="0" build="p"/>
      <p:bldP spid="65573" grpId="0"/>
      <p:bldP spid="65575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152400" y="311150"/>
            <a:ext cx="8839200" cy="655638"/>
          </a:xfrm>
        </p:spPr>
        <p:txBody>
          <a:bodyPr>
            <a:normAutofit fontScale="90000"/>
          </a:bodyPr>
          <a:lstStyle/>
          <a:p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1508cm</a:t>
            </a:r>
            <a:endParaRPr lang="en-US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81000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1508 × 4 = 6032 (cm)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6032cm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1025487"/>
            <a:ext cx="2819400" cy="24384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57161" y="192672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1508cm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19500" y="347576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1508cm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" grpId="0"/>
      <p:bldP spid="3" grpId="0" animBg="1"/>
      <p:bldP spid="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0.2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2091</TotalTime>
  <Words>785</Words>
  <Application>Microsoft Office PowerPoint</Application>
  <PresentationFormat>On-screen Show (4:3)</PresentationFormat>
  <Paragraphs>216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.VnTime</vt:lpstr>
      <vt:lpstr>Arial</vt:lpstr>
      <vt:lpstr>Arial Narrow</vt:lpstr>
      <vt:lpstr>Calibri</vt:lpstr>
      <vt:lpstr>Calibri Light</vt:lpstr>
      <vt:lpstr>HP001 4 hàng</vt:lpstr>
      <vt:lpstr>Tahoma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2. Đặt tính rồi tính</vt:lpstr>
      <vt:lpstr>PowerPoint Presentation</vt:lpstr>
      <vt:lpstr>Bài 4. Tính chu vi khu đất hình vuông có canh là 1508cm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gg</dc:creator>
  <cp:lastModifiedBy>Admin</cp:lastModifiedBy>
  <cp:revision>316</cp:revision>
  <cp:lastPrinted>1601-01-01T00:00:00Z</cp:lastPrinted>
  <dcterms:created xsi:type="dcterms:W3CDTF">2007-01-29T02:36:37Z</dcterms:created>
  <dcterms:modified xsi:type="dcterms:W3CDTF">2022-02-17T00:46:59Z</dcterms:modified>
</cp:coreProperties>
</file>