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1" r:id="rId3"/>
    <p:sldId id="290" r:id="rId4"/>
    <p:sldId id="274" r:id="rId5"/>
    <p:sldId id="271" r:id="rId6"/>
    <p:sldId id="256" r:id="rId7"/>
    <p:sldId id="297" r:id="rId8"/>
    <p:sldId id="299" r:id="rId9"/>
    <p:sldId id="300" r:id="rId10"/>
    <p:sldId id="296" r:id="rId11"/>
    <p:sldId id="262" r:id="rId12"/>
    <p:sldId id="298" r:id="rId13"/>
    <p:sldId id="257" r:id="rId14"/>
    <p:sldId id="293" r:id="rId15"/>
    <p:sldId id="295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9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5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4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2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263" y="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02691" y="1547232"/>
            <a:ext cx="74697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CHÀO MỪNG CÁC CON ĐẾN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VỚI TIẾT 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LUYỆN TỪ VÀ CÂU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3464" y="4370722"/>
            <a:ext cx="38884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GVCN:Phan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9734" y="929196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Em đặt dấu phẩy vào chỗ nào trong mỗi câu sau?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9734" y="1691196"/>
            <a:ext cx="556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Ở nhà em thường giúp bà xâu kim.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9734" y="2376996"/>
            <a:ext cx="7772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lớp Liên luôn luôn chăm chú nghe giảng.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89734" y="2986596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Hai bên bờ sông những bãi ngô bắt đầu xanh tốt.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89734" y="3672396"/>
            <a:ext cx="8686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Trên cánh rừng mới trồng chim chóc lại bay về ríu rít.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89573" y="1350885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35079" y="1677139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8837" y="2340006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78059" y="2999172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21903" y="3667217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689325" y="129761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4341180"/>
            <a:ext cx="10191565" cy="2516819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64290"/>
            <a:ext cx="2212761" cy="273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371474"/>
            <a:ext cx="7316505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5962" y="1813433"/>
            <a:ext cx="53088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 phẩy dùng để ngăn cách các bộ phận  chỉ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(đứng ở đầu câu)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57953" y="4383735"/>
            <a:ext cx="32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2255" y="721773"/>
            <a:ext cx="106354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0800000" flipV="1">
            <a:off x="4128856" y="2580269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0856" y="31315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ơi    người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 làm ra điện để làm gì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Điện quan trọng lắm em ạ, vì nếu đến bây giờ vẫn chưa phát minh ra điện thì anh em mình phải thắp đèn dầu để xem vô tuyến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5256" y="305539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82522" y="307845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67378" y="3121302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1981" y="446787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5453" y="3104965"/>
            <a:ext cx="460161" cy="4194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43579" y="3167108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3DBB9E10-C0BD-425B-90B6-929BC5D5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6" y="3925947"/>
            <a:ext cx="3378194" cy="330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84F2D3-B582-4692-BFE5-09351DBA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085851"/>
            <a:ext cx="3100381" cy="4552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65D1A3-AFE9-4ADD-A5B9-8E140EC2D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085850"/>
            <a:ext cx="3100381" cy="4552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A6A743-2E13-4296-B284-BCC470A5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1085849"/>
            <a:ext cx="3100381" cy="45529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27B33-47F0-476A-A807-87C914E4D312}"/>
              </a:ext>
            </a:extLst>
          </p:cNvPr>
          <p:cNvSpPr txBox="1"/>
          <p:nvPr/>
        </p:nvSpPr>
        <p:spPr>
          <a:xfrm>
            <a:off x="1233996" y="2722513"/>
            <a:ext cx="255695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thường đặt cuối các câu có nội dung kể về các </a:t>
            </a:r>
            <a:r>
              <a:rPr kumimoji="0" lang="en-US" altLang="zh-CN" sz="23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 việc.</a:t>
            </a: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490FE4-D556-4B80-952E-2CC3A48ED7E8}"/>
              </a:ext>
            </a:extLst>
          </p:cNvPr>
          <p:cNvSpPr txBox="1"/>
          <p:nvPr/>
        </p:nvSpPr>
        <p:spPr>
          <a:xfrm>
            <a:off x="1323219" y="390797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.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8D3DA1-2C1A-4FBC-9C96-B6014B9D9545}"/>
              </a:ext>
            </a:extLst>
          </p:cNvPr>
          <p:cNvSpPr txBox="1"/>
          <p:nvPr/>
        </p:nvSpPr>
        <p:spPr>
          <a:xfrm>
            <a:off x="5024761" y="2749146"/>
            <a:ext cx="2522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5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hỏi thường đặt cuối </a:t>
            </a:r>
            <a:r>
              <a:rPr kumimoji="0" lang="en-US" altLang="zh-CN" sz="25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hỏi.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8AF70F-85C2-428C-8EF9-0BA79DDFDCED}"/>
              </a:ext>
            </a:extLst>
          </p:cNvPr>
          <p:cNvSpPr txBox="1"/>
          <p:nvPr/>
        </p:nvSpPr>
        <p:spPr>
          <a:xfrm>
            <a:off x="5079609" y="958968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0" dirty="0">
                <a:solidFill>
                  <a:srgbClr val="FFC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?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0AEA9E-FC42-4447-A1D4-238DD3787DE1}"/>
              </a:ext>
            </a:extLst>
          </p:cNvPr>
          <p:cNvSpPr txBox="1"/>
          <p:nvPr/>
        </p:nvSpPr>
        <p:spPr>
          <a:xfrm>
            <a:off x="8658921" y="2367406"/>
            <a:ext cx="2580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phẩy dùng để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ngăn cách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bộ phận chỉ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6DDDC7-0DE7-40E7-9A01-F9CCD7AB1DC0}"/>
              </a:ext>
            </a:extLst>
          </p:cNvPr>
          <p:cNvSpPr txBox="1"/>
          <p:nvPr/>
        </p:nvSpPr>
        <p:spPr>
          <a:xfrm>
            <a:off x="8774015" y="222122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,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07" y="4606456"/>
            <a:ext cx="2065249" cy="1725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52" y="4818460"/>
            <a:ext cx="1851398" cy="2083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540" y="5024760"/>
            <a:ext cx="2156072" cy="184272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53089E92-5676-4C12-B92B-AEE55C4DAACD}"/>
              </a:ext>
            </a:extLst>
          </p:cNvPr>
          <p:cNvGrpSpPr/>
          <p:nvPr/>
        </p:nvGrpSpPr>
        <p:grpSpPr>
          <a:xfrm>
            <a:off x="3303274" y="34877"/>
            <a:ext cx="4556933" cy="907919"/>
            <a:chOff x="-80691" y="-640399"/>
            <a:chExt cx="4556933" cy="907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2973765-7F04-4BA6-AEEB-F89319FC9AA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7" name="Freeform 166">
                <a:extLst>
                  <a:ext uri="{FF2B5EF4-FFF2-40B4-BE49-F238E27FC236}">
                    <a16:creationId xmlns:a16="http://schemas.microsoft.com/office/drawing/2014/main" id="{E4600D9C-ED6F-4C78-8EF3-9506CDA8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67">
                <a:extLst>
                  <a:ext uri="{FF2B5EF4-FFF2-40B4-BE49-F238E27FC236}">
                    <a16:creationId xmlns:a16="http://schemas.microsoft.com/office/drawing/2014/main" id="{BD645510-1C24-462E-BB08-3E3DDF51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7C37837C-00D6-423A-BAF0-656F1ACA8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69">
                <a:extLst>
                  <a:ext uri="{FF2B5EF4-FFF2-40B4-BE49-F238E27FC236}">
                    <a16:creationId xmlns:a16="http://schemas.microsoft.com/office/drawing/2014/main" id="{6E8228E0-9EAC-4E59-871C-3255DC7F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70">
                <a:extLst>
                  <a:ext uri="{FF2B5EF4-FFF2-40B4-BE49-F238E27FC236}">
                    <a16:creationId xmlns:a16="http://schemas.microsoft.com/office/drawing/2014/main" id="{7AACA615-B1E6-48B1-A69B-F6000FAB8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75">
                <a:extLst>
                  <a:ext uri="{FF2B5EF4-FFF2-40B4-BE49-F238E27FC236}">
                    <a16:creationId xmlns:a16="http://schemas.microsoft.com/office/drawing/2014/main" id="{686C48EB-8140-41DF-BF2A-BC7FE232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76">
                <a:extLst>
                  <a:ext uri="{FF2B5EF4-FFF2-40B4-BE49-F238E27FC236}">
                    <a16:creationId xmlns:a16="http://schemas.microsoft.com/office/drawing/2014/main" id="{5868E8BE-327E-43B5-912F-52304318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77">
                <a:extLst>
                  <a:ext uri="{FF2B5EF4-FFF2-40B4-BE49-F238E27FC236}">
                    <a16:creationId xmlns:a16="http://schemas.microsoft.com/office/drawing/2014/main" id="{7D7F2769-C9E2-439B-8500-0A45865D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78">
                <a:extLst>
                  <a:ext uri="{FF2B5EF4-FFF2-40B4-BE49-F238E27FC236}">
                    <a16:creationId xmlns:a16="http://schemas.microsoft.com/office/drawing/2014/main" id="{44F25B1D-BF3F-4446-B4BC-7DC39192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79">
                <a:extLst>
                  <a:ext uri="{FF2B5EF4-FFF2-40B4-BE49-F238E27FC236}">
                    <a16:creationId xmlns:a16="http://schemas.microsoft.com/office/drawing/2014/main" id="{279A9BCE-3A79-402C-998D-7737B7B9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673FB44-92CB-43B3-9196-0AC7C2B433FB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0BCEC51C-1BA0-4E24-8DFA-A6D55D60D6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B66AA05F-92C9-48CF-8F96-AAA722EB65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8634007A-7F4B-4362-8A2A-988DF9EDF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2D62DD5-8ABA-4E46-BDAF-E07697172F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47329725-9395-4471-9C85-DA355555E7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255BBB84-A2F4-42C7-A8DD-B76F42ECFA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C4F1F1F9-AC87-44A5-AECD-50823E61D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5E0A8E22-CAD6-4F35-905E-3B5B17137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09D6448E-9B69-47AA-9503-AC582D3042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CDB01C58-F4AF-42C3-8665-37A54732B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3A862FF2-3F93-47DD-8227-8762F7EB4DB1}"/>
              </a:ext>
            </a:extLst>
          </p:cNvPr>
          <p:cNvSpPr txBox="1"/>
          <p:nvPr/>
        </p:nvSpPr>
        <p:spPr>
          <a:xfrm>
            <a:off x="4325472" y="-89675"/>
            <a:ext cx="3816659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Ghi 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2836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35B6AC6-6899-4B15-B724-C092C553A752}"/>
              </a:ext>
            </a:extLst>
          </p:cNvPr>
          <p:cNvSpPr txBox="1"/>
          <p:nvPr/>
        </p:nvSpPr>
        <p:spPr>
          <a:xfrm>
            <a:off x="4497493" y="1704404"/>
            <a:ext cx="293345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91C5DD-97BE-48D3-8F72-3B0FCB2189A2}"/>
              </a:ext>
            </a:extLst>
          </p:cNvPr>
          <p:cNvSpPr txBox="1"/>
          <p:nvPr/>
        </p:nvSpPr>
        <p:spPr>
          <a:xfrm>
            <a:off x="2490127" y="3285133"/>
            <a:ext cx="749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bài 1 vào vở, bài 2,3 vào SGK</a:t>
            </a:r>
          </a:p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VBT Tiếng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2279983" y="222444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2312067" y="1580066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94218" y="1209691"/>
            <a:ext cx="63723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Câu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1: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mấy cách nhân hóa, đó là những cách nhân hóa nào?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8" y="392123"/>
            <a:ext cx="11945852" cy="14365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E4FC83-1F42-4DFD-B9B6-354FE62D9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20" y="2060926"/>
            <a:ext cx="4797074" cy="479707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302B8D0-6D34-477A-B99D-916E0C367953}"/>
              </a:ext>
            </a:extLst>
          </p:cNvPr>
          <p:cNvGrpSpPr/>
          <p:nvPr/>
        </p:nvGrpSpPr>
        <p:grpSpPr>
          <a:xfrm>
            <a:off x="3790340" y="412818"/>
            <a:ext cx="3876453" cy="802209"/>
            <a:chOff x="-80691" y="-640399"/>
            <a:chExt cx="4556933" cy="90791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A71CA42-C3F6-4DBD-9471-14452D6E6AF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6" name="Freeform 166">
                <a:extLst>
                  <a:ext uri="{FF2B5EF4-FFF2-40B4-BE49-F238E27FC236}">
                    <a16:creationId xmlns:a16="http://schemas.microsoft.com/office/drawing/2014/main" id="{415FA7D5-43D4-454E-8ABB-8606F406F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67">
                <a:extLst>
                  <a:ext uri="{FF2B5EF4-FFF2-40B4-BE49-F238E27FC236}">
                    <a16:creationId xmlns:a16="http://schemas.microsoft.com/office/drawing/2014/main" id="{63C8DB47-E02E-424B-BA72-E473D87B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68">
                <a:extLst>
                  <a:ext uri="{FF2B5EF4-FFF2-40B4-BE49-F238E27FC236}">
                    <a16:creationId xmlns:a16="http://schemas.microsoft.com/office/drawing/2014/main" id="{C098A7CA-6584-4A27-8A28-8D98C41E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69">
                <a:extLst>
                  <a:ext uri="{FF2B5EF4-FFF2-40B4-BE49-F238E27FC236}">
                    <a16:creationId xmlns:a16="http://schemas.microsoft.com/office/drawing/2014/main" id="{86674878-6A4E-4D43-BC13-A9DB162E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70">
                <a:extLst>
                  <a:ext uri="{FF2B5EF4-FFF2-40B4-BE49-F238E27FC236}">
                    <a16:creationId xmlns:a16="http://schemas.microsoft.com/office/drawing/2014/main" id="{1F647240-BFDC-4F35-8DAD-04895720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75">
                <a:extLst>
                  <a:ext uri="{FF2B5EF4-FFF2-40B4-BE49-F238E27FC236}">
                    <a16:creationId xmlns:a16="http://schemas.microsoft.com/office/drawing/2014/main" id="{D6CD4BA1-CB29-44BA-8D49-968B7A0E0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6">
                <a:extLst>
                  <a:ext uri="{FF2B5EF4-FFF2-40B4-BE49-F238E27FC236}">
                    <a16:creationId xmlns:a16="http://schemas.microsoft.com/office/drawing/2014/main" id="{1F33FE5F-C8D9-494E-9E53-49BAC4735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77">
                <a:extLst>
                  <a:ext uri="{FF2B5EF4-FFF2-40B4-BE49-F238E27FC236}">
                    <a16:creationId xmlns:a16="http://schemas.microsoft.com/office/drawing/2014/main" id="{8675BEAB-2916-44E4-A3D7-D5C30F2D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78">
                <a:extLst>
                  <a:ext uri="{FF2B5EF4-FFF2-40B4-BE49-F238E27FC236}">
                    <a16:creationId xmlns:a16="http://schemas.microsoft.com/office/drawing/2014/main" id="{CD26C6C5-9408-4131-8C4A-10ED6FCD0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9">
                <a:extLst>
                  <a:ext uri="{FF2B5EF4-FFF2-40B4-BE49-F238E27FC236}">
                    <a16:creationId xmlns:a16="http://schemas.microsoft.com/office/drawing/2014/main" id="{3A1154BA-7230-46CA-A97B-A34937FA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00BFEC4-85A9-4E2B-81BA-D529CF2C94DC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5" name="Freeform 139">
                <a:extLst>
                  <a:ext uri="{FF2B5EF4-FFF2-40B4-BE49-F238E27FC236}">
                    <a16:creationId xmlns:a16="http://schemas.microsoft.com/office/drawing/2014/main" id="{AE06CD35-8A17-42F6-AEB6-88884F751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763F5506-C453-4A1D-9B96-77DCD3A5D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567EB1D0-A1C3-47A8-97E7-8D26E7B416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1C3ECD3E-F6AD-4EC0-BEC2-A64DF6705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728FDCB-3CB6-4DDB-8E4B-62C3EEE4C9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FB1AD6C8-643A-4A97-A2B1-84F558373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DBB97150-223F-4D8B-A1D2-5AE0C7565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89249758-EED0-4303-9285-91A0EF4B42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CC45B505-16DD-4C62-9570-1D3553A31F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1C9EDAD3-BCB8-43C4-ACEE-5D5A7823E9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720D835-672A-4D73-BA31-324175646F92}"/>
              </a:ext>
            </a:extLst>
          </p:cNvPr>
          <p:cNvSpPr txBox="1"/>
          <p:nvPr/>
        </p:nvSpPr>
        <p:spPr>
          <a:xfrm>
            <a:off x="3968136" y="360169"/>
            <a:ext cx="4563919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Kiểm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tra bài cũ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3492788" y="2687019"/>
            <a:ext cx="8875058" cy="358588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3 cách nhân hóa: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 sự vật bằng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gọi 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 sự vật bằng những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tả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sự vật thân mật như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con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66956" y="-174171"/>
            <a:ext cx="12192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6" y="580271"/>
            <a:ext cx="10926554" cy="580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449"/>
            <a:ext cx="12325913" cy="592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37" y="1638300"/>
            <a:ext cx="840665" cy="707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4038" y="1766566"/>
            <a:ext cx="2992254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236" y="1080766"/>
            <a:ext cx="5217132" cy="6858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624" y="932329"/>
            <a:ext cx="7718611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bộ phận câu trả lời cho câu hỏi “Ở đâu ?”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a/ Quê em ở huyện Đại Lộc, tỉnh Quảng Nam.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b/ Để tưởng nhớ công lao của Trần Quốc Khái, nhân dân lập đền thờ ở quê hương ông.</a:t>
            </a: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2156013" y="2412986"/>
            <a:ext cx="57805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006788" y="3836894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5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7" y="64868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931458" y="1102658"/>
            <a:ext cx="6526306" cy="2483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Sáng tạo. Dấu phẩy, dấu chấm, chấm hỏi</a:t>
            </a:r>
          </a:p>
        </p:txBody>
      </p:sp>
    </p:spTree>
    <p:extLst>
      <p:ext uri="{BB962C8B-B14F-4D97-AF65-F5344CB8AC3E}">
        <p14:creationId xmlns:p14="http://schemas.microsoft.com/office/powerpoint/2010/main" val="1939822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6747"/>
          <a:stretch/>
        </p:blipFill>
        <p:spPr>
          <a:xfrm>
            <a:off x="205170" y="1"/>
            <a:ext cx="118344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5" y="552449"/>
            <a:ext cx="11097995" cy="5219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886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906" y="2081668"/>
            <a:ext cx="7637929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 trí thức.                       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bác sĩ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Chỉ hoạt động của trí thức.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nghiên cứu</a:t>
            </a:r>
            <a:endParaRPr lang="en-US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5976" y="950259"/>
            <a:ext cx="7628965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 Dựa vào những bài tập đọc và chính tả đã học ở các tuần 21, 22, em hãy tìm các từ ngữ: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809" y="1156703"/>
            <a:ext cx="774591" cy="1129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68" y="3603813"/>
            <a:ext cx="7982963" cy="3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73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Tiến sĩ Trần Quốc Khái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giáo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sĩ Đặng Văn Ngữ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Ê - đi - xơn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Kỹ sư xây dựng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Ác - si – mét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thông thái Trương Vĩnh Ký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 kể tên các bài tập đọc và chính tả tuần 21, 22 và những bài đó nói đến những người nào ?</a:t>
            </a:r>
            <a:endParaRPr lang="en-US" sz="28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26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trí thức yêu nước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cụ;Ê- đi – xơn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máy bơm.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nhà thông thái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3434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343400" y="350002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28478" y="648365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28477" y="430936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419600" y="5029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437355" y="5700944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95" y="4421079"/>
            <a:ext cx="2050296" cy="2206705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86" y="2350468"/>
            <a:ext cx="1851398" cy="2083848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019" y="-118976"/>
            <a:ext cx="2156072" cy="224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54923" y="1840601"/>
            <a:ext cx="7170684" cy="2461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 +</a:t>
            </a:r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Em có nhận xét gì về tinh thần, thái độ làm việc của những người trí thức?</a:t>
            </a:r>
          </a:p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Em cần học tập những người trí thức điều gì?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844</Words>
  <Application>Microsoft Office PowerPoint</Application>
  <PresentationFormat>Widescreen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Times New Roman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HP</cp:lastModifiedBy>
  <cp:revision>38</cp:revision>
  <dcterms:created xsi:type="dcterms:W3CDTF">2018-08-31T07:10:43Z</dcterms:created>
  <dcterms:modified xsi:type="dcterms:W3CDTF">2022-02-08T09:25:44Z</dcterms:modified>
</cp:coreProperties>
</file>