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1449" r:id="rId3"/>
    <p:sldId id="287" r:id="rId4"/>
    <p:sldId id="294" r:id="rId5"/>
    <p:sldId id="295" r:id="rId6"/>
    <p:sldId id="296" r:id="rId7"/>
    <p:sldId id="288" r:id="rId8"/>
    <p:sldId id="272" r:id="rId9"/>
    <p:sldId id="273" r:id="rId10"/>
    <p:sldId id="283" r:id="rId11"/>
    <p:sldId id="280" r:id="rId12"/>
    <p:sldId id="284" r:id="rId13"/>
    <p:sldId id="292" r:id="rId14"/>
    <p:sldId id="266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A742-A0FF-4666-9F4E-241129152F0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1D95-FFD7-4261-AA1D-5BB78A29F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2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4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6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08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5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4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46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599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83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26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7864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3349" y="1"/>
            <a:ext cx="12325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98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514486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04225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3016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45963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40224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49008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048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267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04270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548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06"/>
            <a:ext cx="1217891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0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6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xmlns="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5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7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0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84" r:id="rId17"/>
    <p:sldLayoutId id="2147483690" r:id="rId1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6339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1665200" y="1648606"/>
            <a:ext cx="8861721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đọc: Kể cho bé nghe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2350"/>
            <a:ext cx="12192001" cy="6433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65943" y="1041854"/>
            <a:ext cx="10972800" cy="1143000"/>
          </a:xfrm>
        </p:spPr>
        <p:txBody>
          <a:bodyPr>
            <a:noAutofit/>
          </a:bodyPr>
          <a:lstStyle/>
          <a:p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NGHỈ GIẢI LAO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02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9" b="88180" l="71981" r="96981">
                        <a14:foregroundMark x1="77053" y1="12383" x2="80314" y2="26829"/>
                        <a14:foregroundMark x1="80072" y1="43527" x2="94565" y2="49906"/>
                      </a14:backgroundRemoval>
                    </a14:imgEffect>
                  </a14:imgLayer>
                </a14:imgProps>
              </a:ext>
            </a:extLst>
          </a:blip>
          <a:srcRect l="72504" t="7826" b="11896"/>
          <a:stretch/>
        </p:blipFill>
        <p:spPr>
          <a:xfrm>
            <a:off x="9963909" y="1137745"/>
            <a:ext cx="2725511" cy="5183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8834" r="82206" b="8100"/>
          <a:stretch/>
        </p:blipFill>
        <p:spPr>
          <a:xfrm>
            <a:off x="33736" y="1356157"/>
            <a:ext cx="1826906" cy="488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48784" t="72715" r="33414"/>
          <a:stretch/>
        </p:blipFill>
        <p:spPr>
          <a:xfrm>
            <a:off x="7453313" y="5006304"/>
            <a:ext cx="1755756" cy="1752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4178" y="855210"/>
            <a:ext cx="3950488" cy="517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nói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ầm</a:t>
            </a:r>
            <a:r>
              <a:rPr lang="en-US" sz="2800" dirty="0">
                <a:latin typeface="UTM Avo" pitchFamily="18" charset="0"/>
              </a:rPr>
              <a:t> ĩ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vịt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bầu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hỏi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chó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vện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chăng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dây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điện</a:t>
            </a:r>
            <a:r>
              <a:rPr lang="en-US" sz="2800" dirty="0">
                <a:latin typeface="UTM Avo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nhện</a:t>
            </a:r>
            <a:r>
              <a:rPr lang="en-US" sz="2800" dirty="0">
                <a:latin typeface="UTM Avo" pitchFamily="18" charset="0"/>
              </a:rPr>
              <a:t> con.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Ăn</a:t>
            </a:r>
            <a:r>
              <a:rPr lang="en-US" sz="2800" dirty="0">
                <a:latin typeface="UTM Avo" pitchFamily="18" charset="0"/>
              </a:rPr>
              <a:t> no quay </a:t>
            </a:r>
            <a:r>
              <a:rPr lang="en-US" sz="2800" dirty="0" err="1">
                <a:latin typeface="UTM Avo" pitchFamily="18" charset="0"/>
              </a:rPr>
              <a:t>tròn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cối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xay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lúa</a:t>
            </a:r>
            <a:r>
              <a:rPr lang="en-US" sz="2800" dirty="0">
                <a:latin typeface="UTM Avo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05489" y="22739"/>
            <a:ext cx="4791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itchFamily="18" charset="0"/>
              </a:rPr>
              <a:t>Kể</a:t>
            </a:r>
            <a:r>
              <a:rPr lang="en-US" sz="4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itchFamily="18" charset="0"/>
              </a:rPr>
              <a:t>cho</a:t>
            </a:r>
            <a:r>
              <a:rPr lang="en-US" sz="4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itchFamily="18" charset="0"/>
              </a:rPr>
              <a:t>bé</a:t>
            </a:r>
            <a:r>
              <a:rPr lang="en-US" sz="4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itchFamily="18" charset="0"/>
              </a:rPr>
              <a:t>nghe</a:t>
            </a:r>
            <a:endParaRPr lang="en-US" sz="4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1257" y="809460"/>
            <a:ext cx="42977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Mồm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thở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ra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gió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quạt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hòm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Không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thèm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cỏ</a:t>
            </a:r>
            <a:r>
              <a:rPr lang="en-US" sz="2800" dirty="0">
                <a:latin typeface="UTM Avo" pitchFamily="18" charset="0"/>
              </a:rPr>
              <a:t> non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trâu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sắt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Rồng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phun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nước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bạc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chiếc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máy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bơm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Dùng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miệng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nấu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cơm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cua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cáy</a:t>
            </a:r>
            <a:r>
              <a:rPr lang="en-US" sz="2800" dirty="0">
                <a:latin typeface="UTM Avo" pitchFamily="18" charset="0"/>
              </a:rPr>
              <a:t>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23954" t="72715" r="54613"/>
          <a:stretch/>
        </p:blipFill>
        <p:spPr>
          <a:xfrm>
            <a:off x="4461972" y="5113321"/>
            <a:ext cx="2113857" cy="1752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5143" y="809460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1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7301" y="1991780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2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5143" y="3349363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3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4646" y="4531683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4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2422" y="809461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5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5829" y="1991780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6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4586" y="3349363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7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4055" y="4590314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8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60798" y="785704"/>
            <a:ext cx="399844" cy="40290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6211345" y="792731"/>
            <a:ext cx="399311" cy="468024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6827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C7AB78-A41F-4980-8D28-B230B2145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36" y="2183481"/>
            <a:ext cx="3492735" cy="4183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7BB636-9F95-4797-9BB7-2EDFBB63D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8643" y="2155506"/>
            <a:ext cx="3907042" cy="4723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9E06B8-6EA4-4103-9925-7DCCF66EE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922" y="449471"/>
            <a:ext cx="4665698" cy="1367988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xmlns="" id="{0D2C3F13-4566-4597-B872-C273A84DC768}"/>
              </a:ext>
            </a:extLst>
          </p:cNvPr>
          <p:cNvSpPr/>
          <p:nvPr/>
        </p:nvSpPr>
        <p:spPr>
          <a:xfrm>
            <a:off x="7179010" y="2931684"/>
            <a:ext cx="4920841" cy="3476846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ounded Rectangle 3"/>
          <p:cNvSpPr/>
          <p:nvPr/>
        </p:nvSpPr>
        <p:spPr>
          <a:xfrm>
            <a:off x="7154538" y="3523223"/>
            <a:ext cx="4945313" cy="253166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quanh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thật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ngộ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nghĩnh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đáng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quý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chăm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sát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ra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029D2F3E-548D-4495-B926-639188270C43}"/>
              </a:ext>
            </a:extLst>
          </p:cNvPr>
          <p:cNvSpPr/>
          <p:nvPr/>
        </p:nvSpPr>
        <p:spPr>
          <a:xfrm>
            <a:off x="6847367" y="363219"/>
            <a:ext cx="5344633" cy="25146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Bài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thơ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giúp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hiểu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điều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gì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9415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bldLvl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38" y="2576945"/>
            <a:ext cx="8095920" cy="34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38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804F158-630B-4644-940C-E1F993E71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" y="0"/>
            <a:ext cx="12195965" cy="6858000"/>
          </a:xfrm>
          <a:prstGeom prst="rect">
            <a:avLst/>
          </a:prstGeom>
        </p:spPr>
      </p:pic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11405" y="3532517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55095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>
            <a:extLst>
              <a:ext uri="{FF2B5EF4-FFF2-40B4-BE49-F238E27FC236}">
                <a16:creationId xmlns:a16="http://schemas.microsoft.com/office/drawing/2014/main" xmlns="" id="{77F7A67C-F61C-4604-A6CD-931C350F7C66}"/>
              </a:ext>
            </a:extLst>
          </p:cNvPr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>
              <a:extLst>
                <a:ext uri="{FF2B5EF4-FFF2-40B4-BE49-F238E27FC236}">
                  <a16:creationId xmlns:a16="http://schemas.microsoft.com/office/drawing/2014/main" xmlns="" id="{6A890E42-870A-4032-A992-753EB445F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>
              <a:extLst>
                <a:ext uri="{FF2B5EF4-FFF2-40B4-BE49-F238E27FC236}">
                  <a16:creationId xmlns:a16="http://schemas.microsoft.com/office/drawing/2014/main" xmlns="" id="{F2EA54E4-0134-4728-9EE9-7FD63FF04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13">
            <a:extLst>
              <a:ext uri="{FF2B5EF4-FFF2-40B4-BE49-F238E27FC236}">
                <a16:creationId xmlns:a16="http://schemas.microsoft.com/office/drawing/2014/main" xmlns="" id="{ECC3665E-4B49-4962-82E8-AB3952E4BA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43542"/>
            <a:ext cx="3622206" cy="1957291"/>
          </a:xfrm>
          <a:prstGeom prst="rect">
            <a:avLst/>
          </a:prstGeom>
        </p:spPr>
      </p:pic>
      <p:pic>
        <p:nvPicPr>
          <p:cNvPr id="32" name="PA_图片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9F354B5B-B198-40C7-8861-6BB2BF0138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36" name="PA_库_组合 5">
            <a:extLst>
              <a:ext uri="{FF2B5EF4-FFF2-40B4-BE49-F238E27FC236}">
                <a16:creationId xmlns:a16="http://schemas.microsoft.com/office/drawing/2014/main" xmlns="" id="{1D92F175-F0C0-4BE4-A752-3939B2C6CD3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572212" y="630317"/>
            <a:ext cx="2968018" cy="1272207"/>
            <a:chOff x="1874329" y="2429832"/>
            <a:chExt cx="1534600" cy="891630"/>
          </a:xfrm>
        </p:grpSpPr>
        <p:sp>
          <p:nvSpPr>
            <p:cNvPr id="37" name="任意多边形 10">
              <a:extLst>
                <a:ext uri="{FF2B5EF4-FFF2-40B4-BE49-F238E27FC236}">
                  <a16:creationId xmlns:a16="http://schemas.microsoft.com/office/drawing/2014/main" xmlns="" id="{BBA8C945-445E-41E4-99C6-132471E6C3BC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11">
              <a:extLst>
                <a:ext uri="{FF2B5EF4-FFF2-40B4-BE49-F238E27FC236}">
                  <a16:creationId xmlns:a16="http://schemas.microsoft.com/office/drawing/2014/main" xmlns="" id="{F082D02E-1FB1-4376-86BF-FAC9D55C14EF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12">
              <a:extLst>
                <a:ext uri="{FF2B5EF4-FFF2-40B4-BE49-F238E27FC236}">
                  <a16:creationId xmlns:a16="http://schemas.microsoft.com/office/drawing/2014/main" xmlns="" id="{1215AB7E-B9D6-471E-8A41-384C143D5A74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36073" y="2144690"/>
            <a:ext cx="106513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Nhìn cành hoa gãy đang ứa nhựa, Mai nghĩ: “ Chắc hoa cũng đau lắm, nó đang khóc. Chỉ tại Mai chạy vội mà hoa bị đau”.</a:t>
            </a:r>
          </a:p>
        </p:txBody>
      </p:sp>
    </p:spTree>
    <p:extLst>
      <p:ext uri="{BB962C8B-B14F-4D97-AF65-F5344CB8AC3E}">
        <p14:creationId xmlns:p14="http://schemas.microsoft.com/office/powerpoint/2010/main" val="3899175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>
            <a:extLst>
              <a:ext uri="{FF2B5EF4-FFF2-40B4-BE49-F238E27FC236}">
                <a16:creationId xmlns:a16="http://schemas.microsoft.com/office/drawing/2014/main" xmlns="" id="{77F7A67C-F61C-4604-A6CD-931C350F7C66}"/>
              </a:ext>
            </a:extLst>
          </p:cNvPr>
          <p:cNvGrpSpPr/>
          <p:nvPr/>
        </p:nvGrpSpPr>
        <p:grpSpPr>
          <a:xfrm>
            <a:off x="11289" y="5362176"/>
            <a:ext cx="12203723" cy="1123362"/>
            <a:chOff x="-17585" y="5729324"/>
            <a:chExt cx="12203723" cy="1123362"/>
          </a:xfrm>
        </p:grpSpPr>
        <p:pic>
          <p:nvPicPr>
            <p:cNvPr id="5" name="图片 84">
              <a:extLst>
                <a:ext uri="{FF2B5EF4-FFF2-40B4-BE49-F238E27FC236}">
                  <a16:creationId xmlns:a16="http://schemas.microsoft.com/office/drawing/2014/main" xmlns="" id="{6A890E42-870A-4032-A992-753EB445F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>
              <a:extLst>
                <a:ext uri="{FF2B5EF4-FFF2-40B4-BE49-F238E27FC236}">
                  <a16:creationId xmlns:a16="http://schemas.microsoft.com/office/drawing/2014/main" xmlns="" id="{F2EA54E4-0134-4728-9EE9-7FD63FF04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13">
            <a:extLst>
              <a:ext uri="{FF2B5EF4-FFF2-40B4-BE49-F238E27FC236}">
                <a16:creationId xmlns:a16="http://schemas.microsoft.com/office/drawing/2014/main" xmlns="" id="{ECC3665E-4B49-4962-82E8-AB3952E4BA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22206" cy="1957291"/>
          </a:xfrm>
          <a:prstGeom prst="rect">
            <a:avLst/>
          </a:prstGeom>
        </p:spPr>
      </p:pic>
      <p:pic>
        <p:nvPicPr>
          <p:cNvPr id="32" name="PA_图片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9F354B5B-B198-40C7-8861-6BB2BF0138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>
            <a:extLst>
              <a:ext uri="{FF2B5EF4-FFF2-40B4-BE49-F238E27FC236}">
                <a16:creationId xmlns:a16="http://schemas.microsoft.com/office/drawing/2014/main" xmlns="" id="{A6294F39-C9C9-47E1-81B6-432799F15B5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572212" y="630317"/>
            <a:ext cx="2968018" cy="1272207"/>
            <a:chOff x="1874329" y="2429832"/>
            <a:chExt cx="1534600" cy="891630"/>
          </a:xfrm>
        </p:grpSpPr>
        <p:sp>
          <p:nvSpPr>
            <p:cNvPr id="9" name="任意多边形 10">
              <a:extLst>
                <a:ext uri="{FF2B5EF4-FFF2-40B4-BE49-F238E27FC236}">
                  <a16:creationId xmlns:a16="http://schemas.microsoft.com/office/drawing/2014/main" xmlns="" id="{B0B30D2E-7F5F-421A-98DB-31C5FD0B2A6A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>
              <a:extLst>
                <a:ext uri="{FF2B5EF4-FFF2-40B4-BE49-F238E27FC236}">
                  <a16:creationId xmlns:a16="http://schemas.microsoft.com/office/drawing/2014/main" xmlns="" id="{B8631566-4AA9-48E6-91A1-74D4CE8C93F1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xmlns="" id="{27BF05CA-3472-4CC7-B790-CEFDACD54CA5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8640" y="1949517"/>
            <a:ext cx="11870574" cy="3232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Mai chạy về phía bà. Bỗng em vấp phải một mô đất, ngã sõng soài, làm gãy một cành hồng. Bà vội chạy lại đỡ cháu rồi hỏi: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>
                <a:latin typeface="UTM Avo" panose="02040603050506020204" pitchFamily="18" charset="0"/>
              </a:rPr>
              <a:t>Cháu có đau không?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Mai đau nhưng vẫn nói: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>
                <a:latin typeface="UTM Avo" panose="02040603050506020204" pitchFamily="18" charset="0"/>
              </a:rPr>
              <a:t>Không sao ạ!</a:t>
            </a:r>
          </a:p>
        </p:txBody>
      </p:sp>
    </p:spTree>
    <p:extLst>
      <p:ext uri="{BB962C8B-B14F-4D97-AF65-F5344CB8AC3E}">
        <p14:creationId xmlns:p14="http://schemas.microsoft.com/office/powerpoint/2010/main" val="560747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>
            <a:extLst>
              <a:ext uri="{FF2B5EF4-FFF2-40B4-BE49-F238E27FC236}">
                <a16:creationId xmlns:a16="http://schemas.microsoft.com/office/drawing/2014/main" xmlns="" id="{77F7A67C-F61C-4604-A6CD-931C350F7C66}"/>
              </a:ext>
            </a:extLst>
          </p:cNvPr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>
              <a:extLst>
                <a:ext uri="{FF2B5EF4-FFF2-40B4-BE49-F238E27FC236}">
                  <a16:creationId xmlns:a16="http://schemas.microsoft.com/office/drawing/2014/main" xmlns="" id="{6A890E42-870A-4032-A992-753EB445F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>
              <a:extLst>
                <a:ext uri="{FF2B5EF4-FFF2-40B4-BE49-F238E27FC236}">
                  <a16:creationId xmlns:a16="http://schemas.microsoft.com/office/drawing/2014/main" xmlns="" id="{F2EA54E4-0134-4728-9EE9-7FD63FF04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13">
            <a:extLst>
              <a:ext uri="{FF2B5EF4-FFF2-40B4-BE49-F238E27FC236}">
                <a16:creationId xmlns:a16="http://schemas.microsoft.com/office/drawing/2014/main" xmlns="" id="{ECC3665E-4B49-4962-82E8-AB3952E4BA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43542"/>
            <a:ext cx="3622206" cy="1957291"/>
          </a:xfrm>
          <a:prstGeom prst="rect">
            <a:avLst/>
          </a:prstGeom>
        </p:spPr>
      </p:pic>
      <p:pic>
        <p:nvPicPr>
          <p:cNvPr id="32" name="PA_图片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9F354B5B-B198-40C7-8861-6BB2BF0138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>
            <a:extLst>
              <a:ext uri="{FF2B5EF4-FFF2-40B4-BE49-F238E27FC236}">
                <a16:creationId xmlns:a16="http://schemas.microsoft.com/office/drawing/2014/main" xmlns="" id="{224FB651-D47C-4696-86A6-E0865647BDA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084341" y="1552839"/>
            <a:ext cx="6787661" cy="2567989"/>
            <a:chOff x="1874329" y="2452708"/>
            <a:chExt cx="1534600" cy="699352"/>
          </a:xfrm>
        </p:grpSpPr>
        <p:sp>
          <p:nvSpPr>
            <p:cNvPr id="9" name="任意多边形 10">
              <a:extLst>
                <a:ext uri="{FF2B5EF4-FFF2-40B4-BE49-F238E27FC236}">
                  <a16:creationId xmlns:a16="http://schemas.microsoft.com/office/drawing/2014/main" xmlns="" id="{1965239E-24CF-4486-8E0D-4AC47226C99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>
              <a:extLst>
                <a:ext uri="{FF2B5EF4-FFF2-40B4-BE49-F238E27FC236}">
                  <a16:creationId xmlns:a16="http://schemas.microsoft.com/office/drawing/2014/main" xmlns="" id="{A62AEA91-78E8-40E7-A5B5-128C1CF96B22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xmlns="" id="{132927F2-085E-4439-9C5C-43D8793CAC10}"/>
                </a:ext>
              </a:extLst>
            </p:cNvPr>
            <p:cNvSpPr txBox="1"/>
            <p:nvPr/>
          </p:nvSpPr>
          <p:spPr>
            <a:xfrm>
              <a:off x="1874329" y="2545556"/>
              <a:ext cx="1430430" cy="4861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 lại bài 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4400" b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“ Chuyện trong vườn”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692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-82550" y="1041400"/>
            <a:ext cx="12357100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6600" dirty="0">
                <a:latin typeface="UTM Avo" panose="02040603050506020204" pitchFamily="18" charset="0"/>
              </a:rPr>
              <a:t/>
            </a:r>
            <a:br>
              <a:rPr lang="en-US" sz="6600" dirty="0">
                <a:latin typeface="UTM Avo" panose="02040603050506020204" pitchFamily="18" charset="0"/>
              </a:rPr>
            </a:b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Tập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đọc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</a:rPr>
              <a:t/>
            </a:r>
            <a:b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bé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nghe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6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9" b="88180" l="71981" r="96981">
                        <a14:foregroundMark x1="77053" y1="12383" x2="80314" y2="26829"/>
                        <a14:foregroundMark x1="80072" y1="43527" x2="94565" y2="49906"/>
                      </a14:backgroundRemoval>
                    </a14:imgEffect>
                  </a14:imgLayer>
                </a14:imgProps>
              </a:ext>
            </a:extLst>
          </a:blip>
          <a:srcRect l="72504" t="7826" b="11896"/>
          <a:stretch/>
        </p:blipFill>
        <p:spPr>
          <a:xfrm>
            <a:off x="9963909" y="1137745"/>
            <a:ext cx="2725511" cy="5183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8834" r="82206" b="8100"/>
          <a:stretch/>
        </p:blipFill>
        <p:spPr>
          <a:xfrm>
            <a:off x="33736" y="1356157"/>
            <a:ext cx="1826906" cy="488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48784" t="72715" r="33414"/>
          <a:stretch/>
        </p:blipFill>
        <p:spPr>
          <a:xfrm>
            <a:off x="7453313" y="5006304"/>
            <a:ext cx="1755756" cy="1752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5929" y="718907"/>
            <a:ext cx="3950488" cy="517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nói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ầm</a:t>
            </a:r>
            <a:r>
              <a:rPr lang="en-US" sz="2800" dirty="0">
                <a:latin typeface="UTM Avo" pitchFamily="18" charset="0"/>
              </a:rPr>
              <a:t> ĩ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vịt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bầu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hỏi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chó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vện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chăng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dây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điện</a:t>
            </a:r>
            <a:r>
              <a:rPr lang="en-US" sz="2800" dirty="0">
                <a:latin typeface="UTM Avo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nhện</a:t>
            </a:r>
            <a:r>
              <a:rPr lang="en-US" sz="2800" dirty="0">
                <a:latin typeface="UTM Avo" pitchFamily="18" charset="0"/>
              </a:rPr>
              <a:t> con.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Ăn</a:t>
            </a:r>
            <a:r>
              <a:rPr lang="en-US" sz="2800" dirty="0">
                <a:latin typeface="UTM Avo" pitchFamily="18" charset="0"/>
              </a:rPr>
              <a:t> no quay </a:t>
            </a:r>
            <a:r>
              <a:rPr lang="en-US" sz="2800" dirty="0" err="1">
                <a:latin typeface="UTM Avo" pitchFamily="18" charset="0"/>
              </a:rPr>
              <a:t>tròn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cối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xay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lúa</a:t>
            </a:r>
            <a:r>
              <a:rPr lang="en-US" sz="2800" dirty="0">
                <a:latin typeface="UTM Avo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3865" y="88807"/>
            <a:ext cx="4791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nghe</a:t>
            </a:r>
            <a:endParaRPr lang="en-US" sz="4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3008" y="673157"/>
            <a:ext cx="42977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Mồm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thở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ra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gió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quạt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hòm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Không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thèm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cỏ</a:t>
            </a:r>
            <a:r>
              <a:rPr lang="en-US" sz="2800" dirty="0">
                <a:latin typeface="UTM Avo" pitchFamily="18" charset="0"/>
              </a:rPr>
              <a:t> non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trâu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sắt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Rồng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phun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nước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bạc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chiếc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máy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bơm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Dùng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miệng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nấu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cơm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cua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cáy</a:t>
            </a:r>
            <a:r>
              <a:rPr lang="en-US" sz="2800" dirty="0">
                <a:latin typeface="UTM Avo" pitchFamily="18" charset="0"/>
              </a:rPr>
              <a:t>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23954" t="72715" r="54613"/>
          <a:stretch/>
        </p:blipFill>
        <p:spPr>
          <a:xfrm>
            <a:off x="4461972" y="5113321"/>
            <a:ext cx="2113857" cy="175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82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47" b="95227" l="2462" r="99385">
                        <a14:foregroundMark x1="7231" y1="75179" x2="92923" y2="7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-54968"/>
            <a:ext cx="5492768" cy="2203516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504942" y="1138001"/>
            <a:ext cx="5274365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Luyện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đọc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altLang="en-US" sz="4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từ</a:t>
            </a:r>
            <a:r>
              <a:rPr lang="en-US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khó</a:t>
            </a:r>
            <a:endParaRPr lang="en-US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049" y="2148548"/>
            <a:ext cx="1927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ầm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049" y="3018016"/>
            <a:ext cx="2731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vịt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bầu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049" y="3942445"/>
            <a:ext cx="3261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chó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vện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049" y="4911942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chăng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dây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điện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8292" y="1844549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UTM Avo"/>
              </a:rPr>
              <a:t>quay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tròn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0115" y="2804391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err="1">
                <a:solidFill>
                  <a:srgbClr val="7030A0"/>
                </a:solidFill>
                <a:latin typeface="UTM Avo"/>
              </a:rPr>
              <a:t>quạt</a:t>
            </a:r>
            <a:r>
              <a:rPr lang="en-US" sz="4400">
                <a:solidFill>
                  <a:srgbClr val="7030A0"/>
                </a:solidFill>
                <a:latin typeface="UTM Avo"/>
              </a:rPr>
              <a:t> hòm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0863" y="3770902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trâu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sắt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8293" y="4820503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phun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nước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bạc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617177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9" b="88180" l="71981" r="96981">
                        <a14:foregroundMark x1="77053" y1="12383" x2="80314" y2="26829"/>
                        <a14:foregroundMark x1="80072" y1="43527" x2="94565" y2="49906"/>
                      </a14:backgroundRemoval>
                    </a14:imgEffect>
                  </a14:imgLayer>
                </a14:imgProps>
              </a:ext>
            </a:extLst>
          </a:blip>
          <a:srcRect l="72504" t="7826" b="11896"/>
          <a:stretch/>
        </p:blipFill>
        <p:spPr>
          <a:xfrm>
            <a:off x="9963909" y="1137745"/>
            <a:ext cx="2725511" cy="5183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8834" r="82206" b="8100"/>
          <a:stretch/>
        </p:blipFill>
        <p:spPr>
          <a:xfrm>
            <a:off x="33736" y="1356157"/>
            <a:ext cx="1826906" cy="488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48784" t="72715" r="33414"/>
          <a:stretch/>
        </p:blipFill>
        <p:spPr>
          <a:xfrm>
            <a:off x="7453313" y="5006304"/>
            <a:ext cx="1755756" cy="1752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0447" y="1035420"/>
            <a:ext cx="3950488" cy="517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nói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ầm</a:t>
            </a:r>
            <a:r>
              <a:rPr lang="en-US" sz="2800" dirty="0">
                <a:latin typeface="UTM Avo" pitchFamily="18" charset="0"/>
              </a:rPr>
              <a:t> ĩ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vịt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bầu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hỏi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chó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vện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chăng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dây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điện</a:t>
            </a:r>
            <a:r>
              <a:rPr lang="en-US" sz="2800" dirty="0">
                <a:latin typeface="UTM Avo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nhện</a:t>
            </a:r>
            <a:r>
              <a:rPr lang="en-US" sz="2800" dirty="0">
                <a:latin typeface="UTM Avo" pitchFamily="18" charset="0"/>
              </a:rPr>
              <a:t> con.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Ăn</a:t>
            </a:r>
            <a:r>
              <a:rPr lang="en-US" sz="2800" dirty="0">
                <a:latin typeface="UTM Avo" pitchFamily="18" charset="0"/>
              </a:rPr>
              <a:t> no quay </a:t>
            </a:r>
            <a:r>
              <a:rPr lang="en-US" sz="2800" dirty="0" err="1">
                <a:latin typeface="UTM Avo" pitchFamily="18" charset="0"/>
              </a:rPr>
              <a:t>tròn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cối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xay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lúa</a:t>
            </a:r>
            <a:r>
              <a:rPr lang="en-US" sz="2800" dirty="0">
                <a:latin typeface="UTM Avo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1867" y="388914"/>
            <a:ext cx="395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UTM Avo" pitchFamily="18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itchFamily="18" charset="0"/>
              </a:rPr>
              <a:t>nghe</a:t>
            </a:r>
            <a:endParaRPr lang="en-US" sz="3600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7526" y="989670"/>
            <a:ext cx="42977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Mồm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thở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ra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gió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quạt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hòm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Không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thèm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cỏ</a:t>
            </a:r>
            <a:r>
              <a:rPr lang="en-US" sz="2800" dirty="0">
                <a:latin typeface="UTM Avo" pitchFamily="18" charset="0"/>
              </a:rPr>
              <a:t> non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trâu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sắt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Rồng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phun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nước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bạc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chiếc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máy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bơm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Dùng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miệng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nấu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cơm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cua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cáy</a:t>
            </a:r>
            <a:r>
              <a:rPr lang="en-US" sz="2800" dirty="0">
                <a:latin typeface="UTM Avo" pitchFamily="18" charset="0"/>
              </a:rPr>
              <a:t>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23954" t="72715" r="54613"/>
          <a:stretch/>
        </p:blipFill>
        <p:spPr>
          <a:xfrm>
            <a:off x="4461972" y="5113321"/>
            <a:ext cx="2113857" cy="175291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4384757" y="1166826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720880" y="1759248"/>
            <a:ext cx="261456" cy="440775"/>
            <a:chOff x="4929014" y="1564751"/>
            <a:chExt cx="261456" cy="440775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938760" y="3083907"/>
            <a:ext cx="261456" cy="440775"/>
            <a:chOff x="4929014" y="1564751"/>
            <a:chExt cx="261456" cy="440775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201269" y="4386696"/>
            <a:ext cx="261456" cy="440775"/>
            <a:chOff x="4929014" y="1564751"/>
            <a:chExt cx="261456" cy="44077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559061" y="5716346"/>
            <a:ext cx="261456" cy="440775"/>
            <a:chOff x="4929014" y="1564751"/>
            <a:chExt cx="261456" cy="440775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797148" y="1747645"/>
            <a:ext cx="261456" cy="440775"/>
            <a:chOff x="4929014" y="1564751"/>
            <a:chExt cx="261456" cy="440775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516731" y="3020494"/>
            <a:ext cx="261456" cy="440775"/>
            <a:chOff x="4929014" y="1564751"/>
            <a:chExt cx="261456" cy="440775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0204266" y="4301946"/>
            <a:ext cx="261456" cy="440775"/>
            <a:chOff x="4929014" y="1564751"/>
            <a:chExt cx="261456" cy="440775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649152" y="5719099"/>
            <a:ext cx="261456" cy="440775"/>
            <a:chOff x="4929014" y="1564751"/>
            <a:chExt cx="261456" cy="440775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 flipH="1">
            <a:off x="5101248" y="2483426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670106" y="3822106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966385" y="5032040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547572" y="1076789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0334994" y="2456920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509298" y="3687356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0683602" y="4964090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39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416</Words>
  <Application>Microsoft Office PowerPoint</Application>
  <PresentationFormat>Custom</PresentationFormat>
  <Paragraphs>89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Tập đọc:  Kể cho bé nghe</vt:lpstr>
      <vt:lpstr>PowerPoint Presentation</vt:lpstr>
      <vt:lpstr>PowerPoint Presentation</vt:lpstr>
      <vt:lpstr>PowerPoint Presentation</vt:lpstr>
      <vt:lpstr>NGHỈ GIẢI LAO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M0</cp:lastModifiedBy>
  <cp:revision>39</cp:revision>
  <dcterms:created xsi:type="dcterms:W3CDTF">2021-01-19T04:49:04Z</dcterms:created>
  <dcterms:modified xsi:type="dcterms:W3CDTF">2022-04-25T06:21:54Z</dcterms:modified>
</cp:coreProperties>
</file>