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319" r:id="rId2"/>
    <p:sldId id="300" r:id="rId3"/>
    <p:sldId id="301" r:id="rId4"/>
    <p:sldId id="302" r:id="rId5"/>
    <p:sldId id="303" r:id="rId6"/>
    <p:sldId id="307" r:id="rId7"/>
    <p:sldId id="308" r:id="rId8"/>
    <p:sldId id="306" r:id="rId9"/>
    <p:sldId id="285" r:id="rId10"/>
    <p:sldId id="309" r:id="rId11"/>
    <p:sldId id="310" r:id="rId12"/>
    <p:sldId id="311" r:id="rId13"/>
    <p:sldId id="312" r:id="rId14"/>
    <p:sldId id="315" r:id="rId15"/>
    <p:sldId id="314" r:id="rId16"/>
    <p:sldId id="296" r:id="rId17"/>
    <p:sldId id="316" r:id="rId18"/>
    <p:sldId id="320" r:id="rId19"/>
  </p:sldIdLst>
  <p:sldSz cx="12192000" cy="6858000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HP001 4 hàng" pitchFamily="34" charset="0"/>
      <p:regular r:id="rId25"/>
      <p:bold r:id="rId26"/>
    </p:embeddedFont>
    <p:embeddedFont>
      <p:font typeface=".VnAvant" pitchFamily="34" charset="0"/>
      <p:regular r:id="rId27"/>
      <p:bold r:id="rId28"/>
      <p:italic r:id="rId29"/>
      <p:boldItalic r:id="rId30"/>
    </p:embeddedFont>
    <p:embeddedFont>
      <p:font typeface="UTM Avo" pitchFamily="18" charset="0"/>
      <p:regular r:id="rId31"/>
      <p:bold r:id="rId32"/>
      <p:italic r:id="rId33"/>
      <p:boldItalic r:id="rId34"/>
    </p:embeddedFont>
    <p:embeddedFont>
      <p:font typeface="宋体" pitchFamily="2" charset="-122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5" autoAdjust="0"/>
    <p:restoredTop sz="94660"/>
  </p:normalViewPr>
  <p:slideViewPr>
    <p:cSldViewPr snapToGrid="0">
      <p:cViewPr>
        <p:scale>
          <a:sx n="81" d="100"/>
          <a:sy n="81" d="100"/>
        </p:scale>
        <p:origin x="-36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8D0E6-94AC-4664-9767-EA6DF1BC383C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22D82-0140-456A-83DD-DCDEDBADC3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5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538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1303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2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9174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2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5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49" r:id="rId4"/>
    <p:sldLayoutId id="2147483650" r:id="rId5"/>
    <p:sldLayoutId id="2147483685" r:id="rId6"/>
    <p:sldLayoutId id="2147483652" r:id="rId7"/>
    <p:sldLayoutId id="2147483651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53" r:id="rId15"/>
    <p:sldLayoutId id="2147483686" r:id="rId16"/>
    <p:sldLayoutId id="214748369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png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3.xml"/><Relationship Id="rId5" Type="http://schemas.openxmlformats.org/officeDocument/2006/relationships/image" Target="../media/image14.png"/><Relationship Id="rId4" Type="http://schemas.openxmlformats.org/officeDocument/2006/relationships/slide" Target="slide5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12" Type="http://schemas.openxmlformats.org/officeDocument/2006/relationships/slide" Target="slide12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8.xm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7.gif"/><Relationship Id="rId10" Type="http://schemas.openxmlformats.org/officeDocument/2006/relationships/slide" Target="slide6.xml"/><Relationship Id="rId4" Type="http://schemas.openxmlformats.org/officeDocument/2006/relationships/slide" Target="slide11.xml"/><Relationship Id="rId9" Type="http://schemas.openxmlformats.org/officeDocument/2006/relationships/image" Target="../media/image11.png"/><Relationship Id="rId1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3832521" y="1875530"/>
            <a:ext cx="4758034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45: </a:t>
            </a:r>
            <a:r>
              <a:rPr lang="en-US" sz="5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Ôn</a:t>
            </a:r>
            <a:r>
              <a:rPr lang="en-US" sz="5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75505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8514" y="1553029"/>
            <a:ext cx="634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image (5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245" y="435429"/>
            <a:ext cx="9558366" cy="6422571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1825826" y="1559211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1796798" y="2023669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1491998" y="2415554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3132112" y="2865498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36175" y="1915886"/>
            <a:ext cx="3671139" cy="405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265203" y="2380343"/>
            <a:ext cx="5093540" cy="550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844290" y="2852056"/>
            <a:ext cx="5499939" cy="477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858804" y="3352800"/>
            <a:ext cx="1305310" cy="259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426347" y="3352800"/>
            <a:ext cx="3772739" cy="114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873318" y="3846286"/>
            <a:ext cx="3990453" cy="114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Arrow 26">
            <a:hlinkClick r:id="rId3" action="ppaction://hlinksldjump"/>
            <a:extLst>
              <a:ext uri="{FF2B5EF4-FFF2-40B4-BE49-F238E27FC236}">
                <a16:creationId xmlns="" xmlns:a16="http://schemas.microsoft.com/office/drawing/2014/main" id="{2B76CC98-959B-43D6-9998-3C0E5DB8D2B4}"/>
              </a:ext>
            </a:extLst>
          </p:cNvPr>
          <p:cNvSpPr/>
          <p:nvPr/>
        </p:nvSpPr>
        <p:spPr>
          <a:xfrm>
            <a:off x="11233835" y="6044846"/>
            <a:ext cx="958165" cy="62446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39495461-little-boy-reading-a-blue-book-a-little-cute-boy-reading-a-blue-book-w_09072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73284" y="569626"/>
            <a:ext cx="1551709" cy="108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94032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8514" y="1553029"/>
            <a:ext cx="634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image (5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245" y="435429"/>
            <a:ext cx="9558366" cy="642257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0E515443-3F1A-4BF1-91EE-4D04852FE675}"/>
              </a:ext>
            </a:extLst>
          </p:cNvPr>
          <p:cNvCxnSpPr/>
          <p:nvPr/>
        </p:nvCxnSpPr>
        <p:spPr>
          <a:xfrm rot="5400000">
            <a:off x="5979584" y="1570496"/>
            <a:ext cx="368300" cy="13546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A9C94962-C231-4697-9BCB-95781B7331AB}"/>
              </a:ext>
            </a:extLst>
          </p:cNvPr>
          <p:cNvCxnSpPr/>
          <p:nvPr/>
        </p:nvCxnSpPr>
        <p:spPr>
          <a:xfrm rot="5400000">
            <a:off x="6047317" y="1570496"/>
            <a:ext cx="368300" cy="13546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0E515443-3F1A-4BF1-91EE-4D04852FE675}"/>
              </a:ext>
            </a:extLst>
          </p:cNvPr>
          <p:cNvCxnSpPr/>
          <p:nvPr/>
        </p:nvCxnSpPr>
        <p:spPr>
          <a:xfrm rot="5400000">
            <a:off x="7220555" y="2056725"/>
            <a:ext cx="368300" cy="13546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A9C94962-C231-4697-9BCB-95781B7331AB}"/>
              </a:ext>
            </a:extLst>
          </p:cNvPr>
          <p:cNvCxnSpPr/>
          <p:nvPr/>
        </p:nvCxnSpPr>
        <p:spPr>
          <a:xfrm rot="5400000">
            <a:off x="7288288" y="2056725"/>
            <a:ext cx="368300" cy="13546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0E515443-3F1A-4BF1-91EE-4D04852FE675}"/>
              </a:ext>
            </a:extLst>
          </p:cNvPr>
          <p:cNvCxnSpPr/>
          <p:nvPr/>
        </p:nvCxnSpPr>
        <p:spPr>
          <a:xfrm rot="5400000">
            <a:off x="3025926" y="3072726"/>
            <a:ext cx="368300" cy="13546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A9C94962-C231-4697-9BCB-95781B7331AB}"/>
              </a:ext>
            </a:extLst>
          </p:cNvPr>
          <p:cNvCxnSpPr/>
          <p:nvPr/>
        </p:nvCxnSpPr>
        <p:spPr>
          <a:xfrm rot="5400000">
            <a:off x="3093659" y="3072726"/>
            <a:ext cx="368300" cy="13546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0E515443-3F1A-4BF1-91EE-4D04852FE675}"/>
              </a:ext>
            </a:extLst>
          </p:cNvPr>
          <p:cNvCxnSpPr/>
          <p:nvPr/>
        </p:nvCxnSpPr>
        <p:spPr>
          <a:xfrm rot="5400000">
            <a:off x="5769126" y="3551697"/>
            <a:ext cx="368300" cy="13546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9C94962-C231-4697-9BCB-95781B7331AB}"/>
              </a:ext>
            </a:extLst>
          </p:cNvPr>
          <p:cNvCxnSpPr/>
          <p:nvPr/>
        </p:nvCxnSpPr>
        <p:spPr>
          <a:xfrm rot="5400000">
            <a:off x="5836859" y="3551697"/>
            <a:ext cx="368300" cy="13546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18E115CC-E73B-4E20-945F-E69A3F897838}"/>
              </a:ext>
            </a:extLst>
          </p:cNvPr>
          <p:cNvCxnSpPr/>
          <p:nvPr/>
        </p:nvCxnSpPr>
        <p:spPr>
          <a:xfrm rot="5400000">
            <a:off x="3306537" y="2129297"/>
            <a:ext cx="368300" cy="13546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18E115CC-E73B-4E20-945F-E69A3F897838}"/>
              </a:ext>
            </a:extLst>
          </p:cNvPr>
          <p:cNvCxnSpPr/>
          <p:nvPr/>
        </p:nvCxnSpPr>
        <p:spPr>
          <a:xfrm rot="5400000">
            <a:off x="5556253" y="2608269"/>
            <a:ext cx="368300" cy="13546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8E115CC-E73B-4E20-945F-E69A3F897838}"/>
              </a:ext>
            </a:extLst>
          </p:cNvPr>
          <p:cNvCxnSpPr/>
          <p:nvPr/>
        </p:nvCxnSpPr>
        <p:spPr>
          <a:xfrm rot="5400000">
            <a:off x="7167339" y="2622783"/>
            <a:ext cx="368300" cy="13546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>
            <a:hlinkClick r:id="rId3" action="ppaction://hlinksldjump"/>
            <a:extLst>
              <a:ext uri="{FF2B5EF4-FFF2-40B4-BE49-F238E27FC236}">
                <a16:creationId xmlns="" xmlns:a16="http://schemas.microsoft.com/office/drawing/2014/main" id="{2B76CC98-959B-43D6-9998-3C0E5DB8D2B4}"/>
              </a:ext>
            </a:extLst>
          </p:cNvPr>
          <p:cNvSpPr/>
          <p:nvPr/>
        </p:nvSpPr>
        <p:spPr>
          <a:xfrm>
            <a:off x="11233835" y="6044846"/>
            <a:ext cx="958165" cy="62446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39495461-little-boy-reading-a-blue-book-a-little-cute-boy-reading-a-blue-book-w_09072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3245" y="509665"/>
            <a:ext cx="1551709" cy="108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9403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8514" y="1553029"/>
            <a:ext cx="634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tim-hieu-phuong-phap-hoc-tieng-anh-qua-bai-hat-cho-be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85" y="435429"/>
            <a:ext cx="10958285" cy="64225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80114" y="399144"/>
            <a:ext cx="4354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C00000"/>
                </a:solidFill>
              </a:rPr>
              <a:t>THƯ GIÃN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094032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c-tap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48057"/>
            <a:ext cx="12191999" cy="64099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4577" y="2462106"/>
            <a:ext cx="6659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b="1" dirty="0">
                <a:solidFill>
                  <a:schemeClr val="bg1"/>
                </a:solidFill>
                <a:latin typeface="UTM Avo" pitchFamily="18" charset="0"/>
                <a:cs typeface="Times New Roman" pitchFamily="18" charset="0"/>
              </a:rPr>
              <a:t>Tập chép</a:t>
            </a:r>
            <a:endParaRPr lang="en-US" sz="9600" b="1" dirty="0">
              <a:solidFill>
                <a:schemeClr val="bg1"/>
              </a:solidFill>
              <a:latin typeface="UTM Avo" pitchFamily="18" charset="0"/>
              <a:cs typeface="Times New Roman" pitchFamily="18" charset="0"/>
            </a:endParaRPr>
          </a:p>
        </p:txBody>
      </p:sp>
      <p:pic>
        <p:nvPicPr>
          <p:cNvPr id="5" name="Picture 4" descr="3-mau_slide_powerpoint_dep_ctu.vn_(143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3345" y="1853047"/>
            <a:ext cx="1330037" cy="12954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"/>
                            </p:stCondLst>
                            <p:childTnLst>
                              <p:par>
                                <p:cTn id="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10 chủ đề hình nền powerpoint cực đẹp">
            <a:extLst>
              <a:ext uri="{FF2B5EF4-FFF2-40B4-BE49-F238E27FC236}">
                <a16:creationId xmlns="" xmlns:a16="http://schemas.microsoft.com/office/drawing/2014/main" id="{923CB2C7-BEFF-44BB-A745-6794322EB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75"/>
            <a:ext cx="12192000" cy="639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14209" y="3435971"/>
            <a:ext cx="6420409" cy="830995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ctr" defTabSz="914416"/>
            <a:r>
              <a:rPr lang="en-US" sz="48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/>
              </a:rPr>
              <a:t>LUYỆN VIẾT VỞ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6" y="733926"/>
            <a:ext cx="10452728" cy="560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64855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8514" y="1553029"/>
            <a:ext cx="634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Flowchart: Alternate Process 5">
            <a:extLst>
              <a:ext uri="{FF2B5EF4-FFF2-40B4-BE49-F238E27FC236}">
                <a16:creationId xmlns="" xmlns:a16="http://schemas.microsoft.com/office/drawing/2014/main" id="{41936D16-1A53-4D4F-8BA8-DD65FA36B444}"/>
              </a:ext>
            </a:extLst>
          </p:cNvPr>
          <p:cNvSpPr/>
          <p:nvPr/>
        </p:nvSpPr>
        <p:spPr>
          <a:xfrm>
            <a:off x="2630268" y="2058806"/>
            <a:ext cx="7340600" cy="638175"/>
          </a:xfrm>
          <a:prstGeom prst="flowChartAlternate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.VnAvant" panose="020B7200000000000000" pitchFamily="34" charset="0"/>
              </a:rPr>
              <a:t>BÕp</a:t>
            </a:r>
            <a:r>
              <a:rPr lang="en-US" sz="32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.VnAvant" panose="020B7200000000000000" pitchFamily="34" charset="0"/>
              </a:rPr>
              <a:t>löa</a:t>
            </a:r>
            <a:r>
              <a:rPr lang="en-US" sz="32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.VnAvant" panose="020B7200000000000000" pitchFamily="34" charset="0"/>
              </a:rPr>
              <a:t>qu</a:t>
            </a:r>
            <a:r>
              <a:rPr lang="en-US" sz="3200" dirty="0">
                <a:solidFill>
                  <a:schemeClr val="tx1"/>
                </a:solidFill>
                <a:latin typeface=".VnAvant" panose="020B7200000000000000" pitchFamily="34" charset="0"/>
              </a:rPr>
              <a:t>ª </a:t>
            </a:r>
            <a:r>
              <a:rPr lang="en-US" sz="3200" dirty="0" err="1">
                <a:solidFill>
                  <a:schemeClr val="tx1"/>
                </a:solidFill>
                <a:latin typeface=".VnAvant" panose="020B7200000000000000" pitchFamily="34" charset="0"/>
              </a:rPr>
              <a:t>nh</a:t>
            </a:r>
            <a:r>
              <a:rPr lang="en-US" sz="3200" dirty="0">
                <a:solidFill>
                  <a:schemeClr val="tx1"/>
                </a:solidFill>
                <a:latin typeface=".VnAvant" panose="020B7200000000000000" pitchFamily="34" charset="0"/>
              </a:rPr>
              <a:t>µ </a:t>
            </a:r>
            <a:r>
              <a:rPr lang="en-US" sz="3200" dirty="0" err="1">
                <a:solidFill>
                  <a:schemeClr val="tx1"/>
                </a:solidFill>
                <a:latin typeface=".VnAvant" panose="020B7200000000000000" pitchFamily="34" charset="0"/>
              </a:rPr>
              <a:t>Êm</a:t>
            </a:r>
            <a:r>
              <a:rPr lang="en-US" sz="3200" dirty="0">
                <a:solidFill>
                  <a:schemeClr val="tx1"/>
                </a:solidFill>
                <a:latin typeface=".VnAvant" panose="020B7200000000000000" pitchFamily="34" charset="0"/>
              </a:rPr>
              <a:t> ¸p.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="" xmlns:a16="http://schemas.microsoft.com/office/drawing/2014/main" id="{66A17D6C-BFB5-43DE-9B26-C3186278DC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/>
        </p:blipFill>
        <p:spPr bwMode="auto">
          <a:xfrm>
            <a:off x="194872" y="3032682"/>
            <a:ext cx="11707318" cy="29101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8343A46-9AA0-47BF-945E-740E4F0F8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989" y="3680058"/>
            <a:ext cx="1121773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r>
              <a:rPr lang="el-GR" altLang="en-US" sz="6300" b="1" dirty="0">
                <a:latin typeface="HP001 4 hàng" panose="020B0603050302020204" pitchFamily="34" charset="0"/>
              </a:rPr>
              <a:t>χ</a:t>
            </a:r>
            <a:r>
              <a:rPr lang="en-US" altLang="en-US" sz="6300" b="1" dirty="0" err="1">
                <a:latin typeface="HP001 4 hàng" panose="020B0603050302020204" pitchFamily="34" charset="0"/>
              </a:rPr>
              <a:t>ĺp</a:t>
            </a:r>
            <a:r>
              <a:rPr lang="en-US" altLang="en-US" sz="6300" b="1" dirty="0">
                <a:latin typeface="HP001 4 hàng" panose="020B0603050302020204" pitchFamily="34" charset="0"/>
              </a:rPr>
              <a:t> </a:t>
            </a:r>
            <a:r>
              <a:rPr lang="en-US" altLang="en-US" sz="6300" b="1" dirty="0" err="1">
                <a:latin typeface="HP001 4 hàng" panose="020B0603050302020204" pitchFamily="34" charset="0"/>
              </a:rPr>
              <a:t>lửa</a:t>
            </a:r>
            <a:r>
              <a:rPr lang="en-US" altLang="en-US" sz="6300" b="1" dirty="0">
                <a:latin typeface="HP001 4 hàng" panose="020B0603050302020204" pitchFamily="34" charset="0"/>
              </a:rPr>
              <a:t> q</a:t>
            </a:r>
            <a:r>
              <a:rPr lang="el-GR" altLang="en-US" sz="6300" b="1" dirty="0">
                <a:latin typeface="HP001 4 hàng" panose="020B0603050302020204" pitchFamily="34" charset="0"/>
              </a:rPr>
              <a:t>π</a:t>
            </a:r>
            <a:r>
              <a:rPr lang="en-US" altLang="en-US" sz="6300" b="1" dirty="0">
                <a:latin typeface="HP001 4 hàng" panose="020B0603050302020204" pitchFamily="34" charset="0"/>
              </a:rPr>
              <a:t> </a:t>
            </a:r>
            <a:r>
              <a:rPr lang="en-US" altLang="en-US" sz="6300" b="1" dirty="0" err="1">
                <a:latin typeface="HP001 4 hàng" panose="020B0603050302020204" pitchFamily="34" charset="0"/>
              </a:rPr>
              <a:t>nhà</a:t>
            </a:r>
            <a:r>
              <a:rPr lang="en-US" altLang="en-US" sz="6300" b="1" dirty="0">
                <a:latin typeface="HP001 4 hàng" panose="020B0603050302020204" pitchFamily="34" charset="0"/>
              </a:rPr>
              <a:t> </a:t>
            </a:r>
            <a:r>
              <a:rPr lang="en-US" altLang="en-US" sz="6300" b="1" dirty="0" err="1">
                <a:latin typeface="HP001 4 hàng" panose="020B0603050302020204" pitchFamily="34" charset="0"/>
              </a:rPr>
              <a:t>ấm</a:t>
            </a:r>
            <a:r>
              <a:rPr lang="vi-VN" altLang="en-US" sz="6300" b="1" dirty="0">
                <a:latin typeface="HP001 4 hàng" panose="020B0603050302020204" pitchFamily="34" charset="0"/>
              </a:rPr>
              <a:t> áp.</a:t>
            </a:r>
            <a:r>
              <a:rPr lang="en-US" altLang="en-US" sz="6300" b="1" dirty="0">
                <a:latin typeface="HP001 4 hàng" panose="020B0603050302020204" pitchFamily="34" charset="0"/>
              </a:rPr>
              <a:t> </a:t>
            </a:r>
          </a:p>
          <a:p>
            <a:r>
              <a:rPr lang="en-US" altLang="en-US" sz="6300" b="1" dirty="0">
                <a:latin typeface="HP001 4 hàng" panose="020B0603050302020204" pitchFamily="34" charset="0"/>
              </a:rPr>
              <a:t>  </a:t>
            </a:r>
          </a:p>
        </p:txBody>
      </p:sp>
      <p:pic>
        <p:nvPicPr>
          <p:cNvPr id="10" name="Picture 9" descr="AW311202_1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078" y="0"/>
            <a:ext cx="2458388" cy="2063021"/>
          </a:xfrm>
          <a:prstGeom prst="rect">
            <a:avLst/>
          </a:prstGeom>
        </p:spPr>
      </p:pic>
      <p:sp>
        <p:nvSpPr>
          <p:cNvPr id="9" name="Right Arrow 8">
            <a:hlinkClick r:id="rId4" action="ppaction://hlinksldjump"/>
            <a:extLst>
              <a:ext uri="{FF2B5EF4-FFF2-40B4-BE49-F238E27FC236}">
                <a16:creationId xmlns="" xmlns:a16="http://schemas.microsoft.com/office/drawing/2014/main" id="{2B76CC98-959B-43D6-9998-3C0E5DB8D2B4}"/>
              </a:ext>
            </a:extLst>
          </p:cNvPr>
          <p:cNvSpPr/>
          <p:nvPr/>
        </p:nvSpPr>
        <p:spPr>
          <a:xfrm>
            <a:off x="11233835" y="6233532"/>
            <a:ext cx="958165" cy="62446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94032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8403953c115271fa7bc1ec41daaef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28" y="1459593"/>
            <a:ext cx="5080000" cy="5041900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6908800" y="1349828"/>
            <a:ext cx="4740656" cy="3149019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002060"/>
                </a:solidFill>
              </a:rPr>
              <a:t>Dặn dò 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48051" y="314963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453498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8514" y="1553029"/>
            <a:ext cx="634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hinh-nen-thiet-ke-bai-giang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944"/>
            <a:ext cx="12192000" cy="6408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7191" y="2687309"/>
            <a:ext cx="7068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>
                <a:solidFill>
                  <a:srgbClr val="FF0000"/>
                </a:solidFill>
              </a:rPr>
              <a:t>KHỞI ĐỘNG 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094032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8630" y="667656"/>
            <a:ext cx="5762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TRÒ CHƠI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9943" y="1288871"/>
            <a:ext cx="6574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C00000"/>
                </a:solidFill>
              </a:rPr>
              <a:t>Giải cứu thành phố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514" y="2090057"/>
            <a:ext cx="11234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accent1"/>
                </a:solidFill>
              </a:rPr>
              <a:t>Bước 1: Trong các  vật gồm giấy vàng, lon lành ,lon bẹp, túi bóng đen, hộp giấy 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800" y="2794000"/>
            <a:ext cx="112340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accent1"/>
                </a:solidFill>
              </a:rPr>
              <a:t>Bước 2: Chọn vật để đến slide theo thứ tự bài tập 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1. </a:t>
            </a:r>
            <a:r>
              <a:rPr lang="vi-VN" sz="2400" dirty="0">
                <a:solidFill>
                  <a:schemeClr val="accent1"/>
                </a:solidFill>
              </a:rPr>
              <a:t>túi bóng đen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2. </a:t>
            </a:r>
            <a:r>
              <a:rPr lang="vi-VN" sz="2400" dirty="0">
                <a:solidFill>
                  <a:schemeClr val="accent1"/>
                </a:solidFill>
              </a:rPr>
              <a:t>giấy vàng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3. </a:t>
            </a:r>
            <a:r>
              <a:rPr lang="vi-VN" sz="2400" dirty="0">
                <a:solidFill>
                  <a:schemeClr val="accent1"/>
                </a:solidFill>
              </a:rPr>
              <a:t>hộp giấy 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4. </a:t>
            </a:r>
            <a:r>
              <a:rPr lang="vi-VN" sz="2400" dirty="0">
                <a:solidFill>
                  <a:schemeClr val="accent1"/>
                </a:solidFill>
              </a:rPr>
              <a:t>lon bẹp  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5. </a:t>
            </a:r>
            <a:r>
              <a:rPr lang="vi-VN" sz="2400" dirty="0">
                <a:solidFill>
                  <a:schemeClr val="accent1"/>
                </a:solidFill>
              </a:rPr>
              <a:t>lon lành. Click mũi tên để quay lại slide 5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686" y="5123542"/>
            <a:ext cx="11234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accent1"/>
                </a:solidFill>
              </a:rPr>
              <a:t>Bước 3: Click mặt trời để tạo âm thanh. Click màn hình để chuyển slide.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10" name="Picture 9" descr="234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69003" y="5885289"/>
            <a:ext cx="1282253" cy="769511"/>
          </a:xfrm>
          <a:prstGeom prst="rect">
            <a:avLst/>
          </a:prstGeom>
        </p:spPr>
      </p:pic>
      <p:pic>
        <p:nvPicPr>
          <p:cNvPr id="11" name="Picture 10" descr="8b563b34ad8f7b1b8fb033b87599d68c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96625" y="5551714"/>
            <a:ext cx="1119130" cy="914400"/>
          </a:xfrm>
          <a:prstGeom prst="rect">
            <a:avLst/>
          </a:prstGeom>
        </p:spPr>
      </p:pic>
      <p:pic>
        <p:nvPicPr>
          <p:cNvPr id="12" name="Picture 11" descr="8b563b34ad8f7b1b8fb033b87599d68c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2796" y="5537200"/>
            <a:ext cx="1119130" cy="914400"/>
          </a:xfrm>
          <a:prstGeom prst="rect">
            <a:avLst/>
          </a:prstGeom>
        </p:spPr>
      </p:pic>
      <p:pic>
        <p:nvPicPr>
          <p:cNvPr id="13" name="Picture 12" descr="8b563b34ad8f7b1b8fb033b87599d68c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57197" y="5943600"/>
            <a:ext cx="1119130" cy="9144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6001" y="522514"/>
            <a:ext cx="5762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TRÒ CHƠI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7" name="Picture 6" descr="6a063486b351639d513c1c4acaf87512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40115"/>
            <a:ext cx="12192000" cy="52178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143728"/>
            <a:ext cx="6574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C00000"/>
                </a:solidFill>
              </a:rPr>
              <a:t>Giải cứu thành phố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9" name="Cloud 8"/>
          <p:cNvSpPr/>
          <p:nvPr/>
        </p:nvSpPr>
        <p:spPr>
          <a:xfrm>
            <a:off x="6357258" y="406400"/>
            <a:ext cx="4963886" cy="2075543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2060"/>
                </a:solidFill>
              </a:rPr>
              <a:t>Thành phố xinh đẹp đang ngập chìm trong biển rác, các em hãy giải cứu thành phố bằng cách trả lời đúng các câu hỏi sau nhé</a:t>
            </a:r>
            <a:r>
              <a:rPr lang="vi-VN" sz="2000" dirty="0">
                <a:solidFill>
                  <a:srgbClr val="002060"/>
                </a:solidFill>
              </a:rPr>
              <a:t>.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10" name="Picture 9" descr="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73760" y="5944362"/>
            <a:ext cx="1099279" cy="913638"/>
          </a:xfrm>
          <a:prstGeom prst="rect">
            <a:avLst/>
          </a:prstGeom>
        </p:spPr>
      </p:pic>
      <p:pic>
        <p:nvPicPr>
          <p:cNvPr id="11" name="Picture 10" descr="234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51402" y="5330373"/>
            <a:ext cx="1282253" cy="769511"/>
          </a:xfrm>
          <a:prstGeom prst="rect">
            <a:avLst/>
          </a:prstGeom>
        </p:spPr>
      </p:pic>
      <p:pic>
        <p:nvPicPr>
          <p:cNvPr id="12" name="Picture 11" descr="25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58485" y="4597400"/>
            <a:ext cx="1136913" cy="1095528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a063486b351639d513c1c4acaf87512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0914"/>
            <a:ext cx="12192000" cy="6437086"/>
          </a:xfrm>
          <a:prstGeom prst="rect">
            <a:avLst/>
          </a:prstGeom>
        </p:spPr>
      </p:pic>
      <p:pic>
        <p:nvPicPr>
          <p:cNvPr id="3" name="Picture 2" descr="8b563b34ad8f7b1b8fb033b87599d68c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98911" y="5334000"/>
            <a:ext cx="1119130" cy="914400"/>
          </a:xfrm>
          <a:prstGeom prst="rect">
            <a:avLst/>
          </a:prstGeom>
        </p:spPr>
      </p:pic>
      <p:pic>
        <p:nvPicPr>
          <p:cNvPr id="4" name="Picture 3" descr="1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10789" y="5715000"/>
            <a:ext cx="1099279" cy="913638"/>
          </a:xfrm>
          <a:prstGeom prst="rect">
            <a:avLst/>
          </a:prstGeom>
        </p:spPr>
      </p:pic>
      <p:pic>
        <p:nvPicPr>
          <p:cNvPr id="5" name="Picture 4" descr="234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30946" y="5519058"/>
            <a:ext cx="1282253" cy="769511"/>
          </a:xfrm>
          <a:prstGeom prst="rect">
            <a:avLst/>
          </a:prstGeom>
        </p:spPr>
      </p:pic>
      <p:pic>
        <p:nvPicPr>
          <p:cNvPr id="6" name="Picture 5" descr="25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658485" y="4191000"/>
            <a:ext cx="1136913" cy="1095528"/>
          </a:xfrm>
          <a:prstGeom prst="rect">
            <a:avLst/>
          </a:prstGeom>
        </p:spPr>
      </p:pic>
      <p:pic>
        <p:nvPicPr>
          <p:cNvPr id="7" name="Picture 6" descr="134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21893" y="4572000"/>
            <a:ext cx="631270" cy="704574"/>
          </a:xfrm>
          <a:prstGeom prst="rect">
            <a:avLst/>
          </a:prstGeom>
        </p:spPr>
      </p:pic>
      <p:pic>
        <p:nvPicPr>
          <p:cNvPr id="9" name="Picture 8" descr="343ff72a27b8da4a6e8fbce64376ad85.gif">
            <a:hlinkClick r:id="" action="ppaction://noaction">
              <a:snd r:embed="rId14" name="applause.wav"/>
            </a:hlinkClick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377372"/>
            <a:ext cx="1682238" cy="1746724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4 0.00347 C -0.02448 -0.00301 -0.0632 -0.00949 -0.08281 -0.0287 C -0.10243 -0.04791 -0.10226 -0.07986 -0.10399 -0.11157 C -0.10573 -0.14328 -0.10017 -0.18611 -0.0934 -0.21875 C -0.08663 -0.25139 -0.07847 -0.28773 -0.06302 -0.30764 C -0.04757 -0.32754 -0.02222 -0.33287 -0.00104 -0.33796 C 0.02014 -0.34305 0.05139 -0.34653 0.06424 -0.33796 C 0.07708 -0.3294 0.07465 -0.3 0.07639 -0.28727 C 0.07812 -0.27453 0.07639 -0.26782 0.07483 -0.26111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C 0.03055 -0.00533 0.06128 -0.01065 0.08628 -0.02686 C 0.11128 -0.04306 0.1401 -0.06806 0.15 -0.09769 C 0.15989 -0.12732 0.15173 -0.17431 0.14548 -0.20487 C 0.13923 -0.23565 0.12882 -0.26459 0.11215 -0.28149 C 0.09548 -0.29838 0.06094 -0.30533 0.04548 -0.30625 C 0.03003 -0.30695 0.02483 -0.29723 0.01962 -0.28704 " pathEditMode="relative" rAng="0" ptsTypes="aaaaa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" y="-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-3.33333E-6 C -0.04427 -0.0287 -0.08837 -0.05717 -0.10608 -0.12916 C -0.12379 -0.20115 -0.13281 -0.35139 -0.10608 -0.43217 C -0.07934 -0.51296 0.00017 -0.58449 0.05451 -0.61412 C 0.10885 -0.64375 0.17639 -0.61759 0.21962 -0.60995 C 0.26285 -0.60231 0.29844 -0.5993 0.31354 -0.56759 C 0.32864 -0.53588 0.31962 -0.47801 0.31059 -0.42014 " pathEditMode="relative" ptsTypes="aaaaa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C 0.03768 -0.00208 0.07535 -0.0037 0.10469 -0.02453 C 0.13403 -0.04537 0.16094 -0.08703 0.17587 -0.12546 C 0.1908 -0.16388 0.19462 -0.21203 0.19393 -0.25486 C 0.19323 -0.29791 0.17813 -0.35254 0.17136 -0.38449 C 0.16458 -0.41643 0.16545 -0.43356 0.15313 -0.44699 C 0.1408 -0.46018 0.10695 -0.46666 0.09705 -0.46527 C 0.08715 -0.46342 0.09045 -0.45023 0.09393 -0.4368 " pathEditMode="relative" rAng="0" ptsTypes="aaaaaaaA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0" y="-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C 0.05295 -0.00486 0.10608 -0.00949 0.15156 -0.05856 C 0.19705 -0.10763 0.25677 -0.2199 0.27274 -0.2949 C 0.28872 -0.3699 0.27049 -0.46898 0.24705 -0.50902 C 0.22361 -0.54907 0.15573 -0.54398 0.13195 -0.53518 C 0.10816 -0.52638 0.10625 -0.49143 0.10451 -0.45648 " pathEditMode="relative" ptsTypes="aaaaaA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="" xmlns:a16="http://schemas.microsoft.com/office/drawing/2014/main" id="{B9674C51-24A0-4D94-9170-50B25C9DE6F3}"/>
              </a:ext>
            </a:extLst>
          </p:cNvPr>
          <p:cNvSpPr/>
          <p:nvPr/>
        </p:nvSpPr>
        <p:spPr>
          <a:xfrm>
            <a:off x="2618647" y="224174"/>
            <a:ext cx="8484782" cy="1135411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1.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GhÐp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c¸c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©m ®·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häc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thµnh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vÇn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T×m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tiÕng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cã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vÇn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®ã</a:t>
            </a:r>
          </a:p>
        </p:txBody>
      </p:sp>
      <p:pic>
        <p:nvPicPr>
          <p:cNvPr id="41" name="Picture 40" descr="image (3).png"/>
          <p:cNvPicPr>
            <a:picLocks noChangeAspect="1"/>
          </p:cNvPicPr>
          <p:nvPr/>
        </p:nvPicPr>
        <p:blipFill>
          <a:blip r:embed="rId2"/>
          <a:srcRect l="11455" t="27954" r="49038" b="17157"/>
          <a:stretch>
            <a:fillRect/>
          </a:stretch>
        </p:blipFill>
        <p:spPr>
          <a:xfrm>
            <a:off x="3135086" y="1640114"/>
            <a:ext cx="7082971" cy="449942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461268" y="3040743"/>
            <a:ext cx="1808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C00000"/>
                </a:solidFill>
              </a:rPr>
              <a:t>am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51326" y="3040743"/>
            <a:ext cx="1808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C00000"/>
                </a:solidFill>
              </a:rPr>
              <a:t>ap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61268" y="4143828"/>
            <a:ext cx="1808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C00000"/>
                </a:solidFill>
              </a:rPr>
              <a:t>ăm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94867" y="4143829"/>
            <a:ext cx="1808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C00000"/>
                </a:solidFill>
              </a:rPr>
              <a:t>ăp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446754" y="5188856"/>
            <a:ext cx="1808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C00000"/>
                </a:solidFill>
              </a:rPr>
              <a:t>âm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565839" y="5188857"/>
            <a:ext cx="1808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C00000"/>
                </a:solidFill>
              </a:rPr>
              <a:t>âp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54" name="Right Arrow 53">
            <a:hlinkClick r:id="rId3" action="ppaction://hlinksldjump"/>
            <a:extLst>
              <a:ext uri="{FF2B5EF4-FFF2-40B4-BE49-F238E27FC236}">
                <a16:creationId xmlns="" xmlns:a16="http://schemas.microsoft.com/office/drawing/2014/main" id="{2B76CC98-959B-43D6-9998-3C0E5DB8D2B4}"/>
              </a:ext>
            </a:extLst>
          </p:cNvPr>
          <p:cNvSpPr/>
          <p:nvPr/>
        </p:nvSpPr>
        <p:spPr>
          <a:xfrm>
            <a:off x="11233835" y="6044846"/>
            <a:ext cx="958165" cy="62446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 descr="a880224113a0fa617a3fe985fe8d4d7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041" y="3802742"/>
            <a:ext cx="1841474" cy="2474685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image (3).png"/>
          <p:cNvPicPr>
            <a:picLocks noChangeAspect="1"/>
          </p:cNvPicPr>
          <p:nvPr/>
        </p:nvPicPr>
        <p:blipFill>
          <a:blip r:embed="rId2"/>
          <a:srcRect l="50546" t="29370" r="11195" b="19105"/>
          <a:stretch>
            <a:fillRect/>
          </a:stretch>
        </p:blipFill>
        <p:spPr>
          <a:xfrm>
            <a:off x="2351315" y="1291771"/>
            <a:ext cx="8113486" cy="4615543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5677334" y="2722610"/>
            <a:ext cx="2138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002060"/>
                </a:solidFill>
              </a:rPr>
              <a:t>em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260875" y="2751638"/>
            <a:ext cx="2138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002060"/>
                </a:solidFill>
              </a:rPr>
              <a:t>ep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677333" y="3941810"/>
            <a:ext cx="2138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002060"/>
                </a:solidFill>
              </a:rPr>
              <a:t>êm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217334" y="3854724"/>
            <a:ext cx="2138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002060"/>
                </a:solidFill>
              </a:rPr>
              <a:t>êp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677334" y="5044895"/>
            <a:ext cx="2138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002060"/>
                </a:solidFill>
              </a:rPr>
              <a:t>im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231849" y="5030382"/>
            <a:ext cx="2138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002060"/>
                </a:solidFill>
              </a:rPr>
              <a:t>ip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54" name="Right Arrow 53">
            <a:hlinkClick r:id="rId3" action="ppaction://hlinksldjump"/>
            <a:extLst>
              <a:ext uri="{FF2B5EF4-FFF2-40B4-BE49-F238E27FC236}">
                <a16:creationId xmlns="" xmlns:a16="http://schemas.microsoft.com/office/drawing/2014/main" id="{2B76CC98-959B-43D6-9998-3C0E5DB8D2B4}"/>
              </a:ext>
            </a:extLst>
          </p:cNvPr>
          <p:cNvSpPr/>
          <p:nvPr/>
        </p:nvSpPr>
        <p:spPr>
          <a:xfrm>
            <a:off x="11233835" y="6044846"/>
            <a:ext cx="958165" cy="62446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0a759f8138be06b43a447b00c8a6e392.jpg"/>
          <p:cNvPicPr>
            <a:picLocks noChangeAspect="1"/>
          </p:cNvPicPr>
          <p:nvPr/>
        </p:nvPicPr>
        <p:blipFill>
          <a:blip r:embed="rId4"/>
          <a:srcRect r="-428" b="7725"/>
          <a:stretch>
            <a:fillRect/>
          </a:stretch>
        </p:blipFill>
        <p:spPr>
          <a:xfrm flipH="1">
            <a:off x="-2" y="3497943"/>
            <a:ext cx="2307771" cy="291737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5085" y="1045028"/>
            <a:ext cx="63427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002060"/>
                </a:solidFill>
              </a:rPr>
              <a:t>Quan sát</a:t>
            </a:r>
            <a:endParaRPr lang="en-US" sz="6000" b="1" dirty="0">
              <a:solidFill>
                <a:srgbClr val="002060"/>
              </a:solidFill>
            </a:endParaRPr>
          </a:p>
        </p:txBody>
      </p:sp>
      <p:pic>
        <p:nvPicPr>
          <p:cNvPr id="5" name="Picture 4" descr="image (5).png"/>
          <p:cNvPicPr>
            <a:picLocks noChangeAspect="1"/>
          </p:cNvPicPr>
          <p:nvPr/>
        </p:nvPicPr>
        <p:blipFill>
          <a:blip r:embed="rId2"/>
          <a:srcRect l="63666" t="14180" r="5661"/>
          <a:stretch>
            <a:fillRect/>
          </a:stretch>
        </p:blipFill>
        <p:spPr>
          <a:xfrm>
            <a:off x="7402286" y="508001"/>
            <a:ext cx="4078514" cy="6350000"/>
          </a:xfrm>
          <a:prstGeom prst="rect">
            <a:avLst/>
          </a:prstGeom>
        </p:spPr>
      </p:pic>
      <p:pic>
        <p:nvPicPr>
          <p:cNvPr id="6" name="Picture 5" descr="image (5).png"/>
          <p:cNvPicPr>
            <a:picLocks noChangeAspect="1"/>
          </p:cNvPicPr>
          <p:nvPr/>
        </p:nvPicPr>
        <p:blipFill>
          <a:blip r:embed="rId2"/>
          <a:srcRect l="11886" t="58836" r="34208"/>
          <a:stretch>
            <a:fillRect/>
          </a:stretch>
        </p:blipFill>
        <p:spPr>
          <a:xfrm>
            <a:off x="1030514" y="3323771"/>
            <a:ext cx="6400801" cy="353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9403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8514" y="1553029"/>
            <a:ext cx="634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image (5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245" y="435429"/>
            <a:ext cx="9558366" cy="6422571"/>
          </a:xfrm>
          <a:prstGeom prst="rect">
            <a:avLst/>
          </a:prstGeom>
        </p:spPr>
      </p:pic>
      <p:pic>
        <p:nvPicPr>
          <p:cNvPr id="6" name="Picture 5" descr="39495461-little-boy-reading-a-blue-book-a-little-cute-boy-reading-a-blue-book-w_09072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7359" y="554336"/>
            <a:ext cx="1551709" cy="99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94032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209</Words>
  <Application>Microsoft Office PowerPoint</Application>
  <PresentationFormat>Custom</PresentationFormat>
  <Paragraphs>45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Times New Roman</vt:lpstr>
      <vt:lpstr>Calibri</vt:lpstr>
      <vt:lpstr>HP001 4 hàng</vt:lpstr>
      <vt:lpstr>.VnAvant</vt:lpstr>
      <vt:lpstr>UTM Avo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Minhthangpc.VN</cp:lastModifiedBy>
  <cp:revision>50</cp:revision>
  <dcterms:created xsi:type="dcterms:W3CDTF">2021-11-01T08:16:43Z</dcterms:created>
  <dcterms:modified xsi:type="dcterms:W3CDTF">2022-10-26T13:43:14Z</dcterms:modified>
</cp:coreProperties>
</file>