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449" r:id="rId2"/>
    <p:sldId id="295" r:id="rId3"/>
    <p:sldId id="296" r:id="rId4"/>
    <p:sldId id="298" r:id="rId5"/>
    <p:sldId id="299" r:id="rId6"/>
    <p:sldId id="300" r:id="rId7"/>
    <p:sldId id="301" r:id="rId8"/>
    <p:sldId id="302" r:id="rId9"/>
    <p:sldId id="303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5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9F7C4-BBCB-41C3-A50A-C1FB9C3BAE18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ED42D-E1EB-4D59-BB3F-AB9BAE825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8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4183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8167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8099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4485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2143" y="-69012"/>
            <a:ext cx="12387531" cy="692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319A0EC-21A0-45C6-AFEE-4A3B3F9F39EB}"/>
              </a:ext>
            </a:extLst>
          </p:cNvPr>
          <p:cNvSpPr/>
          <p:nvPr userDrawn="1"/>
        </p:nvSpPr>
        <p:spPr>
          <a:xfrm>
            <a:off x="11050438" y="79785"/>
            <a:ext cx="114156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4748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8386-BAEC-4EF1-BE42-B4BF718FFC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2B60-8628-499F-82F2-099F365F0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2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8386-BAEC-4EF1-BE42-B4BF718FFC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2B60-8628-499F-82F2-099F365F0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09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8386-BAEC-4EF1-BE42-B4BF718FFC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2B60-8628-499F-82F2-099F365F0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52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7345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D8386-BAEC-4EF1-BE42-B4BF718FFC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52B60-8628-499F-82F2-099F365F0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2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49" r:id="rId6"/>
    <p:sldLayoutId id="2147483650" r:id="rId7"/>
    <p:sldLayoutId id="2147483655" r:id="rId8"/>
    <p:sldLayoutId id="214748366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1688426" y="1648606"/>
            <a:ext cx="8815234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29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viết: Tô chữ hoa G, H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89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22424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/>
          <p:nvPr/>
        </p:nvSpPr>
        <p:spPr>
          <a:xfrm>
            <a:off x="2580502" y="1066801"/>
            <a:ext cx="6477000" cy="800215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algn="ctr" defTabSz="1219200">
              <a:spcBef>
                <a:spcPct val="50000"/>
              </a:spcBef>
            </a:pPr>
            <a:r>
              <a:rPr lang="en-US" altLang="en-US" sz="44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Tô</a:t>
            </a: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chữ</a:t>
            </a: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hoa</a:t>
            </a: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: G, H</a:t>
            </a:r>
            <a:endParaRPr lang="en-US" altLang="en-US" sz="4400" b="1" dirty="0">
              <a:solidFill>
                <a:srgbClr val="FF0000"/>
              </a:solidFill>
              <a:latin typeface="UTM Avo" panose="02040603050506020204" pitchFamily="18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0064" y="2269115"/>
            <a:ext cx="1002515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latin typeface="UTM Avo" panose="02040603050506020204" pitchFamily="18" charset="0"/>
              </a:rPr>
              <a:t>Tô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hoa</a:t>
            </a:r>
            <a:r>
              <a:rPr lang="en-US" sz="2800" dirty="0">
                <a:latin typeface="UTM Avo" panose="02040603050506020204" pitchFamily="18" charset="0"/>
              </a:rPr>
              <a:t> : 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UTM Avo" panose="020406030505060202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UTM Avo" panose="02040603050506020204" pitchFamily="18" charset="0"/>
              </a:rPr>
              <a:t>Viết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ứng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dụng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:    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ch</a:t>
            </a:r>
            <a:r>
              <a:rPr lang="en-GB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ói</a:t>
            </a:r>
            <a:r>
              <a:rPr lang="en-GB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chang</a:t>
            </a:r>
            <a:r>
              <a:rPr lang="en-GB" sz="2800" dirty="0">
                <a:solidFill>
                  <a:srgbClr val="00B050"/>
                </a:solidFill>
                <a:latin typeface="UTM Avo" panose="02040603050506020204" pitchFamily="18" charset="0"/>
              </a:rPr>
              <a:t>, rung </a:t>
            </a:r>
            <a:r>
              <a:rPr lang="en-GB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rinh</a:t>
            </a:r>
            <a:endParaRPr lang="en-US" sz="2800" dirty="0">
              <a:solidFill>
                <a:srgbClr val="00B050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                                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Hoa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yêu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mọi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người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nên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hoa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kết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trái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026" name="Picture 2" descr="Bản mềm bộ mẫu chữ cao 2,5 ô ly dành cho học sinh tiểu họ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3" t="14369" r="10384" b="13808"/>
          <a:stretch/>
        </p:blipFill>
        <p:spPr bwMode="auto">
          <a:xfrm>
            <a:off x="4685214" y="2046513"/>
            <a:ext cx="997328" cy="127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ản mềm bộ mẫu chữ cao 2,5 ô ly dành cho học sinh tiểu học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21594" r="9810" b="22036"/>
          <a:stretch/>
        </p:blipFill>
        <p:spPr bwMode="auto">
          <a:xfrm>
            <a:off x="5950856" y="2051740"/>
            <a:ext cx="1293606" cy="1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64276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957220" y="805538"/>
            <a:ext cx="8277560" cy="9115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92D050"/>
                </a:solidFill>
                <a:latin typeface="UTM Avo" panose="02040603050506020204" pitchFamily="18" charset="0"/>
                <a:cs typeface="UTM Avo" panose="02040603050506020204" charset="0"/>
              </a:rPr>
              <a:t>QUAN SÁT VÀ NHẬN XÉT</a:t>
            </a:r>
          </a:p>
        </p:txBody>
      </p:sp>
      <p:pic>
        <p:nvPicPr>
          <p:cNvPr id="8" name="Picture 2" descr="Bản mềm bộ mẫu chữ cao 2,5 ô ly dành cho học sinh tiểu họ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3" t="14369" r="10384" b="13808"/>
          <a:stretch/>
        </p:blipFill>
        <p:spPr bwMode="auto">
          <a:xfrm>
            <a:off x="2103404" y="2108988"/>
            <a:ext cx="3396502" cy="380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ản mềm bộ mẫu chữ cao 2,5 ô ly dành cho học sinh tiểu học">
            <a:extLst>
              <a:ext uri="{FF2B5EF4-FFF2-40B4-BE49-F238E27FC236}">
                <a16:creationId xmlns:a16="http://schemas.microsoft.com/office/drawing/2014/main" xmlns="" id="{DBE54CDE-CB2B-4B09-96B9-331F435FF9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21594" r="9810" b="22036"/>
          <a:stretch/>
        </p:blipFill>
        <p:spPr bwMode="auto">
          <a:xfrm>
            <a:off x="6096000" y="2009257"/>
            <a:ext cx="3992596" cy="390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84990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422951"/>
            <a:ext cx="12192000" cy="645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44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3659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421593"/>
            <a:ext cx="12192000" cy="646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217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43150" y="2708042"/>
            <a:ext cx="7505700" cy="14419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srgbClr val="92D050"/>
                </a:solidFill>
                <a:latin typeface="UTM Avo" panose="02040603050506020204" pitchFamily="18" charset="0"/>
                <a:cs typeface="UTM Avo" panose="0204060305050602020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Tô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ch</a:t>
            </a:r>
            <a:r>
              <a:rPr lang="en-US" alt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ữ</a:t>
            </a:r>
            <a:r>
              <a:rPr lang="en-US" alt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hoa</a:t>
            </a:r>
            <a:r>
              <a:rPr lang="en-US" alt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: G - H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 </a:t>
            </a:r>
          </a:p>
        </p:txBody>
      </p:sp>
      <p:pic>
        <p:nvPicPr>
          <p:cNvPr id="5" name="Picture 4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476" y="655204"/>
            <a:ext cx="2219325" cy="188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96885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49205" y="249311"/>
            <a:ext cx="7216775" cy="6505577"/>
            <a:chOff x="1143000" y="123827"/>
            <a:chExt cx="7216775" cy="6505577"/>
          </a:xfrm>
        </p:grpSpPr>
        <p:pic>
          <p:nvPicPr>
            <p:cNvPr id="3" name="Picture 73" descr="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23827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73" descr="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86000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73" descr="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452941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125314" y="100032"/>
            <a:ext cx="1381125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dirty="0">
                <a:solidFill>
                  <a:srgbClr val="FF0000"/>
                </a:solidFill>
                <a:latin typeface="HP001 4 hàng" panose="020B0603050302020204" pitchFamily="34" charset="0"/>
                <a:ea typeface="HP001"/>
              </a:rPr>
              <a:t>G</a:t>
            </a:r>
            <a:r>
              <a:rPr lang="en-US" sz="73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559465" y="100032"/>
            <a:ext cx="1537648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dirty="0">
                <a:solidFill>
                  <a:srgbClr val="FF0000"/>
                </a:solidFill>
                <a:latin typeface="HP001 4 hàng" panose="020B0603050302020204" pitchFamily="34" charset="0"/>
                <a:ea typeface="HP001"/>
              </a:rPr>
              <a:t>G</a:t>
            </a:r>
            <a:r>
              <a:rPr lang="en-US" sz="73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702840" y="2229060"/>
            <a:ext cx="13811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b="1" dirty="0">
                <a:solidFill>
                  <a:srgbClr val="FF0000"/>
                </a:solidFill>
                <a:latin typeface="HP001 4 hàng" panose="020B0603050302020204" pitchFamily="34" charset="0"/>
                <a:ea typeface="HP001"/>
              </a:rPr>
              <a:t>H</a:t>
            </a: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160165" y="2222071"/>
            <a:ext cx="13811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dirty="0">
                <a:solidFill>
                  <a:srgbClr val="FF0000"/>
                </a:solidFill>
                <a:latin typeface="HP001 4 hàng" panose="020B0603050302020204" pitchFamily="34" charset="0"/>
                <a:ea typeface="HP001"/>
              </a:rPr>
              <a:t>H</a:t>
            </a: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226965" y="2222070"/>
            <a:ext cx="1447800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  <a:r>
              <a:rPr lang="en-US" sz="7300" dirty="0">
                <a:solidFill>
                  <a:srgbClr val="FF0000"/>
                </a:solidFill>
                <a:latin typeface="HP001 4 hàng" panose="020B0603050302020204" pitchFamily="34" charset="0"/>
              </a:rPr>
              <a:t>H</a:t>
            </a:r>
            <a:endParaRPr lang="en-US" sz="7300" dirty="0">
              <a:solidFill>
                <a:srgbClr val="FF0000"/>
              </a:solidFill>
              <a:latin typeface="HP001 4 hàng" panose="020B0603050302020204" pitchFamily="34" charset="0"/>
              <a:ea typeface="HP001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7007265" y="86384"/>
            <a:ext cx="1537648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dirty="0">
                <a:solidFill>
                  <a:srgbClr val="FF0000"/>
                </a:solidFill>
                <a:latin typeface="HP001 4 hàng" panose="020B0603050302020204" pitchFamily="34" charset="0"/>
                <a:ea typeface="HP001"/>
              </a:rPr>
              <a:t>G</a:t>
            </a: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8455065" y="78424"/>
            <a:ext cx="1537648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dirty="0">
                <a:solidFill>
                  <a:srgbClr val="FF0000"/>
                </a:solidFill>
                <a:latin typeface="HP001 4 hàng" panose="020B0603050302020204" pitchFamily="34" charset="0"/>
                <a:ea typeface="HP001"/>
              </a:rPr>
              <a:t>G</a:t>
            </a: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6665240" y="2222070"/>
            <a:ext cx="1510351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  <a:r>
              <a:rPr lang="en-US" sz="7300" dirty="0">
                <a:solidFill>
                  <a:srgbClr val="FF0000"/>
                </a:solidFill>
                <a:latin typeface="HP001 4 hàng" panose="020B0603050302020204" pitchFamily="34" charset="0"/>
              </a:rPr>
              <a:t>H</a:t>
            </a:r>
            <a:endParaRPr lang="en-US" sz="7300" dirty="0">
              <a:solidFill>
                <a:srgbClr val="FF0000"/>
              </a:solidFill>
              <a:latin typeface="HP001 4 hàng" panose="020B0603050302020204" pitchFamily="34" charset="0"/>
              <a:ea typeface="HP001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8108917" y="2222070"/>
            <a:ext cx="1657063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  <a:r>
              <a:rPr lang="en-US" sz="7300" dirty="0">
                <a:solidFill>
                  <a:srgbClr val="FF0000"/>
                </a:solidFill>
                <a:latin typeface="HP001 4 hàng" panose="020B0603050302020204" pitchFamily="34" charset="0"/>
                <a:ea typeface="HP001"/>
              </a:rPr>
              <a:t>H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2693484" y="3710821"/>
            <a:ext cx="13811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/>
              </a:rPr>
              <a:t>G</a:t>
            </a: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4137161" y="3713229"/>
            <a:ext cx="13811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HP001 4 hàng" panose="020B0603050302020204" pitchFamily="34" charset="0"/>
                <a:ea typeface="HP001"/>
              </a:rPr>
              <a:t>G</a:t>
            </a: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5579559" y="3733430"/>
            <a:ext cx="13811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HP001 4 hàng" panose="020B0603050302020204" pitchFamily="34" charset="0"/>
                <a:ea typeface="HP001"/>
              </a:rPr>
              <a:t>G</a:t>
            </a: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7027359" y="3733430"/>
            <a:ext cx="13811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HP001 4 hàng" panose="020B0603050302020204" pitchFamily="34" charset="0"/>
                <a:ea typeface="HP001"/>
              </a:rPr>
              <a:t>G</a:t>
            </a: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8458980" y="3733430"/>
            <a:ext cx="13811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HP001 4 hàng" panose="020B0603050302020204" pitchFamily="34" charset="0"/>
                <a:ea typeface="HP001"/>
              </a:rPr>
              <a:t>G</a:t>
            </a: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2604633" y="5133822"/>
            <a:ext cx="13811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H</a:t>
            </a: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4063210" y="5133823"/>
            <a:ext cx="13811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HP001 4 hàng" panose="020B0603050302020204" pitchFamily="34" charset="0"/>
              </a:rPr>
              <a:t>H</a:t>
            </a: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5521787" y="5133823"/>
            <a:ext cx="13811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HP001 4 hàng" panose="020B0603050302020204" pitchFamily="34" charset="0"/>
              </a:rPr>
              <a:t>H</a:t>
            </a: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6947693" y="5140969"/>
            <a:ext cx="13811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HP001 4 hàng" panose="020B0603050302020204" pitchFamily="34" charset="0"/>
              </a:rPr>
              <a:t>H</a:t>
            </a: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8363826" y="5133823"/>
            <a:ext cx="13811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HP001 4 hàng" panose="020B0603050302020204" pitchFamily="34" charset="0"/>
              </a:rPr>
              <a:t>H</a:t>
            </a: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</a:p>
        </p:txBody>
      </p:sp>
      <p:pic>
        <p:nvPicPr>
          <p:cNvPr id="38" name="Picture 37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81" y="4308585"/>
            <a:ext cx="2219325" cy="205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10">
            <a:extLst>
              <a:ext uri="{FF2B5EF4-FFF2-40B4-BE49-F238E27FC236}">
                <a16:creationId xmlns:a16="http://schemas.microsoft.com/office/drawing/2014/main" xmlns="" id="{BE58B871-0497-4379-AD3B-623A6A83E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2441" y="105789"/>
            <a:ext cx="1381125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b="1" dirty="0">
                <a:solidFill>
                  <a:srgbClr val="FF0000"/>
                </a:solidFill>
                <a:latin typeface="HP001 4 hàng" panose="020B0603050302020204" pitchFamily="34" charset="0"/>
                <a:ea typeface="HP001"/>
              </a:rPr>
              <a:t>G</a:t>
            </a:r>
            <a:r>
              <a:rPr lang="en-US" sz="73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001731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66521" y="2708042"/>
            <a:ext cx="8901298" cy="14419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Viết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từ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,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câu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ứng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dụng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  <a:cs typeface="UTM Avo" panose="02040603050506020204" charset="0"/>
            </a:endParaRPr>
          </a:p>
        </p:txBody>
      </p:sp>
      <p:pic>
        <p:nvPicPr>
          <p:cNvPr id="5" name="Picture 4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276" y="533284"/>
            <a:ext cx="2219325" cy="188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48022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37836" y="352423"/>
            <a:ext cx="7216775" cy="6505577"/>
            <a:chOff x="1143000" y="123827"/>
            <a:chExt cx="7216775" cy="6505577"/>
          </a:xfrm>
        </p:grpSpPr>
        <p:pic>
          <p:nvPicPr>
            <p:cNvPr id="3" name="Picture 73" descr="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23827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73" descr="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86000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73" descr="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452941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3166696" y="570935"/>
            <a:ext cx="3061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H" pitchFamily="34" charset="0"/>
                <a:ea typeface="HP001" pitchFamily="34" charset="0"/>
              </a:rPr>
              <a:t>Chói</a:t>
            </a:r>
            <a:r>
              <a:rPr lang="en-US" sz="3600" b="1" dirty="0">
                <a:solidFill>
                  <a:srgbClr val="FF0000"/>
                </a:solidFill>
                <a:latin typeface="HP001 4H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H" pitchFamily="34" charset="0"/>
                <a:ea typeface="HP001" pitchFamily="34" charset="0"/>
              </a:rPr>
              <a:t>chang</a:t>
            </a:r>
            <a:endParaRPr lang="vi-VN" sz="3600" b="1" dirty="0">
              <a:solidFill>
                <a:srgbClr val="FF0000"/>
              </a:solidFill>
              <a:latin typeface="HP001 4 hàng" panose="020B0603050302020204" pitchFamily="34" charset="0"/>
              <a:ea typeface="HP001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66695" y="2042737"/>
            <a:ext cx="7850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mọi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nên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trái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.</a:t>
            </a:r>
            <a:endParaRPr lang="vi-VN" sz="3600" b="1" dirty="0">
              <a:solidFill>
                <a:srgbClr val="FF0000"/>
              </a:solidFill>
              <a:latin typeface="HP001 4 hàng" panose="020B0603050302020204" pitchFamily="34" charset="0"/>
              <a:ea typeface="HP001" pitchFamily="34" charset="0"/>
            </a:endParaRPr>
          </a:p>
        </p:txBody>
      </p:sp>
      <p:pic>
        <p:nvPicPr>
          <p:cNvPr id="15" name="Picture 14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75" y="4596779"/>
            <a:ext cx="2219325" cy="188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183047" y="1294012"/>
            <a:ext cx="3061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H" pitchFamily="34" charset="0"/>
                <a:ea typeface="HP001" pitchFamily="34" charset="0"/>
              </a:rPr>
              <a:t>Rung </a:t>
            </a:r>
            <a:r>
              <a:rPr lang="en-US" sz="3600" b="1" dirty="0" err="1">
                <a:solidFill>
                  <a:srgbClr val="FF0000"/>
                </a:solidFill>
                <a:latin typeface="HP001 4H" pitchFamily="34" charset="0"/>
                <a:ea typeface="HP001" pitchFamily="34" charset="0"/>
              </a:rPr>
              <a:t>rinh</a:t>
            </a:r>
            <a:endParaRPr lang="vi-VN" sz="3600" b="1" dirty="0">
              <a:solidFill>
                <a:srgbClr val="FF0000"/>
              </a:solidFill>
              <a:latin typeface="HP001 4 hàng" panose="020B0603050302020204" pitchFamily="34" charset="0"/>
              <a:ea typeface="HP001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CE72945-AE20-44E8-8EC7-689F64AD1981}"/>
              </a:ext>
            </a:extLst>
          </p:cNvPr>
          <p:cNvSpPr txBox="1"/>
          <p:nvPr/>
        </p:nvSpPr>
        <p:spPr>
          <a:xfrm>
            <a:off x="3295556" y="4157352"/>
            <a:ext cx="3061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H" pitchFamily="34" charset="0"/>
                <a:ea typeface="HP001" pitchFamily="34" charset="0"/>
              </a:rPr>
              <a:t>Chói</a:t>
            </a:r>
            <a:r>
              <a:rPr lang="en-US" sz="3600" b="1" dirty="0">
                <a:solidFill>
                  <a:srgbClr val="FF0000"/>
                </a:solidFill>
                <a:latin typeface="HP001 4H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H" pitchFamily="34" charset="0"/>
                <a:ea typeface="HP001" pitchFamily="34" charset="0"/>
              </a:rPr>
              <a:t>chang</a:t>
            </a:r>
            <a:endParaRPr lang="vi-VN" sz="3600" b="1" dirty="0">
              <a:solidFill>
                <a:srgbClr val="FF0000"/>
              </a:solidFill>
              <a:latin typeface="HP001 4 hàng" panose="020B0603050302020204" pitchFamily="34" charset="0"/>
              <a:ea typeface="HP001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92B921B-1351-4597-8CA8-EF2C2C016B1D}"/>
              </a:ext>
            </a:extLst>
          </p:cNvPr>
          <p:cNvSpPr txBox="1"/>
          <p:nvPr/>
        </p:nvSpPr>
        <p:spPr>
          <a:xfrm>
            <a:off x="3295556" y="5640734"/>
            <a:ext cx="7850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mọi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nên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trái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.</a:t>
            </a:r>
            <a:endParaRPr lang="vi-VN" sz="3600" b="1" dirty="0">
              <a:solidFill>
                <a:srgbClr val="FF0000"/>
              </a:solidFill>
              <a:latin typeface="HP001 4 hàng" panose="020B0603050302020204" pitchFamily="34" charset="0"/>
              <a:ea typeface="HP001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28C413F-169C-4468-8B27-5E6065049D2A}"/>
              </a:ext>
            </a:extLst>
          </p:cNvPr>
          <p:cNvSpPr txBox="1"/>
          <p:nvPr/>
        </p:nvSpPr>
        <p:spPr>
          <a:xfrm>
            <a:off x="3311907" y="4880429"/>
            <a:ext cx="3061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H" pitchFamily="34" charset="0"/>
                <a:ea typeface="HP001" pitchFamily="34" charset="0"/>
              </a:rPr>
              <a:t>Rung </a:t>
            </a:r>
            <a:r>
              <a:rPr lang="en-US" sz="3600" b="1" dirty="0" err="1">
                <a:solidFill>
                  <a:srgbClr val="FF0000"/>
                </a:solidFill>
                <a:latin typeface="HP001 4H" pitchFamily="34" charset="0"/>
                <a:ea typeface="HP001" pitchFamily="34" charset="0"/>
              </a:rPr>
              <a:t>rinh</a:t>
            </a:r>
            <a:endParaRPr lang="vi-VN" sz="3600" b="1" dirty="0">
              <a:solidFill>
                <a:srgbClr val="FF0000"/>
              </a:solidFill>
              <a:latin typeface="HP001 4 hàng" panose="020B0603050302020204" pitchFamily="34" charset="0"/>
              <a:ea typeface="HP0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61029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117</Words>
  <Application>Microsoft Office PowerPoint</Application>
  <PresentationFormat>Custom</PresentationFormat>
  <Paragraphs>59</Paragraphs>
  <Slides>10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Minhthangpc.VN</cp:lastModifiedBy>
  <cp:revision>29</cp:revision>
  <dcterms:created xsi:type="dcterms:W3CDTF">2022-02-24T02:58:09Z</dcterms:created>
  <dcterms:modified xsi:type="dcterms:W3CDTF">2022-05-03T15:38:14Z</dcterms:modified>
</cp:coreProperties>
</file>