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105C9-AFE9-4E91-9847-81A101ACA681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D0A3-22D1-4DB5-A82D-5CDD14590E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105C9-AFE9-4E91-9847-81A101ACA681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D0A3-22D1-4DB5-A82D-5CDD14590E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105C9-AFE9-4E91-9847-81A101ACA681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D0A3-22D1-4DB5-A82D-5CDD14590E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105C9-AFE9-4E91-9847-81A101ACA681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D0A3-22D1-4DB5-A82D-5CDD14590E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105C9-AFE9-4E91-9847-81A101ACA681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D0A3-22D1-4DB5-A82D-5CDD14590E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105C9-AFE9-4E91-9847-81A101ACA681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D0A3-22D1-4DB5-A82D-5CDD14590E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105C9-AFE9-4E91-9847-81A101ACA681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D0A3-22D1-4DB5-A82D-5CDD14590E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105C9-AFE9-4E91-9847-81A101ACA681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D0A3-22D1-4DB5-A82D-5CDD14590E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105C9-AFE9-4E91-9847-81A101ACA681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D0A3-22D1-4DB5-A82D-5CDD14590E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105C9-AFE9-4E91-9847-81A101ACA681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D0A3-22D1-4DB5-A82D-5CDD14590E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105C9-AFE9-4E91-9847-81A101ACA681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D0A3-22D1-4DB5-A82D-5CDD14590E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105C9-AFE9-4E91-9847-81A101ACA681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1D0A3-22D1-4DB5-A82D-5CDD14590E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5"/>
            <a:ext cx="9144000" cy="7073265"/>
          </a:xfrm>
          <a:prstGeom prst="rect">
            <a:avLst/>
          </a:prstGeom>
        </p:spPr>
      </p:pic>
      <p:pic>
        <p:nvPicPr>
          <p:cNvPr id="5" name="图片 1" descr="6ef6858c0ebc8ea708ed448ab4b35c31"/>
          <p:cNvPicPr>
            <a:picLocks noChangeAspect="1"/>
          </p:cNvPicPr>
          <p:nvPr/>
        </p:nvPicPr>
        <p:blipFill>
          <a:blip r:embed="rId3"/>
          <a:srcRect l="24609"/>
          <a:stretch>
            <a:fillRect/>
          </a:stretch>
        </p:blipFill>
        <p:spPr>
          <a:xfrm>
            <a:off x="2362200" y="-1373777"/>
            <a:ext cx="5338286" cy="556477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2" b="47500"/>
          <a:stretch/>
        </p:blipFill>
        <p:spPr bwMode="auto">
          <a:xfrm>
            <a:off x="2599304" y="628121"/>
            <a:ext cx="5349240" cy="13141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362200"/>
            <a:ext cx="1676400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HP-211" pitchFamily="34" charset="0"/>
              </a:rPr>
              <a:t>S 50</a:t>
            </a:r>
          </a:p>
        </p:txBody>
      </p:sp>
      <p:pic>
        <p:nvPicPr>
          <p:cNvPr id="5" name="Picture 4" descr="TV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953" y="1524000"/>
            <a:ext cx="3562847" cy="491558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173915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11" pitchFamily="34" charset="0"/>
              </a:rPr>
              <a:t>Tập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đọc</a:t>
            </a:r>
            <a:endParaRPr lang="en-US" sz="2800" dirty="0">
              <a:latin typeface="HP-211" pitchFamily="34" charset="0"/>
            </a:endParaRPr>
          </a:p>
        </p:txBody>
      </p:sp>
      <p:pic>
        <p:nvPicPr>
          <p:cNvPr id="4" name="Picture 3" descr="TV T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60" y="4800600"/>
            <a:ext cx="9059540" cy="2057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0" y="4572000"/>
            <a:ext cx="2057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724793"/>
            <a:ext cx="9144000" cy="4228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66"/>
                </a:solidFill>
                <a:latin typeface="HP-211" pitchFamily="34" charset="0"/>
              </a:rPr>
              <a:t>Cáo</a:t>
            </a:r>
            <a:r>
              <a:rPr lang="en-US" sz="3200" dirty="0">
                <a:solidFill>
                  <a:srgbClr val="FF0066"/>
                </a:solidFill>
                <a:latin typeface="HP-211" pitchFamily="34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HP-211" pitchFamily="34" charset="0"/>
              </a:rPr>
              <a:t>và</a:t>
            </a:r>
            <a:r>
              <a:rPr lang="en-US" sz="3200" dirty="0">
                <a:solidFill>
                  <a:srgbClr val="FF0066"/>
                </a:solidFill>
                <a:latin typeface="HP-211" pitchFamily="34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HP-211" pitchFamily="34" charset="0"/>
              </a:rPr>
              <a:t>gà</a:t>
            </a:r>
            <a:endParaRPr lang="en-US" sz="3200" dirty="0">
              <a:solidFill>
                <a:srgbClr val="FF0066"/>
              </a:solidFill>
              <a:latin typeface="HP-211" pitchFamily="34" charset="0"/>
            </a:endParaRPr>
          </a:p>
          <a:p>
            <a:r>
              <a:rPr lang="en-US" sz="2600" dirty="0">
                <a:latin typeface="HP-211" pitchFamily="34" charset="0"/>
              </a:rPr>
              <a:t>    </a:t>
            </a:r>
            <a:r>
              <a:rPr lang="en-US" sz="2600" dirty="0" err="1">
                <a:latin typeface="HP-211" pitchFamily="34" charset="0"/>
              </a:rPr>
              <a:t>Gà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đang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đi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dạo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trên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đồng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thì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gặp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cáo</a:t>
            </a:r>
            <a:r>
              <a:rPr lang="en-US" sz="2600" dirty="0">
                <a:latin typeface="HP-211" pitchFamily="34" charset="0"/>
              </a:rPr>
              <a:t>. </a:t>
            </a:r>
            <a:r>
              <a:rPr lang="en-US" sz="2600" dirty="0" err="1">
                <a:latin typeface="HP-211" pitchFamily="34" charset="0"/>
              </a:rPr>
              <a:t>Cáo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ngọt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ngào</a:t>
            </a:r>
            <a:r>
              <a:rPr lang="en-US" sz="2600" dirty="0">
                <a:latin typeface="HP-211" pitchFamily="34" charset="0"/>
              </a:rPr>
              <a:t>: “</a:t>
            </a:r>
            <a:r>
              <a:rPr lang="en-US" sz="2600" dirty="0" err="1">
                <a:latin typeface="HP-211" pitchFamily="34" charset="0"/>
              </a:rPr>
              <a:t>Bạn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đi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chơi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xuân</a:t>
            </a:r>
            <a:r>
              <a:rPr lang="en-US" sz="2600" dirty="0">
                <a:latin typeface="HP-211" pitchFamily="34" charset="0"/>
              </a:rPr>
              <a:t> à? </a:t>
            </a:r>
            <a:r>
              <a:rPr lang="en-US" sz="2600" dirty="0" err="1">
                <a:latin typeface="HP-211" pitchFamily="34" charset="0"/>
              </a:rPr>
              <a:t>Ôi</a:t>
            </a:r>
            <a:r>
              <a:rPr lang="en-US" sz="2600" dirty="0">
                <a:latin typeface="HP-211" pitchFamily="34" charset="0"/>
              </a:rPr>
              <a:t>, </a:t>
            </a:r>
            <a:r>
              <a:rPr lang="en-US" sz="2600" dirty="0" err="1">
                <a:latin typeface="HP-211" pitchFamily="34" charset="0"/>
              </a:rPr>
              <a:t>bạn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thật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tuấn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tú</a:t>
            </a:r>
            <a:r>
              <a:rPr lang="en-US" sz="2600" dirty="0">
                <a:latin typeface="HP-211" pitchFamily="34" charset="0"/>
              </a:rPr>
              <a:t>! </a:t>
            </a:r>
            <a:r>
              <a:rPr lang="en-US" sz="2600" dirty="0" err="1">
                <a:latin typeface="HP-211" pitchFamily="34" charset="0"/>
              </a:rPr>
              <a:t>Tôi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ôm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bạn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nhé</a:t>
            </a:r>
            <a:r>
              <a:rPr lang="en-US" sz="2600" dirty="0">
                <a:latin typeface="HP-211" pitchFamily="34" charset="0"/>
              </a:rPr>
              <a:t>!”. </a:t>
            </a:r>
            <a:r>
              <a:rPr lang="en-US" sz="2600" dirty="0" err="1">
                <a:latin typeface="HP-211" pitchFamily="34" charset="0"/>
              </a:rPr>
              <a:t>Gà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mải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nghe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nịnh</a:t>
            </a:r>
            <a:r>
              <a:rPr lang="en-US" sz="2600" dirty="0">
                <a:latin typeface="HP-211" pitchFamily="34" charset="0"/>
              </a:rPr>
              <a:t>, </a:t>
            </a:r>
            <a:r>
              <a:rPr lang="en-US" sz="2600" dirty="0" err="1">
                <a:latin typeface="HP-211" pitchFamily="34" charset="0"/>
              </a:rPr>
              <a:t>cáo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lao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tới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ngoạm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gà</a:t>
            </a:r>
            <a:r>
              <a:rPr lang="en-US" sz="2600" dirty="0">
                <a:latin typeface="HP-211" pitchFamily="34" charset="0"/>
              </a:rPr>
              <a:t>.</a:t>
            </a:r>
          </a:p>
          <a:p>
            <a:r>
              <a:rPr lang="en-US" sz="2600" dirty="0">
                <a:latin typeface="HP-211" pitchFamily="34" charset="0"/>
              </a:rPr>
              <a:t>   </a:t>
            </a:r>
            <a:r>
              <a:rPr lang="en-US" sz="2600" dirty="0" err="1">
                <a:latin typeface="HP-211" pitchFamily="34" charset="0"/>
              </a:rPr>
              <a:t>Mấy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bác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nông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dân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nhìn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thấy</a:t>
            </a:r>
            <a:r>
              <a:rPr lang="en-US" sz="2600" dirty="0">
                <a:latin typeface="HP-211" pitchFamily="34" charset="0"/>
              </a:rPr>
              <a:t>, </a:t>
            </a:r>
            <a:r>
              <a:rPr lang="en-US" sz="2600" dirty="0" err="1">
                <a:latin typeface="HP-211" pitchFamily="34" charset="0"/>
              </a:rPr>
              <a:t>lao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ra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đuổi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cáo</a:t>
            </a:r>
            <a:r>
              <a:rPr lang="en-US" sz="2600" dirty="0">
                <a:latin typeface="HP-211" pitchFamily="34" charset="0"/>
              </a:rPr>
              <a:t>.</a:t>
            </a:r>
          </a:p>
          <a:p>
            <a:r>
              <a:rPr lang="en-US" sz="2600" dirty="0">
                <a:latin typeface="HP-211" pitchFamily="34" charset="0"/>
              </a:rPr>
              <a:t>   </a:t>
            </a:r>
            <a:r>
              <a:rPr lang="en-US" sz="2600" dirty="0" err="1">
                <a:latin typeface="HP-211" pitchFamily="34" charset="0"/>
              </a:rPr>
              <a:t>Gà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bảo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cáo</a:t>
            </a:r>
            <a:r>
              <a:rPr lang="en-US" sz="2600" dirty="0">
                <a:latin typeface="HP-211" pitchFamily="34" charset="0"/>
              </a:rPr>
              <a:t>: “</a:t>
            </a:r>
            <a:r>
              <a:rPr lang="en-US" sz="2600" dirty="0" err="1">
                <a:latin typeface="HP-211" pitchFamily="34" charset="0"/>
              </a:rPr>
              <a:t>Anh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nói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hai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ta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là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bạn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thì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họ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sẽ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không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đuổi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nữa</a:t>
            </a:r>
            <a:r>
              <a:rPr lang="en-US" sz="2600" dirty="0">
                <a:latin typeface="HP-211" pitchFamily="34" charset="0"/>
              </a:rPr>
              <a:t>”.</a:t>
            </a:r>
          </a:p>
          <a:p>
            <a:r>
              <a:rPr lang="en-US" sz="2600" dirty="0">
                <a:latin typeface="HP-211" pitchFamily="34" charset="0"/>
              </a:rPr>
              <a:t>   </a:t>
            </a:r>
            <a:r>
              <a:rPr lang="en-US" sz="2600" dirty="0" err="1">
                <a:latin typeface="HP-211" pitchFamily="34" charset="0"/>
              </a:rPr>
              <a:t>Cáo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vừa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mở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miệng</a:t>
            </a:r>
            <a:r>
              <a:rPr lang="en-US" sz="2600" dirty="0">
                <a:latin typeface="HP-211" pitchFamily="34" charset="0"/>
              </a:rPr>
              <a:t>, </a:t>
            </a:r>
            <a:r>
              <a:rPr lang="en-US" sz="2600" dirty="0" err="1">
                <a:latin typeface="HP-211" pitchFamily="34" charset="0"/>
              </a:rPr>
              <a:t>gà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đã</a:t>
            </a:r>
            <a:r>
              <a:rPr lang="en-US" sz="2600" dirty="0">
                <a:latin typeface="HP-211" pitchFamily="34" charset="0"/>
              </a:rPr>
              <a:t> bay </a:t>
            </a:r>
            <a:r>
              <a:rPr lang="en-US" sz="2600" dirty="0" err="1">
                <a:latin typeface="HP-211" pitchFamily="34" charset="0"/>
              </a:rPr>
              <a:t>tót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lên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cây</a:t>
            </a:r>
            <a:r>
              <a:rPr lang="en-US" sz="2600" dirty="0">
                <a:latin typeface="HP-211" pitchFamily="34" charset="0"/>
              </a:rPr>
              <a:t>.</a:t>
            </a:r>
          </a:p>
          <a:p>
            <a:r>
              <a:rPr lang="en-US" sz="2600" dirty="0">
                <a:latin typeface="HP-211" pitchFamily="34" charset="0"/>
              </a:rPr>
              <a:t>   </a:t>
            </a:r>
            <a:r>
              <a:rPr lang="en-US" sz="2600" dirty="0" err="1">
                <a:latin typeface="HP-211" pitchFamily="34" charset="0"/>
              </a:rPr>
              <a:t>Cáo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uất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quá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nhưng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không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làm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gì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được</a:t>
            </a:r>
            <a:r>
              <a:rPr lang="en-US" sz="2600" dirty="0">
                <a:latin typeface="HP-211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V T51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0706"/>
            <a:ext cx="9144000" cy="275889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057400" y="3657600"/>
            <a:ext cx="5334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848600" y="381000"/>
            <a:ext cx="1066800" cy="990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V</a:t>
            </a:r>
          </a:p>
          <a:p>
            <a:pPr algn="ctr"/>
            <a:r>
              <a:rPr lang="en-US" sz="3600">
                <a:solidFill>
                  <a:schemeClr val="tx1"/>
                </a:solidFill>
              </a:rPr>
              <a:t>20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33400"/>
            <a:ext cx="31242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11" pitchFamily="34" charset="0"/>
              </a:rPr>
              <a:t>Kiểm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tra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bài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cũ</a:t>
            </a:r>
            <a:r>
              <a:rPr lang="en-US" sz="2800" dirty="0">
                <a:latin typeface="HP-211" pitchFamily="34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2C77C5-2BE9-4571-AF61-4587623C36F2}"/>
              </a:ext>
            </a:extLst>
          </p:cNvPr>
          <p:cNvSpPr txBox="1"/>
          <p:nvPr/>
        </p:nvSpPr>
        <p:spPr>
          <a:xfrm>
            <a:off x="152400" y="994112"/>
            <a:ext cx="90678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66"/>
                </a:solidFill>
                <a:latin typeface="HP-211" pitchFamily="34" charset="0"/>
              </a:rPr>
              <a:t>Cải</a:t>
            </a:r>
            <a:r>
              <a:rPr lang="en-US" sz="3200" dirty="0">
                <a:solidFill>
                  <a:srgbClr val="FF0066"/>
                </a:solidFill>
                <a:latin typeface="HP-211" pitchFamily="34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HP-211" pitchFamily="34" charset="0"/>
              </a:rPr>
              <a:t>xanh</a:t>
            </a:r>
            <a:r>
              <a:rPr lang="en-US" sz="3200" dirty="0">
                <a:solidFill>
                  <a:srgbClr val="FF0066"/>
                </a:solidFill>
                <a:latin typeface="HP-211" pitchFamily="34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HP-211" pitchFamily="34" charset="0"/>
              </a:rPr>
              <a:t>và</a:t>
            </a:r>
            <a:r>
              <a:rPr lang="en-US" sz="3200" dirty="0">
                <a:solidFill>
                  <a:srgbClr val="FF0066"/>
                </a:solidFill>
                <a:latin typeface="HP-211" pitchFamily="34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HP-211" pitchFamily="34" charset="0"/>
              </a:rPr>
              <a:t>chim</a:t>
            </a:r>
            <a:r>
              <a:rPr lang="en-US" sz="3200" dirty="0">
                <a:solidFill>
                  <a:srgbClr val="FF0066"/>
                </a:solidFill>
                <a:latin typeface="HP-211" pitchFamily="34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HP-211" pitchFamily="34" charset="0"/>
              </a:rPr>
              <a:t>sâu</a:t>
            </a:r>
            <a:endParaRPr lang="en-US" sz="3200" dirty="0">
              <a:solidFill>
                <a:srgbClr val="FF0066"/>
              </a:solidFill>
              <a:latin typeface="HP-211" pitchFamily="34" charset="0"/>
            </a:endParaRPr>
          </a:p>
          <a:p>
            <a:r>
              <a:rPr lang="en-US" sz="3200" dirty="0">
                <a:latin typeface="HP-211" pitchFamily="34" charset="0"/>
              </a:rPr>
              <a:t>    </a:t>
            </a:r>
            <a:r>
              <a:rPr lang="en-US" sz="3200" dirty="0" err="1">
                <a:latin typeface="HP-211" pitchFamily="34" charset="0"/>
              </a:rPr>
              <a:t>Sáng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sớm</a:t>
            </a:r>
            <a:r>
              <a:rPr lang="en-US" sz="3200" dirty="0">
                <a:latin typeface="HP-211" pitchFamily="34" charset="0"/>
              </a:rPr>
              <a:t>, </a:t>
            </a:r>
            <a:r>
              <a:rPr lang="en-US" sz="3200" dirty="0" err="1">
                <a:latin typeface="HP-211" pitchFamily="34" charset="0"/>
              </a:rPr>
              <a:t>chim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sâu</a:t>
            </a:r>
            <a:r>
              <a:rPr lang="en-US" sz="3200" dirty="0">
                <a:latin typeface="HP-211" pitchFamily="34" charset="0"/>
              </a:rPr>
              <a:t> bay </a:t>
            </a:r>
            <a:r>
              <a:rPr lang="en-US" sz="3200" dirty="0" err="1">
                <a:latin typeface="HP-211" pitchFamily="34" charset="0"/>
              </a:rPr>
              <a:t>đến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vườn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cải</a:t>
            </a:r>
            <a:r>
              <a:rPr lang="en-US" sz="3200" dirty="0">
                <a:latin typeface="HP-211" pitchFamily="34" charset="0"/>
              </a:rPr>
              <a:t>. </a:t>
            </a:r>
            <a:r>
              <a:rPr lang="en-US" sz="3200" dirty="0" err="1">
                <a:latin typeface="HP-211" pitchFamily="34" charset="0"/>
              </a:rPr>
              <a:t>Cải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xanh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làu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bàu</a:t>
            </a:r>
            <a:r>
              <a:rPr lang="en-US" sz="3200" dirty="0">
                <a:latin typeface="HP-211" pitchFamily="34" charset="0"/>
              </a:rPr>
              <a:t>:”</a:t>
            </a:r>
            <a:r>
              <a:rPr lang="en-US" sz="3200" dirty="0" err="1">
                <a:latin typeface="HP-211" pitchFamily="34" charset="0"/>
              </a:rPr>
              <a:t>Để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em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ngủ</a:t>
            </a:r>
            <a:r>
              <a:rPr lang="en-US" sz="3200" dirty="0">
                <a:latin typeface="HP-211" pitchFamily="34" charset="0"/>
              </a:rPr>
              <a:t>”. </a:t>
            </a:r>
            <a:r>
              <a:rPr lang="en-US" sz="3200" dirty="0" err="1">
                <a:latin typeface="HP-211" pitchFamily="34" charset="0"/>
              </a:rPr>
              <a:t>Chim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sâu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buồn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bã</a:t>
            </a:r>
            <a:r>
              <a:rPr lang="en-US" sz="3200" dirty="0">
                <a:latin typeface="HP-211" pitchFamily="34" charset="0"/>
              </a:rPr>
              <a:t> bay </a:t>
            </a:r>
            <a:r>
              <a:rPr lang="en-US" sz="3200" dirty="0" err="1">
                <a:latin typeface="HP-211" pitchFamily="34" charset="0"/>
              </a:rPr>
              <a:t>đi</a:t>
            </a:r>
            <a:r>
              <a:rPr lang="en-US" sz="3200" dirty="0">
                <a:latin typeface="HP-211" pitchFamily="34" charset="0"/>
              </a:rPr>
              <a:t>.</a:t>
            </a:r>
          </a:p>
          <a:p>
            <a:r>
              <a:rPr lang="en-US" sz="3200" dirty="0">
                <a:latin typeface="HP-211" pitchFamily="34" charset="0"/>
              </a:rPr>
              <a:t>    </a:t>
            </a:r>
            <a:r>
              <a:rPr lang="en-US" sz="3200" dirty="0" err="1">
                <a:latin typeface="HP-211" pitchFamily="34" charset="0"/>
              </a:rPr>
              <a:t>Nào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ngờ</a:t>
            </a:r>
            <a:r>
              <a:rPr lang="en-US" sz="3200" dirty="0">
                <a:latin typeface="HP-211" pitchFamily="34" charset="0"/>
              </a:rPr>
              <a:t>, </a:t>
            </a:r>
            <a:r>
              <a:rPr lang="en-US" sz="3200" dirty="0" err="1">
                <a:latin typeface="HP-211" pitchFamily="34" charset="0"/>
              </a:rPr>
              <a:t>lũ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sâu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rủ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nhau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đến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cắn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cải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xanh</a:t>
            </a:r>
            <a:r>
              <a:rPr lang="en-US" sz="3200" dirty="0">
                <a:latin typeface="HP-211" pitchFamily="34" charset="0"/>
              </a:rPr>
              <a:t>. </a:t>
            </a:r>
            <a:r>
              <a:rPr lang="en-US" sz="3200" dirty="0" err="1">
                <a:latin typeface="HP-211" pitchFamily="34" charset="0"/>
              </a:rPr>
              <a:t>Cải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oằn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mình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chống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đỡ</a:t>
            </a:r>
            <a:r>
              <a:rPr lang="en-US" sz="3200" dirty="0">
                <a:latin typeface="HP-211" pitchFamily="34" charset="0"/>
              </a:rPr>
              <a:t>. </a:t>
            </a:r>
            <a:r>
              <a:rPr lang="en-US" sz="3200" dirty="0" err="1">
                <a:latin typeface="HP-211" pitchFamily="34" charset="0"/>
              </a:rPr>
              <a:t>Lá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cải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ngoắt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phải</a:t>
            </a:r>
            <a:r>
              <a:rPr lang="en-US" sz="3200" dirty="0">
                <a:latin typeface="HP-211" pitchFamily="34" charset="0"/>
              </a:rPr>
              <a:t>, </a:t>
            </a:r>
            <a:r>
              <a:rPr lang="en-US" sz="3200" dirty="0" err="1">
                <a:latin typeface="HP-211" pitchFamily="34" charset="0"/>
              </a:rPr>
              <a:t>ngoặt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trái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nhưng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không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đuổi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được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sâu</a:t>
            </a:r>
            <a:r>
              <a:rPr lang="en-US" sz="3200" dirty="0">
                <a:latin typeface="HP-211" pitchFamily="34" charset="0"/>
              </a:rPr>
              <a:t>. </a:t>
            </a:r>
            <a:r>
              <a:rPr lang="en-US" sz="3200" dirty="0" err="1">
                <a:latin typeface="HP-211" pitchFamily="34" charset="0"/>
              </a:rPr>
              <a:t>Cải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rũ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xuống</a:t>
            </a:r>
            <a:r>
              <a:rPr lang="en-US" sz="3200" dirty="0">
                <a:latin typeface="HP-211" pitchFamily="34" charset="0"/>
              </a:rPr>
              <a:t>, </a:t>
            </a:r>
            <a:r>
              <a:rPr lang="en-US" sz="3200" dirty="0" err="1">
                <a:latin typeface="HP-211" pitchFamily="34" charset="0"/>
              </a:rPr>
              <a:t>mềm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oặt</a:t>
            </a:r>
            <a:r>
              <a:rPr lang="en-US" sz="3200" dirty="0">
                <a:latin typeface="HP-211" pitchFamily="34" charset="0"/>
              </a:rPr>
              <a:t>.</a:t>
            </a:r>
          </a:p>
          <a:p>
            <a:r>
              <a:rPr lang="en-US" sz="3200" dirty="0">
                <a:latin typeface="HP-211" pitchFamily="34" charset="0"/>
              </a:rPr>
              <a:t>   </a:t>
            </a:r>
            <a:r>
              <a:rPr lang="en-US" sz="3200" dirty="0" err="1">
                <a:latin typeface="HP-211" pitchFamily="34" charset="0"/>
              </a:rPr>
              <a:t>Chim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sâu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vội</a:t>
            </a:r>
            <a:r>
              <a:rPr lang="en-US" sz="3200" dirty="0">
                <a:latin typeface="HP-211" pitchFamily="34" charset="0"/>
              </a:rPr>
              <a:t> bay </a:t>
            </a:r>
            <a:r>
              <a:rPr lang="en-US" sz="3200" dirty="0" err="1">
                <a:latin typeface="HP-211" pitchFamily="34" charset="0"/>
              </a:rPr>
              <a:t>đến</a:t>
            </a:r>
            <a:r>
              <a:rPr lang="en-US" sz="3200" dirty="0">
                <a:latin typeface="HP-211" pitchFamily="34" charset="0"/>
              </a:rPr>
              <a:t>, </a:t>
            </a:r>
            <a:r>
              <a:rPr lang="en-US" sz="3200" dirty="0" err="1">
                <a:latin typeface="HP-211" pitchFamily="34" charset="0"/>
              </a:rPr>
              <a:t>thoăn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thoắt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bắt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sâu</a:t>
            </a:r>
            <a:r>
              <a:rPr lang="en-US" sz="3200" dirty="0">
                <a:latin typeface="HP-211" pitchFamily="34" charset="0"/>
              </a:rPr>
              <a:t>. </a:t>
            </a:r>
            <a:r>
              <a:rPr lang="en-US" sz="3200" dirty="0" err="1">
                <a:latin typeface="HP-211" pitchFamily="34" charset="0"/>
              </a:rPr>
              <a:t>Cải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không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đau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nữa</a:t>
            </a:r>
            <a:r>
              <a:rPr lang="en-US" sz="3200" dirty="0">
                <a:latin typeface="HP-211" pitchFamily="34" charset="0"/>
              </a:rPr>
              <a:t>. </a:t>
            </a:r>
            <a:r>
              <a:rPr lang="en-US" sz="3200" dirty="0" err="1">
                <a:latin typeface="HP-211" pitchFamily="34" charset="0"/>
              </a:rPr>
              <a:t>Từ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đó</a:t>
            </a:r>
            <a:r>
              <a:rPr lang="en-US" sz="3200" dirty="0">
                <a:latin typeface="HP-211" pitchFamily="34" charset="0"/>
              </a:rPr>
              <a:t>, </a:t>
            </a:r>
            <a:r>
              <a:rPr lang="en-US" sz="3200" dirty="0" err="1">
                <a:latin typeface="HP-211" pitchFamily="34" charset="0"/>
              </a:rPr>
              <a:t>cải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và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chim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sâu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thành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bạn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thân</a:t>
            </a:r>
            <a:r>
              <a:rPr lang="en-US" sz="3200" dirty="0">
                <a:latin typeface="HP-211" pitchFamily="34" charset="0"/>
              </a:rPr>
              <a:t>.</a:t>
            </a:r>
          </a:p>
          <a:p>
            <a:r>
              <a:rPr lang="en-US" sz="2800" dirty="0">
                <a:latin typeface="HP-211" pitchFamily="34" charset="0"/>
              </a:rPr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2">
            <a:extLst>
              <a:ext uri="{FF2B5EF4-FFF2-40B4-BE49-F238E27FC236}">
                <a16:creationId xmlns:a16="http://schemas.microsoft.com/office/drawing/2014/main" id="{B77B80C0-55C7-437B-B8BF-A9F61A25A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9340" y="1077318"/>
            <a:ext cx="3688660" cy="71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dirty="0" err="1">
                <a:solidFill>
                  <a:srgbClr val="FF0000"/>
                </a:solidFill>
                <a:latin typeface="HP-211" panose="020B0803050302020204" pitchFamily="34" charset="0"/>
              </a:rPr>
              <a:t>Bài</a:t>
            </a:r>
            <a:r>
              <a:rPr lang="en-US" altLang="en-US" sz="4400" dirty="0">
                <a:solidFill>
                  <a:srgbClr val="FF0000"/>
                </a:solidFill>
                <a:latin typeface="HP-211" panose="020B0803050302020204" pitchFamily="34" charset="0"/>
              </a:rPr>
              <a:t> 121: </a:t>
            </a:r>
            <a:r>
              <a:rPr lang="en-US" altLang="en-US" sz="4400" dirty="0" err="1">
                <a:solidFill>
                  <a:srgbClr val="FF0000"/>
                </a:solidFill>
                <a:latin typeface="HP-211" panose="020B0803050302020204" pitchFamily="34" charset="0"/>
              </a:rPr>
              <a:t>uân</a:t>
            </a:r>
            <a:r>
              <a:rPr lang="en-US" altLang="en-US" sz="4400" dirty="0">
                <a:solidFill>
                  <a:srgbClr val="FF0000"/>
                </a:solidFill>
                <a:latin typeface="HP-211" panose="020B0803050302020204" pitchFamily="34" charset="0"/>
              </a:rPr>
              <a:t> - </a:t>
            </a:r>
            <a:r>
              <a:rPr lang="en-US" altLang="en-US" sz="4400" dirty="0" err="1">
                <a:solidFill>
                  <a:srgbClr val="FF0000"/>
                </a:solidFill>
                <a:latin typeface="HP-211" panose="020B0803050302020204" pitchFamily="34" charset="0"/>
              </a:rPr>
              <a:t>uât</a:t>
            </a:r>
            <a:endParaRPr lang="en-US" altLang="en-US" sz="4400" dirty="0">
              <a:solidFill>
                <a:srgbClr val="FF0000"/>
              </a:solidFill>
              <a:latin typeface="HP-211" panose="020B08030503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FA8D75F-EB95-4819-83CB-F1D13D3BD80C}"/>
              </a:ext>
            </a:extLst>
          </p:cNvPr>
          <p:cNvSpPr/>
          <p:nvPr/>
        </p:nvSpPr>
        <p:spPr>
          <a:xfrm>
            <a:off x="4648200" y="2133600"/>
            <a:ext cx="4267200" cy="4310116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E1B6B4-B0BC-41D1-A664-CB594CC56AF9}"/>
              </a:ext>
            </a:extLst>
          </p:cNvPr>
          <p:cNvSpPr txBox="1"/>
          <p:nvPr/>
        </p:nvSpPr>
        <p:spPr>
          <a:xfrm>
            <a:off x="4267200" y="2971800"/>
            <a:ext cx="5029200" cy="240064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 defTabSz="914309"/>
            <a:r>
              <a:rPr lang="en-US" sz="15000" dirty="0" err="1">
                <a:solidFill>
                  <a:srgbClr val="000099"/>
                </a:solidFill>
                <a:latin typeface="HP-211" panose="020B0803050302020204" pitchFamily="34" charset="0"/>
              </a:rPr>
              <a:t>uât</a:t>
            </a:r>
            <a:endParaRPr lang="vi-VN" sz="15000" dirty="0">
              <a:solidFill>
                <a:srgbClr val="000099"/>
              </a:solidFill>
              <a:latin typeface="UTM Avo" panose="0204060305050602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FA8D75F-EB95-4819-83CB-F1D13D3BD80C}"/>
              </a:ext>
            </a:extLst>
          </p:cNvPr>
          <p:cNvSpPr/>
          <p:nvPr/>
        </p:nvSpPr>
        <p:spPr>
          <a:xfrm>
            <a:off x="152400" y="2133600"/>
            <a:ext cx="4267200" cy="4310116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E1B6B4-B0BC-41D1-A664-CB594CC56AF9}"/>
              </a:ext>
            </a:extLst>
          </p:cNvPr>
          <p:cNvSpPr txBox="1"/>
          <p:nvPr/>
        </p:nvSpPr>
        <p:spPr>
          <a:xfrm>
            <a:off x="-228600" y="2971800"/>
            <a:ext cx="5029200" cy="240064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 defTabSz="914309"/>
            <a:r>
              <a:rPr lang="en-US" sz="15000" dirty="0" err="1">
                <a:solidFill>
                  <a:srgbClr val="0070C0"/>
                </a:solidFill>
                <a:latin typeface="HP-211" panose="020B0803050302020204" pitchFamily="34" charset="0"/>
              </a:rPr>
              <a:t>uân</a:t>
            </a:r>
            <a:endParaRPr lang="vi-VN" sz="150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48" y="685800"/>
            <a:ext cx="250115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P-211" pitchFamily="34" charset="0"/>
              </a:rPr>
              <a:t>1.Làm </a:t>
            </a:r>
            <a:r>
              <a:rPr lang="en-US" sz="2800" dirty="0" err="1">
                <a:latin typeface="HP-211" pitchFamily="34" charset="0"/>
              </a:rPr>
              <a:t>quen</a:t>
            </a:r>
            <a:endParaRPr lang="en-US" sz="2800" dirty="0">
              <a:latin typeface="HP-211" pitchFamily="34" charset="0"/>
            </a:endParaRPr>
          </a:p>
        </p:txBody>
      </p:sp>
      <p:pic>
        <p:nvPicPr>
          <p:cNvPr id="4" name="Picture 3" descr="TV T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818" y="1295400"/>
            <a:ext cx="2200582" cy="42773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638800"/>
            <a:ext cx="54864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HP-211" pitchFamily="34" charset="0"/>
              </a:rPr>
              <a:t>huân</a:t>
            </a:r>
            <a:r>
              <a:rPr lang="en-US" sz="6000" dirty="0">
                <a:latin typeface="HP-211" pitchFamily="34" charset="0"/>
              </a:rPr>
              <a:t> </a:t>
            </a:r>
            <a:r>
              <a:rPr lang="en-US" sz="6000" dirty="0" err="1">
                <a:latin typeface="HP-211" pitchFamily="34" charset="0"/>
              </a:rPr>
              <a:t>chương</a:t>
            </a:r>
            <a:endParaRPr lang="en-US" sz="6000" dirty="0">
              <a:latin typeface="HP-211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785417-80CD-4233-8822-891B7990C484}"/>
              </a:ext>
            </a:extLst>
          </p:cNvPr>
          <p:cNvSpPr txBox="1"/>
          <p:nvPr/>
        </p:nvSpPr>
        <p:spPr>
          <a:xfrm>
            <a:off x="4800600" y="2819400"/>
            <a:ext cx="12192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P-211" pitchFamily="34" charset="0"/>
              </a:rPr>
              <a:t>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0E540F-DE5A-4B0F-8808-0479E3156513}"/>
              </a:ext>
            </a:extLst>
          </p:cNvPr>
          <p:cNvSpPr txBox="1"/>
          <p:nvPr/>
        </p:nvSpPr>
        <p:spPr>
          <a:xfrm>
            <a:off x="6858000" y="3886200"/>
            <a:ext cx="91440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P-211" pitchFamily="34" charset="0"/>
              </a:rPr>
              <a:t>â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996110-7B84-4C28-BD9E-A4C9ED7B25E4}"/>
              </a:ext>
            </a:extLst>
          </p:cNvPr>
          <p:cNvSpPr txBox="1"/>
          <p:nvPr/>
        </p:nvSpPr>
        <p:spPr>
          <a:xfrm>
            <a:off x="7696200" y="3886200"/>
            <a:ext cx="838200" cy="1015663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P-211" pitchFamily="34" charset="0"/>
              </a:rPr>
              <a:t>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3517A6-E495-4888-B258-0EB9FEA679F4}"/>
              </a:ext>
            </a:extLst>
          </p:cNvPr>
          <p:cNvSpPr txBox="1"/>
          <p:nvPr/>
        </p:nvSpPr>
        <p:spPr>
          <a:xfrm>
            <a:off x="4800600" y="1752600"/>
            <a:ext cx="37338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h</a:t>
            </a:r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uân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0E540F-DE5A-4B0F-8808-0479E3156513}"/>
              </a:ext>
            </a:extLst>
          </p:cNvPr>
          <p:cNvSpPr txBox="1"/>
          <p:nvPr/>
        </p:nvSpPr>
        <p:spPr>
          <a:xfrm>
            <a:off x="6096000" y="3886200"/>
            <a:ext cx="762000" cy="101566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P-211" pitchFamily="34" charset="0"/>
              </a:rPr>
              <a:t>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BFEE92-C1D6-4714-A741-35551D58AA1F}"/>
              </a:ext>
            </a:extLst>
          </p:cNvPr>
          <p:cNvSpPr txBox="1"/>
          <p:nvPr/>
        </p:nvSpPr>
        <p:spPr>
          <a:xfrm>
            <a:off x="6096000" y="2819400"/>
            <a:ext cx="243840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uân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48" y="685800"/>
            <a:ext cx="250115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P-211" pitchFamily="34" charset="0"/>
              </a:rPr>
              <a:t>1.Làm </a:t>
            </a:r>
            <a:r>
              <a:rPr lang="en-US" sz="2800" dirty="0" err="1">
                <a:latin typeface="HP-211" pitchFamily="34" charset="0"/>
              </a:rPr>
              <a:t>quen</a:t>
            </a:r>
            <a:endParaRPr lang="en-US" sz="2800" dirty="0">
              <a:latin typeface="HP-211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5638800"/>
            <a:ext cx="37338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HP-211" pitchFamily="34" charset="0"/>
              </a:rPr>
              <a:t>sản</a:t>
            </a:r>
            <a:r>
              <a:rPr lang="en-US" sz="6000" dirty="0">
                <a:latin typeface="HP-211" pitchFamily="34" charset="0"/>
              </a:rPr>
              <a:t> </a:t>
            </a:r>
            <a:r>
              <a:rPr lang="en-US" sz="6000" dirty="0" err="1">
                <a:latin typeface="HP-211" pitchFamily="34" charset="0"/>
              </a:rPr>
              <a:t>xuất</a:t>
            </a:r>
            <a:endParaRPr lang="en-US" sz="6000" dirty="0">
              <a:latin typeface="HP-211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785417-80CD-4233-8822-891B7990C484}"/>
              </a:ext>
            </a:extLst>
          </p:cNvPr>
          <p:cNvSpPr txBox="1"/>
          <p:nvPr/>
        </p:nvSpPr>
        <p:spPr>
          <a:xfrm>
            <a:off x="5257800" y="2819400"/>
            <a:ext cx="12192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P-211" pitchFamily="34" charset="0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0E540F-DE5A-4B0F-8808-0479E3156513}"/>
              </a:ext>
            </a:extLst>
          </p:cNvPr>
          <p:cNvSpPr txBox="1"/>
          <p:nvPr/>
        </p:nvSpPr>
        <p:spPr>
          <a:xfrm>
            <a:off x="7315200" y="3886200"/>
            <a:ext cx="91440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P-211" pitchFamily="34" charset="0"/>
              </a:rPr>
              <a:t>â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996110-7B84-4C28-BD9E-A4C9ED7B25E4}"/>
              </a:ext>
            </a:extLst>
          </p:cNvPr>
          <p:cNvSpPr txBox="1"/>
          <p:nvPr/>
        </p:nvSpPr>
        <p:spPr>
          <a:xfrm>
            <a:off x="8153400" y="3886200"/>
            <a:ext cx="838200" cy="1015663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P-211" pitchFamily="34" charset="0"/>
              </a:rPr>
              <a:t>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3517A6-E495-4888-B258-0EB9FEA679F4}"/>
              </a:ext>
            </a:extLst>
          </p:cNvPr>
          <p:cNvSpPr txBox="1"/>
          <p:nvPr/>
        </p:nvSpPr>
        <p:spPr>
          <a:xfrm>
            <a:off x="5257800" y="1752600"/>
            <a:ext cx="37338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x</a:t>
            </a:r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uất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0E540F-DE5A-4B0F-8808-0479E3156513}"/>
              </a:ext>
            </a:extLst>
          </p:cNvPr>
          <p:cNvSpPr txBox="1"/>
          <p:nvPr/>
        </p:nvSpPr>
        <p:spPr>
          <a:xfrm>
            <a:off x="6553200" y="3886200"/>
            <a:ext cx="762000" cy="101566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P-211" pitchFamily="34" charset="0"/>
              </a:rPr>
              <a:t>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BFEE92-C1D6-4714-A741-35551D58AA1F}"/>
              </a:ext>
            </a:extLst>
          </p:cNvPr>
          <p:cNvSpPr txBox="1"/>
          <p:nvPr/>
        </p:nvSpPr>
        <p:spPr>
          <a:xfrm>
            <a:off x="6553200" y="2819400"/>
            <a:ext cx="243840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uât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  <p:pic>
        <p:nvPicPr>
          <p:cNvPr id="12" name="Picture 11" descr="TV T50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47800"/>
            <a:ext cx="4800600" cy="40391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0BFEE92-C1D6-4714-A741-35551D58AA1F}"/>
              </a:ext>
            </a:extLst>
          </p:cNvPr>
          <p:cNvSpPr txBox="1"/>
          <p:nvPr/>
        </p:nvSpPr>
        <p:spPr>
          <a:xfrm>
            <a:off x="6553200" y="2819400"/>
            <a:ext cx="243840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uất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48" y="685800"/>
            <a:ext cx="250115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P-211" pitchFamily="34" charset="0"/>
              </a:rPr>
              <a:t>1.Làm </a:t>
            </a:r>
            <a:r>
              <a:rPr lang="en-US" sz="2800" dirty="0" err="1">
                <a:latin typeface="HP-211" pitchFamily="34" charset="0"/>
              </a:rPr>
              <a:t>quen</a:t>
            </a:r>
            <a:endParaRPr lang="en-US" sz="2800" dirty="0">
              <a:latin typeface="HP-211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1930064"/>
            <a:ext cx="2286000" cy="101566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uâ</a:t>
            </a:r>
            <a:r>
              <a:rPr lang="en-US" sz="6000" dirty="0" err="1">
                <a:solidFill>
                  <a:srgbClr val="7030A0"/>
                </a:solidFill>
                <a:latin typeface="HP-211" pitchFamily="34" charset="0"/>
              </a:rPr>
              <a:t>n</a:t>
            </a:r>
            <a:endParaRPr lang="en-US" sz="6000" dirty="0">
              <a:solidFill>
                <a:srgbClr val="7030A0"/>
              </a:solidFill>
              <a:latin typeface="HP-211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3048000"/>
            <a:ext cx="3124200" cy="1015663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huân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4343400"/>
            <a:ext cx="34290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sản</a:t>
            </a:r>
            <a:r>
              <a:rPr lang="en-US" sz="6000" dirty="0">
                <a:latin typeface="HP-211" pitchFamily="34" charset="0"/>
              </a:rPr>
              <a:t> </a:t>
            </a:r>
            <a:r>
              <a:rPr lang="en-US" sz="6000" dirty="0" err="1">
                <a:latin typeface="HP-211" pitchFamily="34" charset="0"/>
              </a:rPr>
              <a:t>xuất</a:t>
            </a:r>
            <a:endParaRPr lang="en-US" sz="6000" dirty="0">
              <a:latin typeface="HP-211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3048000"/>
            <a:ext cx="3048000" cy="1015663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xuất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1905000"/>
            <a:ext cx="2286000" cy="101566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uâ</a:t>
            </a:r>
            <a:r>
              <a:rPr lang="en-US" sz="6000" dirty="0" err="1">
                <a:solidFill>
                  <a:srgbClr val="0070C0"/>
                </a:solidFill>
                <a:latin typeface="HP-211" pitchFamily="34" charset="0"/>
              </a:rPr>
              <a:t>t</a:t>
            </a:r>
            <a:endParaRPr lang="en-US" sz="6000" dirty="0">
              <a:solidFill>
                <a:srgbClr val="0070C0"/>
              </a:solidFill>
              <a:latin typeface="HP-211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343400"/>
            <a:ext cx="54864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huân</a:t>
            </a:r>
            <a:r>
              <a:rPr lang="en-US" sz="6000" dirty="0">
                <a:latin typeface="HP-211" pitchFamily="34" charset="0"/>
              </a:rPr>
              <a:t> </a:t>
            </a:r>
            <a:r>
              <a:rPr lang="en-US" sz="6000" dirty="0" err="1">
                <a:latin typeface="HP-211" pitchFamily="34" charset="0"/>
              </a:rPr>
              <a:t>chương</a:t>
            </a:r>
            <a:endParaRPr lang="en-US" sz="6000" dirty="0">
              <a:latin typeface="HP-211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36732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HP-211" pitchFamily="34" charset="0"/>
              </a:rPr>
              <a:t>2</a:t>
            </a:r>
            <a:r>
              <a:rPr lang="en-US" sz="2800" dirty="0">
                <a:latin typeface="HP-211" pitchFamily="34" charset="0"/>
              </a:rPr>
              <a:t>.Giúp </a:t>
            </a:r>
            <a:r>
              <a:rPr lang="en-US" sz="2800" dirty="0" err="1">
                <a:latin typeface="HP-211" pitchFamily="34" charset="0"/>
              </a:rPr>
              <a:t>thỏ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đem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cà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rốt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về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hai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nhà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kho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cho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đúng</a:t>
            </a:r>
            <a:r>
              <a:rPr lang="en-US" sz="2800" dirty="0">
                <a:latin typeface="HP-211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HP-211" pitchFamily="34" charset="0"/>
            </a:endParaRPr>
          </a:p>
        </p:txBody>
      </p:sp>
      <p:pic>
        <p:nvPicPr>
          <p:cNvPr id="5" name="Picture 4" descr="TV T50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8864"/>
            <a:ext cx="2895600" cy="2853936"/>
          </a:xfrm>
          <a:prstGeom prst="rect">
            <a:avLst/>
          </a:prstGeom>
        </p:spPr>
      </p:pic>
      <p:pic>
        <p:nvPicPr>
          <p:cNvPr id="6" name="Picture 5" descr="TV T50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57200"/>
            <a:ext cx="3048001" cy="28025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2583358"/>
            <a:ext cx="1371600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HP-211" pitchFamily="34" charset="0"/>
              </a:rPr>
              <a:t>uân</a:t>
            </a:r>
            <a:endParaRPr lang="en-US" sz="4400" b="1" dirty="0">
              <a:latin typeface="HP-211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86600" y="2497723"/>
            <a:ext cx="1371600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HP-211" pitchFamily="34" charset="0"/>
              </a:rPr>
              <a:t>uât</a:t>
            </a:r>
            <a:endParaRPr lang="en-US" sz="4400" b="1" dirty="0">
              <a:latin typeface="HP-211" pitchFamily="34" charset="0"/>
            </a:endParaRPr>
          </a:p>
        </p:txBody>
      </p:sp>
      <p:pic>
        <p:nvPicPr>
          <p:cNvPr id="9" name="Picture 8" descr="CR5-removebg-previe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24779"/>
            <a:ext cx="3657600" cy="1033221"/>
          </a:xfrm>
          <a:prstGeom prst="rect">
            <a:avLst/>
          </a:prstGeom>
        </p:spPr>
      </p:pic>
      <p:pic>
        <p:nvPicPr>
          <p:cNvPr id="10" name="Picture 9" descr="CR4-removebg-previe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6910" y="4794967"/>
            <a:ext cx="3657600" cy="1024129"/>
          </a:xfrm>
          <a:prstGeom prst="rect">
            <a:avLst/>
          </a:prstGeom>
        </p:spPr>
      </p:pic>
      <p:pic>
        <p:nvPicPr>
          <p:cNvPr id="11" name="Picture 10" descr="CR3-removebg-previe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2400" y="4724400"/>
            <a:ext cx="3810000" cy="1084547"/>
          </a:xfrm>
          <a:prstGeom prst="rect">
            <a:avLst/>
          </a:prstGeom>
        </p:spPr>
      </p:pic>
      <p:pic>
        <p:nvPicPr>
          <p:cNvPr id="12" name="Picture 11" descr="CR2-removebg-previe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2981" y="5257800"/>
            <a:ext cx="3874019" cy="1079988"/>
          </a:xfrm>
          <a:prstGeom prst="rect">
            <a:avLst/>
          </a:prstGeom>
        </p:spPr>
      </p:pic>
      <p:pic>
        <p:nvPicPr>
          <p:cNvPr id="13" name="Picture 12" descr="CR1-removebg-preview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7142" y="5858038"/>
            <a:ext cx="3926858" cy="99996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114800" y="457200"/>
            <a:ext cx="1066800" cy="990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V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65587E-6 L -0.32986 -0.2673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00" y="-134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45051E-6 L -0.56858 -0.1713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00" y="-86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0.05782 L -0.6033 0.1505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0" y="46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6 -0.00116 L 0.6 -0.2354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00" y="-117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77613E-6 L 0.6 -0.2465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0" y="-1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048" y="685800"/>
            <a:ext cx="128195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P-211" pitchFamily="34" charset="0"/>
              </a:rPr>
              <a:t>MRVT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76200" y="1447800"/>
            <a:ext cx="1676400" cy="860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C00000"/>
                </a:solidFill>
                <a:latin typeface="HP-211" pitchFamily="34" charset="0"/>
              </a:rPr>
              <a:t>uân</a:t>
            </a:r>
            <a:endParaRPr lang="en-US" sz="4800" dirty="0">
              <a:solidFill>
                <a:srgbClr val="C00000"/>
              </a:solidFill>
              <a:latin typeface="HP-211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1447800"/>
            <a:ext cx="77724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HP-211" pitchFamily="34" charset="0"/>
              </a:rPr>
              <a:t>:</a:t>
            </a:r>
            <a:r>
              <a:rPr lang="en-US" sz="4800" dirty="0" err="1">
                <a:solidFill>
                  <a:srgbClr val="002060"/>
                </a:solidFill>
                <a:latin typeface="HP-211" pitchFamily="34" charset="0"/>
              </a:rPr>
              <a:t>xuân</a:t>
            </a:r>
            <a:r>
              <a:rPr lang="en-US" sz="4800" dirty="0">
                <a:solidFill>
                  <a:srgbClr val="00206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HP-211" pitchFamily="34" charset="0"/>
              </a:rPr>
              <a:t>quấn</a:t>
            </a:r>
            <a:r>
              <a:rPr lang="en-US" sz="4800" dirty="0">
                <a:solidFill>
                  <a:srgbClr val="00206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HP-211" pitchFamily="34" charset="0"/>
              </a:rPr>
              <a:t>thuận</a:t>
            </a:r>
            <a:r>
              <a:rPr lang="en-US" sz="4800" dirty="0">
                <a:solidFill>
                  <a:srgbClr val="002060"/>
                </a:solidFill>
                <a:latin typeface="HP-211" pitchFamily="34" charset="0"/>
              </a:rPr>
              <a:t>,...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2098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C00000"/>
                </a:solidFill>
                <a:latin typeface="HP-211" pitchFamily="34" charset="0"/>
              </a:rPr>
              <a:t>tuân</a:t>
            </a:r>
            <a:endParaRPr lang="en-US" sz="4800" dirty="0">
              <a:solidFill>
                <a:srgbClr val="C00000"/>
              </a:solidFill>
              <a:latin typeface="HP-211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209800"/>
            <a:ext cx="960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7030A0"/>
                </a:solidFill>
                <a:latin typeface="HP-211" pitchFamily="34" charset="0"/>
              </a:rPr>
              <a:t>tuân</a:t>
            </a:r>
            <a:r>
              <a:rPr lang="en-US" sz="4800" dirty="0">
                <a:solidFill>
                  <a:srgbClr val="7030A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HP-211" pitchFamily="34" charset="0"/>
              </a:rPr>
              <a:t>tuần</a:t>
            </a:r>
            <a:r>
              <a:rPr lang="en-US" sz="4800" dirty="0">
                <a:solidFill>
                  <a:srgbClr val="7030A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HP-211" pitchFamily="34" charset="0"/>
              </a:rPr>
              <a:t>tuấn</a:t>
            </a:r>
            <a:r>
              <a:rPr lang="en-US" sz="4800" dirty="0">
                <a:solidFill>
                  <a:srgbClr val="7030A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HP-211" pitchFamily="34" charset="0"/>
              </a:rPr>
              <a:t>tuẩn</a:t>
            </a:r>
            <a:r>
              <a:rPr lang="en-US" sz="4800" dirty="0">
                <a:solidFill>
                  <a:srgbClr val="7030A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HP-211" pitchFamily="34" charset="0"/>
              </a:rPr>
              <a:t>tuẫn</a:t>
            </a:r>
            <a:r>
              <a:rPr lang="en-US" sz="4800" dirty="0">
                <a:solidFill>
                  <a:srgbClr val="7030A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HP-211" pitchFamily="34" charset="0"/>
              </a:rPr>
              <a:t>tuận</a:t>
            </a:r>
            <a:endParaRPr lang="en-US" sz="4800" dirty="0">
              <a:solidFill>
                <a:srgbClr val="7030A0"/>
              </a:solidFill>
              <a:latin typeface="HP-211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28600" y="3657600"/>
            <a:ext cx="1676400" cy="860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C00000"/>
                </a:solidFill>
                <a:latin typeface="HP-211" pitchFamily="34" charset="0"/>
              </a:rPr>
              <a:t>uât</a:t>
            </a:r>
            <a:endParaRPr lang="en-US" sz="4800" dirty="0">
              <a:solidFill>
                <a:srgbClr val="C00000"/>
              </a:solidFill>
              <a:latin typeface="HP-211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00" y="3657600"/>
            <a:ext cx="77724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HP-211" pitchFamily="34" charset="0"/>
              </a:rPr>
              <a:t>:</a:t>
            </a:r>
            <a:r>
              <a:rPr lang="en-US" sz="4800" dirty="0" err="1">
                <a:solidFill>
                  <a:srgbClr val="002060"/>
                </a:solidFill>
                <a:latin typeface="HP-211" pitchFamily="34" charset="0"/>
              </a:rPr>
              <a:t>quất</a:t>
            </a:r>
            <a:r>
              <a:rPr lang="en-US" sz="4800" dirty="0">
                <a:solidFill>
                  <a:srgbClr val="00206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HP-211" pitchFamily="34" charset="0"/>
              </a:rPr>
              <a:t>duật</a:t>
            </a:r>
            <a:r>
              <a:rPr lang="en-US" sz="4800" dirty="0">
                <a:solidFill>
                  <a:srgbClr val="00206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HP-211" pitchFamily="34" charset="0"/>
              </a:rPr>
              <a:t>khuất</a:t>
            </a:r>
            <a:r>
              <a:rPr lang="en-US" sz="4800" dirty="0">
                <a:solidFill>
                  <a:srgbClr val="002060"/>
                </a:solidFill>
                <a:latin typeface="HP-211" pitchFamily="34" charset="0"/>
              </a:rPr>
              <a:t>,...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4958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C00000"/>
                </a:solidFill>
                <a:latin typeface="HP-211" pitchFamily="34" charset="0"/>
              </a:rPr>
              <a:t>tuất</a:t>
            </a:r>
            <a:endParaRPr lang="en-US" sz="4800" dirty="0">
              <a:solidFill>
                <a:srgbClr val="C00000"/>
              </a:solidFill>
              <a:latin typeface="HP-211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4958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7030A0"/>
                </a:solidFill>
                <a:latin typeface="HP-211" pitchFamily="34" charset="0"/>
              </a:rPr>
              <a:t>tuất</a:t>
            </a:r>
            <a:r>
              <a:rPr lang="en-US" sz="4800" dirty="0">
                <a:solidFill>
                  <a:srgbClr val="7030A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HP-211" pitchFamily="34" charset="0"/>
              </a:rPr>
              <a:t>tuật</a:t>
            </a:r>
            <a:endParaRPr lang="en-US" sz="4800" dirty="0">
              <a:solidFill>
                <a:srgbClr val="7030A0"/>
              </a:solidFill>
              <a:latin typeface="HP-211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48" y="685800"/>
            <a:ext cx="166295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11" pitchFamily="34" charset="0"/>
              </a:rPr>
              <a:t>Tập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viết</a:t>
            </a:r>
            <a:endParaRPr lang="en-US" sz="2800" dirty="0">
              <a:latin typeface="HP-211" pitchFamily="34" charset="0"/>
            </a:endParaRPr>
          </a:p>
        </p:txBody>
      </p:sp>
      <p:pic>
        <p:nvPicPr>
          <p:cNvPr id="4" name="Picture 3" descr="TV T51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192"/>
            <a:ext cx="9144000" cy="1791008"/>
          </a:xfrm>
          <a:prstGeom prst="rect">
            <a:avLst/>
          </a:prstGeom>
        </p:spPr>
      </p:pic>
      <p:pic>
        <p:nvPicPr>
          <p:cNvPr id="5" name="Picture 4" descr="TV T51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82482"/>
            <a:ext cx="9144000" cy="2461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312</Words>
  <Application>Microsoft Office PowerPoint</Application>
  <PresentationFormat>Trình chiếu Trên màn hình (4:3)</PresentationFormat>
  <Paragraphs>58</Paragraphs>
  <Slides>12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17" baseType="lpstr">
      <vt:lpstr>Arial</vt:lpstr>
      <vt:lpstr>Calibri</vt:lpstr>
      <vt:lpstr>HP-211</vt:lpstr>
      <vt:lpstr>UTM Avo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Trang Dao Phuong</cp:lastModifiedBy>
  <cp:revision>2</cp:revision>
  <dcterms:created xsi:type="dcterms:W3CDTF">2021-03-03T15:46:08Z</dcterms:created>
  <dcterms:modified xsi:type="dcterms:W3CDTF">2022-02-23T04:19:16Z</dcterms:modified>
</cp:coreProperties>
</file>