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76" r:id="rId2"/>
    <p:sldId id="454" r:id="rId3"/>
    <p:sldId id="443" r:id="rId4"/>
    <p:sldId id="444" r:id="rId5"/>
    <p:sldId id="453" r:id="rId6"/>
    <p:sldId id="451" r:id="rId7"/>
    <p:sldId id="452" r:id="rId8"/>
    <p:sldId id="442" r:id="rId9"/>
    <p:sldId id="456" r:id="rId10"/>
    <p:sldId id="455" r:id="rId11"/>
    <p:sldId id="458" r:id="rId12"/>
    <p:sldId id="459" r:id="rId13"/>
    <p:sldId id="461" r:id="rId14"/>
    <p:sldId id="463" r:id="rId15"/>
    <p:sldId id="466" r:id="rId16"/>
    <p:sldId id="465" r:id="rId17"/>
    <p:sldId id="470" r:id="rId18"/>
    <p:sldId id="472" r:id="rId19"/>
    <p:sldId id="473" r:id="rId20"/>
    <p:sldId id="474" r:id="rId21"/>
    <p:sldId id="475" r:id="rId22"/>
    <p:sldId id="477" r:id="rId23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Cambria Math" panose="02040503050406030204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2AE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4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3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0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69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291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8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63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83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7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1F54F-A008-46CC-AC70-D1D2921C9F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3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18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0" r:id="rId5"/>
    <p:sldLayoutId id="2147483652" r:id="rId6"/>
    <p:sldLayoutId id="2147483655" r:id="rId7"/>
    <p:sldLayoutId id="2147483659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23" Type="http://schemas.openxmlformats.org/officeDocument/2006/relationships/image" Target="../media/image46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23" Type="http://schemas.openxmlformats.org/officeDocument/2006/relationships/image" Target="../media/image47.jpe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45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82296" y="1845536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9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206750" y="3168015"/>
            <a:ext cx="645223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LUYỆN TẬP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8" name="Picture 10" descr="C:\Users\Administrator\Downloads\3e9f41df-14fe-4291-9a85-ae345598a85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130" y="450850"/>
            <a:ext cx="13642848" cy="571735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936160" y="2043748"/>
            <a:ext cx="2639060" cy="15138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494325" y="2501717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sáu</a:t>
            </a:r>
          </a:p>
        </p:txBody>
      </p:sp>
      <p:pic>
        <p:nvPicPr>
          <p:cNvPr id="6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4502527" y="3290915"/>
            <a:ext cx="2639060" cy="15138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136250" y="3748884"/>
            <a:ext cx="1522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Thứ tư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0" y="3817620"/>
            <a:ext cx="3915410" cy="320230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4" y="450850"/>
            <a:ext cx="3305153" cy="110265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14" y="450850"/>
            <a:ext cx="3305153" cy="1102651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4" y="337185"/>
            <a:ext cx="3305153" cy="1102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-715645" y="1805940"/>
            <a:ext cx="7244080" cy="50520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67055" y="3254752"/>
            <a:ext cx="5298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đi học vào những ngày thứ mấy?</a:t>
            </a:r>
            <a:endParaRPr lang="vi-VN" altLang="en-US" sz="2800" dirty="0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45" y="1585595"/>
            <a:ext cx="5931535" cy="497586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528435" y="3431221"/>
            <a:ext cx="477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dirty="0">
                <a:latin typeface="UTM Avo" panose="02040603050506020204" charset="0"/>
                <a:cs typeface="UTM Avo" panose="02040603050506020204" charset="0"/>
              </a:rPr>
              <a:t>Em được nghỉ học vào những ngày nào?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00405" y="1932155"/>
            <a:ext cx="5031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2. Trong một tuần lễ: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020"/>
            <a:ext cx="12192000" cy="6374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1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1752600" y="1002030"/>
            <a:ext cx="8915400" cy="575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eaLnBrk="0" hangingPunct="0">
              <a:spcBef>
                <a:spcPct val="50000"/>
              </a:spcBef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26 tháng 3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 tháng 6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........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19 tháng 8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20 tháng 11 </a:t>
            </a:r>
            <a:r>
              <a:rPr lang="en-US" alt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  …….</a:t>
            </a:r>
          </a:p>
          <a:p>
            <a:pPr eaLnBrk="0" hangingPunct="0">
              <a:spcBef>
                <a:spcPct val="50000"/>
              </a:spcBef>
              <a:buChar char="-"/>
            </a:pPr>
            <a:endParaRPr lang="en-US" alt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1873" name="Text Box 17"/>
          <p:cNvSpPr txBox="1"/>
          <p:nvPr/>
        </p:nvSpPr>
        <p:spPr>
          <a:xfrm>
            <a:off x="7391400" y="1722755"/>
            <a:ext cx="838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endParaRPr lang="en-US" altLang="en-US" sz="3200" b="1" dirty="0">
              <a:solidFill>
                <a:srgbClr val="333300"/>
              </a:solidFill>
              <a:latin typeface="UTM Avo" panose="02040603050506020204" pitchFamily="18" charset="0"/>
            </a:endParaRPr>
          </a:p>
        </p:txBody>
      </p:sp>
      <p:sp>
        <p:nvSpPr>
          <p:cNvPr id="121878" name="Text Box 22"/>
          <p:cNvSpPr txBox="1"/>
          <p:nvPr/>
        </p:nvSpPr>
        <p:spPr>
          <a:xfrm>
            <a:off x="9445625" y="2941955"/>
            <a:ext cx="609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 sz="3200" b="1" dirty="0">
              <a:solidFill>
                <a:srgbClr val="FF00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3325" y="3159982"/>
            <a:ext cx="2286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sáu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77712" y="3897946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00B050"/>
                </a:solidFill>
                <a:latin typeface="UTM Avo" panose="02040603050506020204" pitchFamily="18" charset="0"/>
              </a:rPr>
              <a:t>Thứ ba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3325" y="4613499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Thứ năm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2700" y="5371462"/>
            <a:ext cx="2895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Thứ bảy</a:t>
            </a:r>
          </a:p>
        </p:txBody>
      </p:sp>
      <p:pic>
        <p:nvPicPr>
          <p:cNvPr id="55299" name="Picture 2" descr="C:\Users\Administrator\Downloads\1d7d0965-a2c6-40fe-bbbb-5149906af15f.jpg"/>
          <p:cNvPicPr>
            <a:picLocks noChangeAspect="1"/>
          </p:cNvPicPr>
          <p:nvPr/>
        </p:nvPicPr>
        <p:blipFill>
          <a:blip r:embed="rId3"/>
          <a:srcRect l="12806" t="17743" r="13719" b="38977"/>
          <a:stretch>
            <a:fillRect/>
          </a:stretch>
        </p:blipFill>
        <p:spPr>
          <a:xfrm>
            <a:off x="2055495" y="1008380"/>
            <a:ext cx="6492240" cy="1999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18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18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1015" y="3168015"/>
            <a:ext cx="67837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VẬN DỤNG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4456" t="26645" r="23041" b="7532"/>
          <a:stretch>
            <a:fillRect/>
          </a:stretch>
        </p:blipFill>
        <p:spPr>
          <a:xfrm>
            <a:off x="0" y="462280"/>
            <a:ext cx="12105005" cy="6396355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55873" r="55976" b="11169"/>
          <a:stretch>
            <a:fillRect/>
          </a:stretch>
        </p:blipFill>
        <p:spPr>
          <a:xfrm>
            <a:off x="6003290" y="1220470"/>
            <a:ext cx="5569585" cy="47523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49185" y="2656840"/>
            <a:ext cx="2943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latin typeface="UTM Avo" panose="02040603050506020204" charset="0"/>
                <a:cs typeface="UTM Avo" panose="02040603050506020204" charset="0"/>
              </a:rPr>
              <a:t>Hôm nay là thứ bảy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r>
                <a:rPr lang="en-US" sz="4400" dirty="0"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UTM Showcard" panose="02040603050506020204" pitchFamily="18" charset="0"/>
                </a:rPr>
                <a:t>Play</a:t>
              </a:r>
            </a:p>
          </p:txBody>
        </p:sp>
      </p:grpSp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5" y="312172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bảy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720144" y="4524980"/>
                <a:ext cx="1596048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Chủ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nhật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864359" y="4510733"/>
                <a:ext cx="132821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13998" y="452232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20963" y="2291424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846980" y="3383913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23"/>
          <a:stretch>
            <a:fillRect/>
          </a:stretch>
        </p:blipFill>
        <p:spPr>
          <a:xfrm>
            <a:off x="5369371" y="270870"/>
            <a:ext cx="2480818" cy="278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62716" y="4501590"/>
                <a:ext cx="135797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bảy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814871" y="4495771"/>
                <a:ext cx="12845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sáu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9972271" y="4496023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tư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937364" y="4528015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786391" y="2317098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23"/>
          <a:stretch>
            <a:fillRect/>
          </a:stretch>
        </p:blipFill>
        <p:spPr>
          <a:xfrm>
            <a:off x="5268001" y="125117"/>
            <a:ext cx="2475807" cy="3030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2717165" y="3168015"/>
            <a:ext cx="743140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KHỞI ĐỘNG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2" y="1237303"/>
            <a:ext cx="665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Một tuần có mấy ngày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8941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2207" y="2147688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fiolex girl" panose="020B0506030404030204" pitchFamily="34" charset="0"/>
                <a:cs typeface="fiolex girl" panose="020B0506030404030204" pitchFamily="34" charset="0"/>
              </a:rPr>
              <a:t>Thảo</a:t>
            </a:r>
            <a:r>
              <a:rPr lang="en-US" dirty="0">
                <a:latin typeface="fiolex girl" panose="020B0506030404030204" pitchFamily="34" charset="0"/>
                <a:cs typeface="fiolex girl" panose="020B05060304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369570"/>
            <a:ext cx="12192000" cy="6410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386" y="1135865"/>
            <a:ext cx="955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Em bắt đầu đi học vào thứ mấy?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22403" y="4492798"/>
                <a:ext cx="146585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năm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836957" y="4500660"/>
                <a:ext cx="104549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985473" y="4524738"/>
                <a:ext cx="122405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941796" y="4531694"/>
                <a:ext cx="118220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r>
                  <a:rPr lang="vi-VN" altLang="en-US" sz="4400" dirty="0">
                    <a:solidFill>
                      <a:srgbClr val="36FF15"/>
                    </a:solidFill>
                    <a:latin typeface="UTM Avo" panose="02040603050506020204" pitchFamily="18" charset="0"/>
                  </a:rPr>
                  <a:t>Thứ </a:t>
                </a:r>
                <a:r>
                  <a:rPr lang="en-SG" altLang="en-US" sz="4400" dirty="0" err="1">
                    <a:solidFill>
                      <a:srgbClr val="36FF15"/>
                    </a:solidFill>
                    <a:latin typeface="UTM Avo" panose="02040603050506020204" pitchFamily="18" charset="0"/>
                  </a:rPr>
                  <a:t>ba</a:t>
                </a:r>
                <a:endParaRPr lang="vi-VN" altLang="en-US" sz="4400" dirty="0">
                  <a:solidFill>
                    <a:srgbClr val="36FF15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4240141" y="2526926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8201" y="296675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860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46083" name="Content Placeholder 2"/>
          <p:cNvSpPr txBox="1"/>
          <p:nvPr/>
        </p:nvSpPr>
        <p:spPr>
          <a:xfrm>
            <a:off x="4191000" y="1697038"/>
            <a:ext cx="5181600" cy="8001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191000" y="887731"/>
            <a:ext cx="750697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0" hangingPunct="0">
              <a:buNone/>
            </a:pPr>
            <a:r>
              <a:rPr lang="en-US" alt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Em biết gì về tờ lịch?</a:t>
            </a:r>
          </a:p>
        </p:txBody>
      </p:sp>
      <p:pic>
        <p:nvPicPr>
          <p:cNvPr id="460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485" y="2097088"/>
            <a:ext cx="2895600" cy="3587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" y="3291459"/>
            <a:ext cx="8749030" cy="3385185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551180" y="2656681"/>
            <a:ext cx="5240020" cy="1981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en-US" altLang="en-US" sz="3200" b="1" i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i="1" dirty="0">
                <a:solidFill>
                  <a:srgbClr val="0000FF"/>
                </a:solidFill>
                <a:latin typeface="UTM Avo" panose="02040603050506020204" pitchFamily="18" charset="0"/>
              </a:rPr>
              <a:t>Kết luận</a:t>
            </a:r>
            <a:r>
              <a:rPr lang="en-US" alt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Trên mỗi tờ lịch có ghi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</a:rPr>
              <a:t> thứ, ngày, tháng, năm.</a:t>
            </a:r>
          </a:p>
          <a:p>
            <a:pPr algn="ctr" eaLnBrk="0" hangingPunct="0">
              <a:spcBef>
                <a:spcPct val="20000"/>
              </a:spcBef>
            </a:pP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16" descr="C:\Users\Administrator\Downloads\ed112629-a1d2-4713-9988-c165163cbf84.jpg"/>
          <p:cNvPicPr>
            <a:picLocks noChangeAspect="1"/>
          </p:cNvPicPr>
          <p:nvPr/>
        </p:nvPicPr>
        <p:blipFill>
          <a:blip r:embed="rId3"/>
          <a:srcRect l="6037" r="6825" b="3139"/>
          <a:stretch>
            <a:fillRect/>
          </a:stretch>
        </p:blipFill>
        <p:spPr>
          <a:xfrm>
            <a:off x="1888807" y="1321435"/>
            <a:ext cx="8414385" cy="52713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2158" y="447993"/>
            <a:ext cx="2549525" cy="254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AutoShape 11"/>
          <p:cNvSpPr/>
          <p:nvPr/>
        </p:nvSpPr>
        <p:spPr>
          <a:xfrm>
            <a:off x="8818055" y="1853057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lang="en-SG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15925"/>
            <a:ext cx="12192000" cy="6442075"/>
          </a:xfrm>
          <a:prstGeom prst="rect">
            <a:avLst/>
          </a:prstGeom>
        </p:spPr>
      </p:pic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13" y="5329248"/>
            <a:ext cx="4825912" cy="1658646"/>
          </a:xfrm>
          <a:prstGeom prst="rect">
            <a:avLst/>
          </a:prstGeom>
        </p:spPr>
      </p:pic>
      <p:sp>
        <p:nvSpPr>
          <p:cNvPr id="344" name="文本框 343"/>
          <p:cNvSpPr txBox="1"/>
          <p:nvPr/>
        </p:nvSpPr>
        <p:spPr>
          <a:xfrm>
            <a:off x="3045460" y="3168015"/>
            <a:ext cx="6774815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8800" b="1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UTM Avo" panose="02040603050506020204" charset="0"/>
                <a:ea typeface="华康海报体W12" panose="040B0C09000000000000" pitchFamily="81" charset="-122"/>
                <a:cs typeface="UTM Avo" panose="02040603050506020204" charset="0"/>
              </a:rPr>
              <a:t>KHÁM PHÁ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Content Placeholder 2"/>
          <p:cNvSpPr>
            <a:spLocks noGrp="1"/>
          </p:cNvSpPr>
          <p:nvPr>
            <p:ph sz="half" idx="4294967295"/>
          </p:nvPr>
        </p:nvSpPr>
        <p:spPr>
          <a:xfrm>
            <a:off x="1088231" y="4390708"/>
            <a:ext cx="10015538" cy="2043113"/>
          </a:xfrm>
        </p:spPr>
        <p:txBody>
          <a:bodyPr vert="horz" wrap="square" lIns="91440" tIns="45720" rIns="91440" bIns="45720" anchor="t" anchorCtr="0"/>
          <a:lstStyle/>
          <a:p>
            <a:pPr marL="514350" indent="-514350" eaLnBrk="1" hangingPunct="1">
              <a:buFontTx/>
              <a:buAutoNum type="arabicPeriod"/>
            </a:pPr>
            <a:r>
              <a:rPr lang="en-US" altLang="en-US" b="1" dirty="0">
                <a:solidFill>
                  <a:srgbClr val="7030A0"/>
                </a:solidFill>
              </a:rPr>
              <a:t>Trong một tuần lễ: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đi học vào những ngày thứ mấy? 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en-US" altLang="en-US" b="1" dirty="0">
                <a:solidFill>
                  <a:srgbClr val="7030A0"/>
                </a:solidFill>
              </a:rPr>
              <a:t>Em được nghỉ học những ngày nào?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0" y="428625"/>
            <a:ext cx="12192000" cy="3954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629285" y="4286250"/>
            <a:ext cx="99339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1. Trong tuần em đi học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5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hai, thứ ba, thứ tư, thứ năm, thứ sáu.</a:t>
            </a:r>
            <a:endParaRPr sz="4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6"/>
          <p:cNvSpPr txBox="1"/>
          <p:nvPr/>
        </p:nvSpPr>
        <p:spPr>
          <a:xfrm>
            <a:off x="768985" y="5427980"/>
            <a:ext cx="989901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2. Em được nghỉ </a:t>
            </a:r>
            <a:r>
              <a:rPr sz="3600" dirty="0">
                <a:solidFill>
                  <a:srgbClr val="C00000"/>
                </a:solidFill>
                <a:latin typeface="UTM Avo" panose="02040603050506020204" pitchFamily="18" charset="0"/>
              </a:rPr>
              <a:t>2 ngày</a:t>
            </a:r>
            <a:r>
              <a:rPr sz="3600" dirty="0">
                <a:solidFill>
                  <a:srgbClr val="002060"/>
                </a:solidFill>
                <a:latin typeface="UTM Avo" panose="02040603050506020204" pitchFamily="18" charset="0"/>
              </a:rPr>
              <a:t>: thứ bảy, chủ nhật. </a:t>
            </a: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9296400" y="2819400"/>
            <a:ext cx="13716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CHỦ NHẬT</a:t>
            </a:r>
          </a:p>
        </p:txBody>
      </p:sp>
      <p:sp>
        <p:nvSpPr>
          <p:cNvPr id="17" name="AutoShape 9"/>
          <p:cNvSpPr/>
          <p:nvPr/>
        </p:nvSpPr>
        <p:spPr>
          <a:xfrm>
            <a:off x="2876550" y="14446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BA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AutoShape 10"/>
          <p:cNvSpPr/>
          <p:nvPr/>
        </p:nvSpPr>
        <p:spPr>
          <a:xfrm>
            <a:off x="4157663" y="17494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TƯ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AutoShape 11"/>
          <p:cNvSpPr/>
          <p:nvPr/>
        </p:nvSpPr>
        <p:spPr>
          <a:xfrm>
            <a:off x="5453063" y="20542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NĂM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AutoShape 12"/>
          <p:cNvSpPr/>
          <p:nvPr/>
        </p:nvSpPr>
        <p:spPr>
          <a:xfrm>
            <a:off x="6748463" y="2335213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SÁU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8001000" y="2590800"/>
            <a:ext cx="1295400" cy="1524000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 BẢY</a:t>
            </a:r>
          </a:p>
        </p:txBody>
      </p:sp>
      <p:sp>
        <p:nvSpPr>
          <p:cNvPr id="22" name="AutoShape 16"/>
          <p:cNvSpPr/>
          <p:nvPr/>
        </p:nvSpPr>
        <p:spPr>
          <a:xfrm>
            <a:off x="1581150" y="1139825"/>
            <a:ext cx="1295400" cy="1524000"/>
          </a:xfrm>
          <a:prstGeom prst="flowChartProcess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0" hangingPunct="0"/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 </a:t>
            </a:r>
          </a:p>
          <a:p>
            <a:pPr algn="ctr" eaLnBrk="0" hangingPunct="0"/>
            <a:endParaRPr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sz="36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sz="2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 HAI</a:t>
            </a:r>
            <a:endParaRPr sz="2000" b="1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rcRect l="14788" t="33166" r="11580" b="27065"/>
          <a:stretch>
            <a:fillRect/>
          </a:stretch>
        </p:blipFill>
        <p:spPr>
          <a:xfrm>
            <a:off x="-635" y="436245"/>
            <a:ext cx="12193270" cy="3955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678428" y="4866957"/>
            <a:ext cx="5472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Một tuần có 7 ngày </a:t>
            </a:r>
          </a:p>
        </p:txBody>
      </p:sp>
      <p:sp>
        <p:nvSpPr>
          <p:cNvPr id="4" name="Oval 3"/>
          <p:cNvSpPr/>
          <p:nvPr/>
        </p:nvSpPr>
        <p:spPr>
          <a:xfrm>
            <a:off x="317500" y="1939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49145" y="2227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80790" y="237807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14645" y="270129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67575" y="304736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907780" y="3278505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547985" y="3624580"/>
            <a:ext cx="1362075" cy="57721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888865" y="1516380"/>
            <a:ext cx="4756150" cy="44907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47345" y="1821815"/>
            <a:ext cx="4347210" cy="3418840"/>
            <a:chOff x="547" y="2869"/>
            <a:chExt cx="6846" cy="5384"/>
          </a:xfrm>
        </p:grpSpPr>
        <p:pic>
          <p:nvPicPr>
            <p:cNvPr id="8" name="图片 7" descr="5ca37bc81f2b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47" y="2869"/>
              <a:ext cx="6847" cy="5384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2161" y="4552"/>
              <a:ext cx="3855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3200" b="1" dirty="0">
                  <a:solidFill>
                    <a:srgbClr val="FF0000"/>
                  </a:solidFill>
                  <a:latin typeface="UTM Avo" panose="02040603050506020204" charset="0"/>
                  <a:cs typeface="UTM Avo" panose="02040603050506020204" charset="0"/>
                </a:rPr>
                <a:t>Tờ lịch chỉ thứ mấy ?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664325" y="4317365"/>
            <a:ext cx="1339215" cy="35814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88865" y="1516380"/>
            <a:ext cx="1636395" cy="43815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9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00067"/>
            <a:ext cx="4694555" cy="341884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214120" y="2890520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tháng mấy?</a:t>
            </a:r>
          </a:p>
        </p:txBody>
      </p:sp>
      <p:pic>
        <p:nvPicPr>
          <p:cNvPr id="11" name="图片 7" descr="5ca37bc81f2b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19" y="1818680"/>
            <a:ext cx="4694555" cy="341884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200062" y="2808224"/>
            <a:ext cx="273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Tờ lịch chỉ ngày mấy?</a:t>
            </a:r>
          </a:p>
        </p:txBody>
      </p:sp>
      <p:sp>
        <p:nvSpPr>
          <p:cNvPr id="13" name="Oval 12"/>
          <p:cNvSpPr/>
          <p:nvPr/>
        </p:nvSpPr>
        <p:spPr>
          <a:xfrm>
            <a:off x="5305425" y="2062480"/>
            <a:ext cx="3863975" cy="2178685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7" grpId="1" animBg="1"/>
      <p:bldP spid="7" grpId="2" animBg="1"/>
      <p:bldP spid="10" grpId="1"/>
      <p:bldP spid="10" grpId="2"/>
      <p:bldP spid="10" grpId="3"/>
      <p:bldP spid="12" grpId="1"/>
      <p:bldP spid="12" grpId="2"/>
      <p:bldP spid="13" grpId="1" animBg="1"/>
      <p:bldP spid="13" grpId="2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332</Words>
  <Application>Microsoft Office PowerPoint</Application>
  <PresentationFormat>Custom</PresentationFormat>
  <Paragraphs>103</Paragraphs>
  <Slides>22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宋体</vt:lpstr>
      <vt:lpstr>华康海报体W12</vt:lpstr>
      <vt:lpstr>Times New Roman</vt:lpstr>
      <vt:lpstr>Cambria Math</vt:lpstr>
      <vt:lpstr>fiolex girl</vt:lpstr>
      <vt:lpstr>UTM Showcard</vt:lpstr>
      <vt:lpstr>UTM Avo</vt:lpstr>
      <vt:lpstr>Green Color</vt:lpstr>
      <vt:lpstr>Tuần 31 Bài 67: Các ngày trong tuần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M0</cp:lastModifiedBy>
  <cp:revision>69</cp:revision>
  <dcterms:created xsi:type="dcterms:W3CDTF">2021-11-01T08:16:00Z</dcterms:created>
  <dcterms:modified xsi:type="dcterms:W3CDTF">2022-04-28T03:20:17Z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