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8"/>
  </p:notesMasterIdLst>
  <p:sldIdLst>
    <p:sldId id="2007577097" r:id="rId4"/>
    <p:sldId id="259" r:id="rId5"/>
    <p:sldId id="327" r:id="rId6"/>
    <p:sldId id="329" r:id="rId7"/>
    <p:sldId id="2007577095" r:id="rId8"/>
    <p:sldId id="343" r:id="rId9"/>
    <p:sldId id="341" r:id="rId10"/>
    <p:sldId id="342" r:id="rId11"/>
    <p:sldId id="330" r:id="rId12"/>
    <p:sldId id="334" r:id="rId13"/>
    <p:sldId id="335" r:id="rId14"/>
    <p:sldId id="344" r:id="rId15"/>
    <p:sldId id="345" r:id="rId16"/>
    <p:sldId id="2007577096"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21A75-D197-47F2-B3B4-61C2352C3081}" type="datetimeFigureOut">
              <a:rPr lang="vi-VN" smtClean="0"/>
              <a:t>01/09/2021</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5B2DA-314E-4A19-8B90-290AC1628040}" type="slidenum">
              <a:rPr lang="vi-VN" smtClean="0"/>
              <a:t>‹#›</a:t>
            </a:fld>
            <a:endParaRPr lang="vi-VN"/>
          </a:p>
        </p:txBody>
      </p:sp>
    </p:spTree>
    <p:extLst>
      <p:ext uri="{BB962C8B-B14F-4D97-AF65-F5344CB8AC3E}">
        <p14:creationId xmlns:p14="http://schemas.microsoft.com/office/powerpoint/2010/main" val="1572185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4334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4334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8198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1279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4555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6" y="213043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6"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736F43AE-FA9A-476B-B25A-D96CC18D1D9F}" type="datetimeFigureOut">
              <a:rPr lang="vi-VN" smtClean="0">
                <a:solidFill>
                  <a:prstClr val="black">
                    <a:tint val="75000"/>
                  </a:prstClr>
                </a:solidFill>
              </a:rPr>
              <a:pPr/>
              <a:t>01/09/2021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00701FD-E3C9-459A-ACE0-3CFD001048F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67112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36F43AE-FA9A-476B-B25A-D96CC18D1D9F}" type="datetimeFigureOut">
              <a:rPr lang="vi-VN" smtClean="0">
                <a:solidFill>
                  <a:prstClr val="black">
                    <a:tint val="75000"/>
                  </a:prstClr>
                </a:solidFill>
              </a:rPr>
              <a:pPr/>
              <a:t>01/09/2021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00701FD-E3C9-459A-ACE0-3CFD001048F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11898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1" y="274650"/>
            <a:ext cx="3655484"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2800" y="274650"/>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36F43AE-FA9A-476B-B25A-D96CC18D1D9F}" type="datetimeFigureOut">
              <a:rPr lang="vi-VN" smtClean="0">
                <a:solidFill>
                  <a:prstClr val="black">
                    <a:tint val="75000"/>
                  </a:prstClr>
                </a:solidFill>
              </a:rPr>
              <a:pPr/>
              <a:t>01/09/2021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00701FD-E3C9-459A-ACE0-3CFD001048F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8150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5" y="2130455"/>
            <a:ext cx="10363200" cy="1470025"/>
          </a:xfrm>
        </p:spPr>
        <p:txBody>
          <a:bodyPr/>
          <a:lstStyle/>
          <a:p>
            <a:r>
              <a:rPr lang="en-US"/>
              <a:t>Click to edit Master title style</a:t>
            </a:r>
          </a:p>
        </p:txBody>
      </p:sp>
      <p:sp>
        <p:nvSpPr>
          <p:cNvPr id="3" name="Subtitle 2"/>
          <p:cNvSpPr>
            <a:spLocks noGrp="1"/>
          </p:cNvSpPr>
          <p:nvPr>
            <p:ph type="subTitle" idx="1"/>
          </p:nvPr>
        </p:nvSpPr>
        <p:spPr>
          <a:xfrm>
            <a:off x="1828815"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6520462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592578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9" y="440693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99"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3201655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15" y="120018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8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08018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7"/>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84142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452744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48403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7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48" y="27308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25937665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36F43AE-FA9A-476B-B25A-D96CC18D1D9F}" type="datetimeFigureOut">
              <a:rPr lang="vi-VN" smtClean="0">
                <a:solidFill>
                  <a:prstClr val="black">
                    <a:tint val="75000"/>
                  </a:prstClr>
                </a:solidFill>
              </a:rPr>
              <a:pPr/>
              <a:t>01/09/2021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00701FD-E3C9-459A-ACE0-3CFD001048F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19686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3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6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00964079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851935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40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15" y="20640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79624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5"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89649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60131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66" y="170977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66" y="458949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682938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374985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803"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0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804"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16"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16"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68222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9508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7601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0" y="4406912"/>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90"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6F43AE-FA9A-476B-B25A-D96CC18D1D9F}" type="datetimeFigureOut">
              <a:rPr lang="vi-VN" smtClean="0">
                <a:solidFill>
                  <a:prstClr val="black">
                    <a:tint val="75000"/>
                  </a:prstClr>
                </a:solidFill>
              </a:rPr>
              <a:pPr/>
              <a:t>01/09/2021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00701FD-E3C9-459A-ACE0-3CFD001048F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46270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3"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5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0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14248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3"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5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0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529241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31117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35472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2801" y="1600206"/>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27484"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736F43AE-FA9A-476B-B25A-D96CC18D1D9F}" type="datetimeFigureOut">
              <a:rPr lang="vi-VN" smtClean="0">
                <a:solidFill>
                  <a:prstClr val="black">
                    <a:tint val="75000"/>
                  </a:prstClr>
                </a:solidFill>
              </a:rPr>
              <a:pPr/>
              <a:t>01/09/2021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00701FD-E3C9-459A-ACE0-3CFD001048F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34652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736F43AE-FA9A-476B-B25A-D96CC18D1D9F}" type="datetimeFigureOut">
              <a:rPr lang="vi-VN" smtClean="0">
                <a:solidFill>
                  <a:prstClr val="black">
                    <a:tint val="75000"/>
                  </a:prstClr>
                </a:solidFill>
              </a:rPr>
              <a:pPr/>
              <a:t>01/09/2021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F00701FD-E3C9-459A-ACE0-3CFD001048F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24415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736F43AE-FA9A-476B-B25A-D96CC18D1D9F}" type="datetimeFigureOut">
              <a:rPr lang="vi-VN" smtClean="0">
                <a:solidFill>
                  <a:prstClr val="black">
                    <a:tint val="75000"/>
                  </a:prstClr>
                </a:solidFill>
              </a:rPr>
              <a:pPr/>
              <a:t>01/09/2021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F00701FD-E3C9-459A-ACE0-3CFD001048F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88820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6F43AE-FA9A-476B-B25A-D96CC18D1D9F}" type="datetimeFigureOut">
              <a:rPr lang="vi-VN" smtClean="0">
                <a:solidFill>
                  <a:prstClr val="black">
                    <a:tint val="75000"/>
                  </a:prstClr>
                </a:solidFill>
              </a:rPr>
              <a:pPr/>
              <a:t>01/09/2021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F00701FD-E3C9-459A-ACE0-3CFD001048F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516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4" y="27306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0"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6F43AE-FA9A-476B-B25A-D96CC18D1D9F}" type="datetimeFigureOut">
              <a:rPr lang="vi-VN" smtClean="0">
                <a:solidFill>
                  <a:prstClr val="black">
                    <a:tint val="75000"/>
                  </a:prstClr>
                </a:solidFill>
              </a:rPr>
              <a:pPr/>
              <a:t>01/09/2021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00701FD-E3C9-459A-ACE0-3CFD001048F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5815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6F43AE-FA9A-476B-B25A-D96CC18D1D9F}" type="datetimeFigureOut">
              <a:rPr lang="vi-VN" smtClean="0">
                <a:solidFill>
                  <a:prstClr val="black">
                    <a:tint val="75000"/>
                  </a:prstClr>
                </a:solidFill>
              </a:rPr>
              <a:pPr/>
              <a:t>01/09/2021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00701FD-E3C9-459A-ACE0-3CFD001048F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6844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1"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1" y="635636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F43AE-FA9A-476B-B25A-D96CC18D1D9F}" type="datetimeFigureOut">
              <a:rPr lang="vi-VN" smtClean="0">
                <a:solidFill>
                  <a:prstClr val="black">
                    <a:tint val="75000"/>
                  </a:prstClr>
                </a:solidFill>
              </a:rPr>
              <a:pPr/>
              <a:t>01/09/2021</a:t>
            </a:fld>
            <a:endParaRPr lang="vi-VN">
              <a:solidFill>
                <a:prstClr val="black">
                  <a:tint val="75000"/>
                </a:prstClr>
              </a:solidFill>
            </a:endParaRPr>
          </a:p>
        </p:txBody>
      </p:sp>
      <p:sp>
        <p:nvSpPr>
          <p:cNvPr id="5" name="Footer Placeholder 4"/>
          <p:cNvSpPr>
            <a:spLocks noGrp="1"/>
          </p:cNvSpPr>
          <p:nvPr>
            <p:ph type="ftr" sz="quarter" idx="3"/>
          </p:nvPr>
        </p:nvSpPr>
        <p:spPr>
          <a:xfrm>
            <a:off x="4165606" y="635636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1" y="635636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0701FD-E3C9-459A-ACE0-3CFD001048F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75155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15" y="0"/>
            <a:ext cx="12192000" cy="6858000"/>
          </a:xfrm>
          <a:prstGeom prst="rect">
            <a:avLst/>
          </a:prstGeom>
          <a:noFill/>
          <a:ln w="9525">
            <a:noFill/>
          </a:ln>
        </p:spPr>
      </p:pic>
    </p:spTree>
    <p:extLst>
      <p:ext uri="{BB962C8B-B14F-4D97-AF65-F5344CB8AC3E}">
        <p14:creationId xmlns:p14="http://schemas.microsoft.com/office/powerpoint/2010/main" val="4293798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15"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15"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15" y="635638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2021/9/1</a:t>
            </a:fld>
            <a:endParaRPr lang="zh-CN" altLang="en-US"/>
          </a:p>
        </p:txBody>
      </p:sp>
      <p:sp>
        <p:nvSpPr>
          <p:cNvPr id="5" name="Footer Placeholder 4"/>
          <p:cNvSpPr>
            <a:spLocks noGrp="1"/>
          </p:cNvSpPr>
          <p:nvPr>
            <p:ph type="ftr" sz="quarter" idx="3"/>
          </p:nvPr>
        </p:nvSpPr>
        <p:spPr>
          <a:xfrm>
            <a:off x="4038601" y="635638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8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16615801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88;p1"/>
          <p:cNvSpPr txBox="1"/>
          <p:nvPr/>
        </p:nvSpPr>
        <p:spPr>
          <a:xfrm>
            <a:off x="2999252" y="404666"/>
            <a:ext cx="7273755" cy="3116207"/>
          </a:xfrm>
          <a:prstGeom prst="rect">
            <a:avLst/>
          </a:prstGeom>
          <a:noFill/>
          <a:ln>
            <a:noFill/>
          </a:ln>
        </p:spPr>
        <p:txBody>
          <a:bodyPr spcFirstLastPara="1" wrap="square" lIns="68569" tIns="34275" rIns="68569" bIns="34275" anchor="t" anchorCtr="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CHÀO MỪNG CÁC </a:t>
            </a:r>
            <a:r>
              <a:rPr kumimoji="0" lang="en-US" sz="66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EM</a:t>
            </a:r>
            <a:r>
              <a:rPr kumimoji="0" lang="en-US" sz="66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 ĐẾN VỚI TIẾT HỌC</a:t>
            </a:r>
            <a:endParaRPr kumimoji="0" sz="66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endParaRPr>
          </a:p>
        </p:txBody>
      </p:sp>
    </p:spTree>
    <p:extLst>
      <p:ext uri="{BB962C8B-B14F-4D97-AF65-F5344CB8AC3E}">
        <p14:creationId xmlns:p14="http://schemas.microsoft.com/office/powerpoint/2010/main" val="36530401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3" presetClass="emph" presetSubtype="10" repeatCount="indefinite" fill="hold" grpId="0" nodeType="withEffect">
                                  <p:stCondLst>
                                    <p:cond delay="0"/>
                                  </p:stCondLst>
                                  <p:iterate type="lt">
                                    <p:tmPct val="0"/>
                                  </p:iterate>
                                  <p:childTnLst>
                                    <p:animClr clrSpc="hsl" dir="ccw">
                                      <p:cBhvr override="childStyle">
                                        <p:cTn id="13" dur="2000" fill="hold"/>
                                        <p:tgtEl>
                                          <p:spTgt spid="2"/>
                                        </p:tgtEl>
                                        <p:attrNameLst>
                                          <p:attrName>style.color</p:attrName>
                                        </p:attrNameLst>
                                      </p:cBhvr>
                                      <p:to>
                                        <a:srgbClr val="CCEC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3105-7DA7-48AF-ABA2-E8A39B5D4373}"/>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23022322-4C96-49A2-A562-B693F6287C25}"/>
              </a:ext>
            </a:extLst>
          </p:cNvPr>
          <p:cNvSpPr/>
          <p:nvPr/>
        </p:nvSpPr>
        <p:spPr>
          <a:xfrm>
            <a:off x="1050852" y="153220"/>
            <a:ext cx="9188302" cy="10482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xem</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hát</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nói</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cô</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biết</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lên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thích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6" name="video bài 2">
            <a:hlinkClick r:id="" action="ppaction://media"/>
            <a:extLst>
              <a:ext uri="{FF2B5EF4-FFF2-40B4-BE49-F238E27FC236}">
                <a16:creationId xmlns:a16="http://schemas.microsoft.com/office/drawing/2014/main" id="{A5ADDAAA-7F4D-4BEC-8FC0-1F472F67E1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0867" y="1413446"/>
            <a:ext cx="9741195" cy="5572175"/>
          </a:xfrm>
        </p:spPr>
      </p:pic>
    </p:spTree>
    <p:extLst>
      <p:ext uri="{BB962C8B-B14F-4D97-AF65-F5344CB8AC3E}">
        <p14:creationId xmlns:p14="http://schemas.microsoft.com/office/powerpoint/2010/main" val="40011338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189BEC-9A5E-4119-8D1B-8D0565351BE7}"/>
              </a:ext>
            </a:extLst>
          </p:cNvPr>
          <p:cNvSpPr/>
          <p:nvPr/>
        </p:nvSpPr>
        <p:spPr>
          <a:xfrm>
            <a:off x="978210" y="30"/>
            <a:ext cx="8335926"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Xây</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dựng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Tủ</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sách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ủng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hộ</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vùng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khó</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khăn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6" name="Content Placeholder 5">
            <a:extLst>
              <a:ext uri="{FF2B5EF4-FFF2-40B4-BE49-F238E27FC236}">
                <a16:creationId xmlns:a16="http://schemas.microsoft.com/office/drawing/2014/main" id="{DFF1E979-3431-4D0F-AA0E-05E0CF55A54D}"/>
              </a:ext>
            </a:extLst>
          </p:cNvPr>
          <p:cNvPicPr>
            <a:picLocks noGrp="1" noChangeAspect="1"/>
          </p:cNvPicPr>
          <p:nvPr>
            <p:ph idx="1"/>
          </p:nvPr>
        </p:nvPicPr>
        <p:blipFill>
          <a:blip r:embed="rId2"/>
          <a:stretch>
            <a:fillRect/>
          </a:stretch>
        </p:blipFill>
        <p:spPr>
          <a:xfrm>
            <a:off x="1548588" y="1127402"/>
            <a:ext cx="6610350" cy="4152900"/>
          </a:xfrm>
        </p:spPr>
      </p:pic>
      <p:sp>
        <p:nvSpPr>
          <p:cNvPr id="8" name="Scroll: Vertical 7">
            <a:extLst>
              <a:ext uri="{FF2B5EF4-FFF2-40B4-BE49-F238E27FC236}">
                <a16:creationId xmlns:a16="http://schemas.microsoft.com/office/drawing/2014/main" id="{89844BBE-4CAD-403C-8C89-993B8DEFBBC1}"/>
              </a:ext>
            </a:extLst>
          </p:cNvPr>
          <p:cNvSpPr/>
          <p:nvPr/>
        </p:nvSpPr>
        <p:spPr>
          <a:xfrm>
            <a:off x="8729331" y="722519"/>
            <a:ext cx="3306726" cy="4674771"/>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Kế</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hoạch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bao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gồm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a:ea typeface="Calibri" panose="020F0502020204030204" pitchFamily="34" charset="0"/>
                <a:cs typeface="Times New Roman" panose="02020603050405020304" pitchFamily="18" charset="0"/>
              </a:rPr>
              <a:t>C</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ách thực hiện, lí do nhóm muốn thực hiện kế hoạch,... </a:t>
            </a:r>
            <a:endParaRPr kumimoji="0" lang="en-US" sz="3200" b="0" i="0" u="none" strike="noStrike" kern="1200" cap="none" spc="0" normalizeH="0" baseline="0" noProof="0" dirty="0">
              <a:ln>
                <a:noFill/>
              </a:ln>
              <a:solidFill>
                <a:prstClr val="white"/>
              </a:solidFill>
              <a:effectLst/>
              <a:uLnTx/>
              <a:uFillTx/>
              <a:latin typeface="Calibri 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20324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7875-D850-4E90-953B-A1A0BA82F3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43FCA7-F3B3-4799-9095-411DAA5538A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87705A2C-BB27-473D-8631-29BA2900E5B2}"/>
              </a:ext>
            </a:extLst>
          </p:cNvPr>
          <p:cNvPicPr>
            <a:picLocks noChangeAspect="1"/>
          </p:cNvPicPr>
          <p:nvPr/>
        </p:nvPicPr>
        <p:blipFill>
          <a:blip r:embed="rId2"/>
          <a:stretch>
            <a:fillRect/>
          </a:stretch>
        </p:blipFill>
        <p:spPr>
          <a:xfrm>
            <a:off x="2710414" y="857899"/>
            <a:ext cx="6337006" cy="4640925"/>
          </a:xfrm>
          <a:prstGeom prst="rect">
            <a:avLst/>
          </a:prstGeom>
        </p:spPr>
      </p:pic>
      <p:sp>
        <p:nvSpPr>
          <p:cNvPr id="6" name="Rectangle 5">
            <a:extLst>
              <a:ext uri="{FF2B5EF4-FFF2-40B4-BE49-F238E27FC236}">
                <a16:creationId xmlns:a16="http://schemas.microsoft.com/office/drawing/2014/main" id="{138B13CC-DD90-48BB-AE16-E279451AF61F}"/>
              </a:ext>
            </a:extLst>
          </p:cNvPr>
          <p:cNvSpPr/>
          <p:nvPr/>
        </p:nvSpPr>
        <p:spPr>
          <a:xfrm>
            <a:off x="2464110" y="35548"/>
            <a:ext cx="6337005"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Nội dung hình vẽ là gì?</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FCF091-9A0C-48D7-B003-EDF8B5F1976D}"/>
              </a:ext>
            </a:extLst>
          </p:cNvPr>
          <p:cNvSpPr/>
          <p:nvPr/>
        </p:nvSpPr>
        <p:spPr>
          <a:xfrm>
            <a:off x="838200" y="5498794"/>
            <a:ext cx="10368516" cy="12103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 vẽ nhóm người làm các nghề nghiệp khác nhau, nhưng đều chung một mục đích là tạo ra của cải vật chất và những giá trị tốt đẹp cho cuộc sống. Vì vậy, nghề nghiệp nào cũng quý và đáng trân trọng. </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21963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1E305A19-1FBC-445C-BDB9-0E2F35B4E18B}"/>
              </a:ext>
            </a:extLst>
          </p:cNvPr>
          <p:cNvPicPr>
            <a:picLocks noGrp="1" noChangeAspect="1"/>
          </p:cNvPicPr>
          <p:nvPr>
            <p:ph idx="1"/>
          </p:nvPr>
        </p:nvPicPr>
        <p:blipFill>
          <a:blip r:embed="rId2"/>
          <a:stretch>
            <a:fillRect/>
          </a:stretch>
        </p:blipFill>
        <p:spPr>
          <a:xfrm>
            <a:off x="643482" y="2024972"/>
            <a:ext cx="10905066" cy="2808054"/>
          </a:xfrm>
          <a:prstGeom prst="rect">
            <a:avLst/>
          </a:prstGeom>
        </p:spPr>
      </p:pic>
      <p:sp>
        <p:nvSpPr>
          <p:cNvPr id="7" name="TextBox 6">
            <a:extLst>
              <a:ext uri="{FF2B5EF4-FFF2-40B4-BE49-F238E27FC236}">
                <a16:creationId xmlns:a16="http://schemas.microsoft.com/office/drawing/2014/main" id="{56A2C0C4-2B5B-46F4-9EF9-E513026D9553}"/>
              </a:ext>
            </a:extLst>
          </p:cNvPr>
          <p:cNvSpPr txBox="1"/>
          <p:nvPr/>
        </p:nvSpPr>
        <p:spPr>
          <a:xfrm>
            <a:off x="2052749" y="6394876"/>
            <a:ext cx="113273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Bản quyền thuộc về: FB Hương Thảo https://www.facebook.com/huongthaoGADT/</a:t>
            </a:r>
          </a:p>
        </p:txBody>
      </p:sp>
    </p:spTree>
    <p:extLst>
      <p:ext uri="{BB962C8B-B14F-4D97-AF65-F5344CB8AC3E}">
        <p14:creationId xmlns:p14="http://schemas.microsoft.com/office/powerpoint/2010/main" val="17023433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96177" y="3138808"/>
            <a:ext cx="10951175" cy="3719215"/>
          </a:xfrm>
          <a:prstGeom prst="rect">
            <a:avLst/>
          </a:prstGeom>
          <a:noFill/>
        </p:spPr>
        <p:txBody>
          <a:bodyPr wrap="none" lIns="91440" tIns="45720" rIns="91440" bIns="4572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Tạm</a:t>
            </a:r>
            <a:r>
              <a:rPr kumimoji="0" lang="en-US" sz="6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 </a:t>
            </a:r>
            <a:r>
              <a:rPr kumimoji="0" lang="en-US" sz="6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biệt</a:t>
            </a:r>
            <a:r>
              <a:rPr kumimoji="0" lang="en-US" sz="6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 </a:t>
            </a:r>
            <a:r>
              <a:rPr kumimoji="0" lang="en-US" sz="6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và</a:t>
            </a:r>
            <a:r>
              <a:rPr kumimoji="0" lang="en-US" sz="6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 </a:t>
            </a:r>
            <a:r>
              <a:rPr kumimoji="0" lang="en-US" sz="6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hẹn</a:t>
            </a:r>
            <a:r>
              <a:rPr kumimoji="0" lang="en-US" sz="6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 </a:t>
            </a:r>
            <a:r>
              <a:rPr kumimoji="0" lang="en-US" sz="6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gặp</a:t>
            </a:r>
            <a:r>
              <a:rPr kumimoji="0" lang="en-US" sz="6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 </a:t>
            </a:r>
            <a:r>
              <a:rPr kumimoji="0" lang="en-US" sz="6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lại</a:t>
            </a:r>
            <a:endParaRPr kumimoji="0" lang="en-US" sz="6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96757413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indefinite"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68"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18" y="4210051"/>
            <a:ext cx="4948767" cy="2872316"/>
          </a:xfrm>
          <a:prstGeom prst="rect">
            <a:avLst/>
          </a:prstGeom>
          <a:noFill/>
          <a:ln w="9525">
            <a:noFill/>
          </a:ln>
        </p:spPr>
      </p:pic>
      <p:pic>
        <p:nvPicPr>
          <p:cNvPr id="7" name="Content Placeholder 20" descr="logo">
            <a:extLst>
              <a:ext uri="{FF2B5EF4-FFF2-40B4-BE49-F238E27FC236}">
                <a16:creationId xmlns:a16="http://schemas.microsoft.com/office/drawing/2014/main" id="{ED8E6DD6-DD5B-4308-89BF-6958888EF464}"/>
              </a:ext>
            </a:extLst>
          </p:cNvPr>
          <p:cNvPicPr>
            <a:picLocks noChangeAspect="1"/>
          </p:cNvPicPr>
          <p:nvPr/>
        </p:nvPicPr>
        <p:blipFill>
          <a:blip r:embed="rId6"/>
          <a:stretch>
            <a:fillRect/>
          </a:stretch>
        </p:blipFill>
        <p:spPr>
          <a:xfrm>
            <a:off x="10830561" y="-228812"/>
            <a:ext cx="1564640" cy="1598295"/>
          </a:xfrm>
          <a:prstGeom prst="rect">
            <a:avLst/>
          </a:prstGeom>
        </p:spPr>
      </p:pic>
      <p:sp>
        <p:nvSpPr>
          <p:cNvPr id="2" name="TextBox 1">
            <a:extLst>
              <a:ext uri="{FF2B5EF4-FFF2-40B4-BE49-F238E27FC236}">
                <a16:creationId xmlns:a16="http://schemas.microsoft.com/office/drawing/2014/main" id="{6265F710-8871-4BF7-A44F-B97D1B1C868D}"/>
              </a:ext>
            </a:extLst>
          </p:cNvPr>
          <p:cNvSpPr txBox="1"/>
          <p:nvPr/>
        </p:nvSpPr>
        <p:spPr>
          <a:xfrm>
            <a:off x="4662195" y="83985"/>
            <a:ext cx="44026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 Gia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E96106E-2F58-49D3-957E-2F8FDF73FCEE}"/>
              </a:ext>
            </a:extLst>
          </p:cNvPr>
          <p:cNvSpPr/>
          <p:nvPr/>
        </p:nvSpPr>
        <p:spPr>
          <a:xfrm>
            <a:off x="2652926" y="1770786"/>
            <a:ext cx="7751112"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Bài</a:t>
            </a: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 2. </a:t>
            </a:r>
            <a:r>
              <a:rPr kumimoji="0" lang="en-US" sz="54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Nghề</a:t>
            </a: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 </a:t>
            </a:r>
            <a:r>
              <a:rPr kumimoji="0" lang="en-US" sz="54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nghiệp</a:t>
            </a: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 </a:t>
            </a:r>
            <a:r>
              <a:rPr kumimoji="0" lang="en-US" sz="54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của</a:t>
            </a: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 </a:t>
            </a:r>
            <a:r>
              <a:rPr kumimoji="0" lang="en-US" sz="54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người</a:t>
            </a: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 </a:t>
            </a:r>
            <a:r>
              <a:rPr kumimoji="0" lang="en-US" sz="54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lớn</a:t>
            </a: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 </a:t>
            </a:r>
            <a:r>
              <a:rPr kumimoji="0" lang="en-US" sz="54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trong</a:t>
            </a: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 </a:t>
            </a:r>
            <a:r>
              <a:rPr kumimoji="0" lang="en-US" sz="54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gia</a:t>
            </a: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 </a:t>
            </a:r>
            <a:r>
              <a:rPr kumimoji="0" lang="en-US" sz="54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UTM Avo" panose="02040603050506020204" pitchFamily="18" charset="0"/>
              </a:rPr>
              <a:t>đình</a:t>
            </a:r>
            <a:endPar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511"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p>
        </p:txBody>
      </p:sp>
    </p:spTree>
    <p:extLst>
      <p:ext uri="{BB962C8B-B14F-4D97-AF65-F5344CB8AC3E}">
        <p14:creationId xmlns:p14="http://schemas.microsoft.com/office/powerpoint/2010/main" val="16548317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8F17A4-4162-4961-81D5-3410DC116EFF}"/>
              </a:ext>
            </a:extLst>
          </p:cNvPr>
          <p:cNvSpPr/>
          <p:nvPr/>
        </p:nvSpPr>
        <p:spPr>
          <a:xfrm>
            <a:off x="124193" y="16936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Thông</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tin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hình</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dưới</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đây</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cho</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biết</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là</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không</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nhận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lương</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6" name="Picture 5">
            <a:extLst>
              <a:ext uri="{FF2B5EF4-FFF2-40B4-BE49-F238E27FC236}">
                <a16:creationId xmlns:a16="http://schemas.microsoft.com/office/drawing/2014/main" id="{58F28677-E2BE-4798-B9CA-A64A2221ECC3}"/>
              </a:ext>
            </a:extLst>
          </p:cNvPr>
          <p:cNvPicPr>
            <a:picLocks noChangeAspect="1"/>
          </p:cNvPicPr>
          <p:nvPr/>
        </p:nvPicPr>
        <p:blipFill>
          <a:blip r:embed="rId2"/>
          <a:stretch>
            <a:fillRect/>
          </a:stretch>
        </p:blipFill>
        <p:spPr>
          <a:xfrm>
            <a:off x="2211572" y="1388327"/>
            <a:ext cx="7620000" cy="4676775"/>
          </a:xfrm>
          <a:prstGeom prst="rect">
            <a:avLst/>
          </a:prstGeom>
        </p:spPr>
      </p:pic>
      <p:sp>
        <p:nvSpPr>
          <p:cNvPr id="2" name="Oval 1">
            <a:extLst>
              <a:ext uri="{FF2B5EF4-FFF2-40B4-BE49-F238E27FC236}">
                <a16:creationId xmlns:a16="http://schemas.microsoft.com/office/drawing/2014/main" id="{81AD270A-0CDC-4514-8070-CA87A761855A}"/>
              </a:ext>
            </a:extLst>
          </p:cNvPr>
          <p:cNvSpPr/>
          <p:nvPr/>
        </p:nvSpPr>
        <p:spPr>
          <a:xfrm>
            <a:off x="3264195" y="3317366"/>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CC25A971-0D53-4528-9856-9492AC640171}"/>
              </a:ext>
            </a:extLst>
          </p:cNvPr>
          <p:cNvSpPr/>
          <p:nvPr/>
        </p:nvSpPr>
        <p:spPr>
          <a:xfrm>
            <a:off x="5837274" y="2147806"/>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601A50DD-D107-4880-9049-348D861D77D8}"/>
              </a:ext>
            </a:extLst>
          </p:cNvPr>
          <p:cNvSpPr/>
          <p:nvPr/>
        </p:nvSpPr>
        <p:spPr>
          <a:xfrm>
            <a:off x="7442790" y="2402958"/>
            <a:ext cx="2083982" cy="8293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0E0E3D48-F506-43FB-AEA6-66EF04D3582F}"/>
              </a:ext>
            </a:extLst>
          </p:cNvPr>
          <p:cNvSpPr/>
          <p:nvPr/>
        </p:nvSpPr>
        <p:spPr>
          <a:xfrm>
            <a:off x="1669312" y="5973188"/>
            <a:ext cx="8311116"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việc</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trên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mang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lợi</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ích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xã</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hội</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940934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9A2585-1C89-4F4F-B097-51C171329DC5}"/>
              </a:ext>
            </a:extLst>
          </p:cNvPr>
          <p:cNvSpPr txBox="1"/>
          <p:nvPr/>
        </p:nvSpPr>
        <p:spPr>
          <a:xfrm>
            <a:off x="1997177" y="1735002"/>
            <a:ext cx="8091955" cy="35086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Những người làm công việc </a:t>
            </a:r>
            <a:r>
              <a:rPr kumimoji="0" lang="en-US" sz="37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Arial" panose="020B0604020202020204" pitchFamily="34" charset="0"/>
              </a:rPr>
              <a:t>trên</a:t>
            </a:r>
            <a:r>
              <a:rPr kumimoji="0" lang="en-US" sz="37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vi-VN" sz="37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đều không nhận lương. Trong xã hội còn có rất nhiều công việc không nhận lương khác, không mang lại thu nhập cho</a:t>
            </a:r>
            <a:r>
              <a:rPr kumimoji="0" lang="en-US" sz="37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vi-VN" sz="37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bản thân nhưng mang lại lợi ích tốt đẹp cho cộng đồng và xã hội..</a:t>
            </a:r>
          </a:p>
        </p:txBody>
      </p:sp>
      <p:sp>
        <p:nvSpPr>
          <p:cNvPr id="5" name="TextBox 4">
            <a:extLst>
              <a:ext uri="{FF2B5EF4-FFF2-40B4-BE49-F238E27FC236}">
                <a16:creationId xmlns:a16="http://schemas.microsoft.com/office/drawing/2014/main" id="{FB8EC15B-2351-4D7E-8AEC-DE4C0639432E}"/>
              </a:ext>
            </a:extLst>
          </p:cNvPr>
          <p:cNvSpPr txBox="1"/>
          <p:nvPr/>
        </p:nvSpPr>
        <p:spPr>
          <a:xfrm>
            <a:off x="3008573" y="605601"/>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022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4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37" y="2936339"/>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4012947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49FE-6E68-492A-A9FD-4CA6A57531AD}"/>
              </a:ext>
            </a:extLst>
          </p:cNvPr>
          <p:cNvSpPr>
            <a:spLocks noGrp="1"/>
          </p:cNvSpPr>
          <p:nvPr>
            <p:ph type="title"/>
          </p:nvPr>
        </p:nvSpPr>
        <p:spPr/>
        <p:txBody>
          <a:bodyPr/>
          <a:lstStyle/>
          <a:p>
            <a:endParaRPr lang="en-US"/>
          </a:p>
        </p:txBody>
      </p:sp>
      <p:pic>
        <p:nvPicPr>
          <p:cNvPr id="6" name="Content Placeholder 5" descr="A picture containing child, person, floor, child&#10;&#10;Description automatically generated">
            <a:extLst>
              <a:ext uri="{FF2B5EF4-FFF2-40B4-BE49-F238E27FC236}">
                <a16:creationId xmlns:a16="http://schemas.microsoft.com/office/drawing/2014/main" id="{969A0C41-1277-4C5C-8A45-4DDD500661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4195" y="1825654"/>
            <a:ext cx="5411972" cy="5032375"/>
          </a:xfrm>
        </p:spPr>
      </p:pic>
      <p:sp>
        <p:nvSpPr>
          <p:cNvPr id="4" name="Rectangle 3">
            <a:extLst>
              <a:ext uri="{FF2B5EF4-FFF2-40B4-BE49-F238E27FC236}">
                <a16:creationId xmlns:a16="http://schemas.microsoft.com/office/drawing/2014/main" id="{77170933-90BE-4201-B881-F5B60A855B2C}"/>
              </a:ext>
            </a:extLst>
          </p:cNvPr>
          <p:cNvSpPr/>
          <p:nvPr/>
        </p:nvSpPr>
        <p:spPr>
          <a:xfrm>
            <a:off x="124193" y="16936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người</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thân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đình</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đã</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từng</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tham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mang</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lại</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lợi</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ích</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gì</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7" name="Thought Bubble: Cloud 6">
            <a:extLst>
              <a:ext uri="{FF2B5EF4-FFF2-40B4-BE49-F238E27FC236}">
                <a16:creationId xmlns:a16="http://schemas.microsoft.com/office/drawing/2014/main" id="{2CF3BF9B-A343-4A97-82C9-70AAA1AD34B4}"/>
              </a:ext>
            </a:extLst>
          </p:cNvPr>
          <p:cNvSpPr/>
          <p:nvPr/>
        </p:nvSpPr>
        <p:spPr>
          <a:xfrm>
            <a:off x="1" y="2147807"/>
            <a:ext cx="3264194" cy="230726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white"/>
                </a:solidFill>
                <a:effectLst/>
                <a:uLnTx/>
                <a:uFillTx/>
                <a:latin typeface="Calibri"/>
                <a:ea typeface="+mn-ea"/>
                <a:cs typeface="+mn-cs"/>
              </a:rPr>
              <a:t>Khuyên</a:t>
            </a:r>
            <a:r>
              <a:rPr kumimoji="0" lang="en-US" sz="2000" b="0" i="0" u="none" strike="noStrike" kern="1200" cap="none" spc="0" normalizeH="0" baseline="0" noProof="0" dirty="0">
                <a:ln>
                  <a:noFill/>
                </a:ln>
                <a:solidFill>
                  <a:prstClr val="white"/>
                </a:solidFill>
                <a:effectLst/>
                <a:uLnTx/>
                <a:uFillTx/>
                <a:latin typeface="Calibri"/>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góp</a:t>
            </a:r>
            <a:r>
              <a:rPr kumimoji="0" lang="en-US" sz="2000" b="0" i="0" u="none" strike="noStrike" kern="1200" cap="none" spc="0" normalizeH="0" baseline="0" noProof="0" dirty="0">
                <a:ln>
                  <a:noFill/>
                </a:ln>
                <a:solidFill>
                  <a:prstClr val="white"/>
                </a:solidFill>
                <a:effectLst/>
                <a:uLnTx/>
                <a:uFillTx/>
                <a:latin typeface="Calibri"/>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quần</a:t>
            </a:r>
            <a:r>
              <a:rPr kumimoji="0" lang="en-US" sz="2000" b="0" i="0" u="none" strike="noStrike" kern="1200" cap="none" spc="0" normalizeH="0" baseline="0" noProof="0" dirty="0">
                <a:ln>
                  <a:noFill/>
                </a:ln>
                <a:solidFill>
                  <a:prstClr val="white"/>
                </a:solidFill>
                <a:effectLst/>
                <a:uLnTx/>
                <a:uFillTx/>
                <a:latin typeface="Calibri"/>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áo</a:t>
            </a:r>
            <a:r>
              <a:rPr kumimoji="0" lang="en-US" sz="2000" b="0" i="0" u="none" strike="noStrike" kern="1200" cap="none" spc="0" normalizeH="0" baseline="0" noProof="0" dirty="0">
                <a:ln>
                  <a:noFill/>
                </a:ln>
                <a:solidFill>
                  <a:prstClr val="white"/>
                </a:solidFill>
                <a:effectLst/>
                <a:uLnTx/>
                <a:uFillTx/>
                <a:latin typeface="Calibri"/>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cũ</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white"/>
                </a:solidFill>
                <a:effectLst/>
                <a:uLnTx/>
                <a:uFillTx/>
                <a:latin typeface="Calibri"/>
                <a:ea typeface="+mn-ea"/>
                <a:cs typeface="+mn-cs"/>
              </a:rPr>
              <a:t>Ủng</a:t>
            </a:r>
            <a:r>
              <a:rPr kumimoji="0" lang="en-US" sz="2000" b="0" i="0" u="none" strike="noStrike" kern="1200" cap="none" spc="0" normalizeH="0" baseline="0" noProof="0" dirty="0">
                <a:ln>
                  <a:noFill/>
                </a:ln>
                <a:solidFill>
                  <a:prstClr val="white"/>
                </a:solidFill>
                <a:effectLst/>
                <a:uLnTx/>
                <a:uFillTx/>
                <a:latin typeface="Calibri"/>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hộ</a:t>
            </a:r>
            <a:r>
              <a:rPr kumimoji="0" lang="en-US" sz="2000" b="0" i="0" u="none" strike="noStrike" kern="1200" cap="none" spc="0" normalizeH="0" baseline="0" noProof="0" dirty="0">
                <a:ln>
                  <a:noFill/>
                </a:ln>
                <a:solidFill>
                  <a:prstClr val="white"/>
                </a:solidFill>
                <a:effectLst/>
                <a:uLnTx/>
                <a:uFillTx/>
                <a:latin typeface="Calibri"/>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vùng</a:t>
            </a:r>
            <a:r>
              <a:rPr kumimoji="0" lang="en-US" sz="2000" b="0" i="0" u="none" strike="noStrike" kern="1200" cap="none" spc="0" normalizeH="0" baseline="0" noProof="0" dirty="0">
                <a:ln>
                  <a:noFill/>
                </a:ln>
                <a:solidFill>
                  <a:prstClr val="white"/>
                </a:solidFill>
                <a:effectLst/>
                <a:uLnTx/>
                <a:uFillTx/>
                <a:latin typeface="Calibri"/>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lũ</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white"/>
                </a:solidFill>
                <a:effectLst/>
                <a:uLnTx/>
                <a:uFillTx/>
                <a:latin typeface="Calibri"/>
                <a:ea typeface="+mn-ea"/>
                <a:cs typeface="+mn-cs"/>
              </a:rPr>
              <a:t>Dọn</a:t>
            </a:r>
            <a:r>
              <a:rPr kumimoji="0" lang="en-US" sz="2000" b="0" i="0" u="none" strike="noStrike" kern="1200" cap="none" spc="0" normalizeH="0" baseline="0" noProof="0" dirty="0">
                <a:ln>
                  <a:noFill/>
                </a:ln>
                <a:solidFill>
                  <a:prstClr val="white"/>
                </a:solidFill>
                <a:effectLst/>
                <a:uLnTx/>
                <a:uFillTx/>
                <a:latin typeface="Calibri"/>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dẹp</a:t>
            </a:r>
            <a:r>
              <a:rPr kumimoji="0" lang="en-US" sz="2000" b="0" i="0" u="none" strike="noStrike" kern="1200" cap="none" spc="0" normalizeH="0" baseline="0" noProof="0" dirty="0">
                <a:ln>
                  <a:noFill/>
                </a:ln>
                <a:solidFill>
                  <a:prstClr val="white"/>
                </a:solidFill>
                <a:effectLst/>
                <a:uLnTx/>
                <a:uFillTx/>
                <a:latin typeface="Calibri"/>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đường</a:t>
            </a:r>
            <a:r>
              <a:rPr kumimoji="0" lang="en-US" sz="2000" b="0" i="0" u="none" strike="noStrike" kern="1200" cap="none" spc="0" normalizeH="0" baseline="0" noProof="0" dirty="0">
                <a:ln>
                  <a:noFill/>
                </a:ln>
                <a:solidFill>
                  <a:prstClr val="white"/>
                </a:solidFill>
                <a:effectLst/>
                <a:uLnTx/>
                <a:uFillTx/>
                <a:latin typeface="Calibri"/>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phố</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748272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584" y="-450849"/>
            <a:ext cx="12187767" cy="6849533"/>
          </a:xfrm>
          <a:prstGeom prst="rect">
            <a:avLst/>
          </a:prstGeom>
          <a:noFill/>
          <a:ln w="9525">
            <a:noFill/>
          </a:ln>
        </p:spPr>
      </p:pic>
      <p:sp>
        <p:nvSpPr>
          <p:cNvPr id="53252" name="Rectangle 4"/>
          <p:cNvSpPr/>
          <p:nvPr/>
        </p:nvSpPr>
        <p:spPr>
          <a:xfrm>
            <a:off x="2509283" y="1193535"/>
            <a:ext cx="7521944" cy="3970318"/>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alibri"/>
                <a:ea typeface="+mn-ea"/>
                <a:cs typeface="+mn-cs"/>
              </a:rPr>
              <a:t>Kết</a:t>
            </a:r>
            <a:r>
              <a:rPr kumimoji="0" lang="en-US" sz="3600" b="0" i="0" u="sng" strike="noStrike" kern="1200" cap="none" spc="0" normalizeH="0" baseline="0" noProof="0" dirty="0">
                <a:ln>
                  <a:noFill/>
                </a:ln>
                <a:solidFill>
                  <a:srgbClr val="FF0000"/>
                </a:solidFill>
                <a:effectLst/>
                <a:uLnTx/>
                <a:uFillTx/>
                <a:latin typeface="Calibri"/>
                <a:ea typeface="+mn-ea"/>
                <a:cs typeface="+mn-cs"/>
              </a:rPr>
              <a:t> </a:t>
            </a:r>
            <a:r>
              <a:rPr kumimoji="0" lang="en-US" sz="3600" b="0" i="0" u="sng" strike="noStrike" kern="1200" cap="none" spc="0" normalizeH="0" baseline="0" noProof="0" dirty="0" err="1">
                <a:ln>
                  <a:noFill/>
                </a:ln>
                <a:solidFill>
                  <a:srgbClr val="FF0000"/>
                </a:solidFill>
                <a:effectLst/>
                <a:uLnTx/>
                <a:uFillTx/>
                <a:latin typeface="Calibri"/>
                <a:ea typeface="+mn-ea"/>
                <a:cs typeface="+mn-cs"/>
              </a:rPr>
              <a:t>luận</a:t>
            </a:r>
            <a:r>
              <a:rPr kumimoji="0" lang="en-US" sz="3600" b="0" i="0" u="sng" strike="noStrike" kern="1200" cap="none" spc="0" normalizeH="0" baseline="0" noProof="0" dirty="0">
                <a:ln>
                  <a:noFill/>
                </a:ln>
                <a:solidFill>
                  <a:srgbClr val="FF00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nhiều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nguyện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mang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lại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lợi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ích</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cho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mọi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người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xung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quanh</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cho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cộng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mà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600" b="0" i="0" u="none" strike="noStrike" kern="1200" cap="none" spc="0" normalizeH="0" baseline="0" noProof="0" dirty="0">
                <a:ln>
                  <a:noFill/>
                </a:ln>
                <a:solidFill>
                  <a:prstClr val="black"/>
                </a:solidFill>
                <a:effectLst/>
                <a:uLnTx/>
                <a:uFillTx/>
                <a:latin typeface="Calibri"/>
                <a:ea typeface="+mn-ea"/>
                <a:cs typeface="+mn-cs"/>
              </a:rPr>
              <a:t> ta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thể</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Tùy</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theo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sức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mình</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các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em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hãy</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luôn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3600" b="0" i="0" u="none" strike="noStrike" kern="1200" cap="none" spc="0" normalizeH="0" baseline="0" noProof="0" dirty="0">
                <a:ln>
                  <a:noFill/>
                </a:ln>
                <a:solidFill>
                  <a:prstClr val="black"/>
                </a:solidFill>
                <a:effectLst/>
                <a:uLnTx/>
                <a:uFillTx/>
                <a:latin typeface="Calibri"/>
                <a:ea typeface="+mn-ea"/>
                <a:cs typeface="+mn-cs"/>
              </a:rPr>
              <a:t> ý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thức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giúp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đỡ</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người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khác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tốt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đáng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trân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trọng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53253" name="Text Box 5"/>
          <p:cNvSpPr txBox="1"/>
          <p:nvPr/>
        </p:nvSpPr>
        <p:spPr>
          <a:xfrm>
            <a:off x="1443567" y="205743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extLst>
      <p:ext uri="{BB962C8B-B14F-4D97-AF65-F5344CB8AC3E}">
        <p14:creationId xmlns:p14="http://schemas.microsoft.com/office/powerpoint/2010/main" val="2717730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4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37" y="2936339"/>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vận</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15" name="Content Placeholder 20" descr="logo">
            <a:extLst>
              <a:ext uri="{FF2B5EF4-FFF2-40B4-BE49-F238E27FC236}">
                <a16:creationId xmlns:a16="http://schemas.microsoft.com/office/drawing/2014/main" id="{DEB9F41A-6FC2-4C65-BF83-3D9D74F666CA}"/>
              </a:ext>
            </a:extLst>
          </p:cNvPr>
          <p:cNvPicPr>
            <a:picLocks noChangeAspect="1"/>
          </p:cNvPicPr>
          <p:nvPr/>
        </p:nvPicPr>
        <p:blipFill>
          <a:blip r:embed="rId3"/>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421564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349</Words>
  <Application>Microsoft Office PowerPoint</Application>
  <PresentationFormat>Màn hình rộng</PresentationFormat>
  <Paragraphs>31</Paragraphs>
  <Slides>14</Slides>
  <Notes>6</Notes>
  <HiddenSlides>0</HiddenSlides>
  <MMClips>1</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14</vt:i4>
      </vt:variant>
    </vt:vector>
  </HeadingPairs>
  <TitlesOfParts>
    <vt:vector size="25" baseType="lpstr">
      <vt:lpstr>等线</vt:lpstr>
      <vt:lpstr>.VnAvant</vt:lpstr>
      <vt:lpstr>Arial</vt:lpstr>
      <vt:lpstr>Arial-Rounded</vt:lpstr>
      <vt:lpstr>Calibri</vt:lpstr>
      <vt:lpstr>Calibri Light</vt:lpstr>
      <vt:lpstr>Times New Roman</vt:lpstr>
      <vt:lpstr>字魂59号-创粗黑</vt:lpstr>
      <vt:lpstr>4_Office Theme</vt:lpstr>
      <vt:lpstr>2_Office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Windows 10</dc:creator>
  <cp:lastModifiedBy>Windows 10</cp:lastModifiedBy>
  <cp:revision>1</cp:revision>
  <dcterms:created xsi:type="dcterms:W3CDTF">2021-09-01T16:06:55Z</dcterms:created>
  <dcterms:modified xsi:type="dcterms:W3CDTF">2021-09-01T16:07:31Z</dcterms:modified>
</cp:coreProperties>
</file>