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0" r:id="rId3"/>
    <p:sldMasterId id="2147483692" r:id="rId4"/>
    <p:sldMasterId id="2147483704" r:id="rId5"/>
    <p:sldMasterId id="2147483716" r:id="rId6"/>
  </p:sldMasterIdLst>
  <p:notesMasterIdLst>
    <p:notesMasterId r:id="rId16"/>
  </p:notesMasterIdLst>
  <p:sldIdLst>
    <p:sldId id="284" r:id="rId7"/>
    <p:sldId id="2007577158" r:id="rId8"/>
    <p:sldId id="2007577161" r:id="rId9"/>
    <p:sldId id="482" r:id="rId10"/>
    <p:sldId id="2007577163" r:id="rId11"/>
    <p:sldId id="2007577164" r:id="rId12"/>
    <p:sldId id="2007577165" r:id="rId13"/>
    <p:sldId id="483"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54" d="100"/>
          <a:sy n="54" d="100"/>
        </p:scale>
        <p:origin x="-9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87F95-9374-43E9-8396-4C160FDDD950}"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D9D42-2F67-431F-8A44-C087553DA52E}" type="slidenum">
              <a:rPr lang="en-US" smtClean="0"/>
              <a:t>‹#›</a:t>
            </a:fld>
            <a:endParaRPr lang="en-US"/>
          </a:p>
        </p:txBody>
      </p:sp>
    </p:spTree>
    <p:extLst>
      <p:ext uri="{BB962C8B-B14F-4D97-AF65-F5344CB8AC3E}">
        <p14:creationId xmlns:p14="http://schemas.microsoft.com/office/powerpoint/2010/main" val="351600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bởi</a:t>
            </a:r>
            <a:r>
              <a:rPr lang="en-US" dirty="0"/>
              <a:t>: </a:t>
            </a:r>
            <a:r>
              <a:rPr lang="en-US" dirty="0" err="1"/>
              <a:t>Hương</a:t>
            </a:r>
            <a:r>
              <a:rPr lang="en-US" dirty="0"/>
              <a:t> </a:t>
            </a:r>
            <a:r>
              <a:rPr lang="en-US" dirty="0" err="1"/>
              <a:t>Thảo</a:t>
            </a:r>
            <a:r>
              <a:rPr lang="en-US" dirty="0"/>
              <a:t>: tranthao121004@gmail.com</a:t>
            </a:r>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9043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97063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bởi</a:t>
            </a:r>
            <a:r>
              <a:rPr lang="en-US" dirty="0"/>
              <a:t>: </a:t>
            </a:r>
            <a:r>
              <a:rPr lang="en-US" dirty="0" err="1"/>
              <a:t>Hương</a:t>
            </a:r>
            <a:r>
              <a:rPr lang="en-US" dirty="0"/>
              <a:t> </a:t>
            </a:r>
            <a:r>
              <a:rPr lang="en-US" dirty="0" err="1"/>
              <a:t>Thảo</a:t>
            </a:r>
            <a:r>
              <a:rPr lang="en-US" dirty="0"/>
              <a:t>: tranthao121004@gmail.com</a:t>
            </a:r>
          </a:p>
        </p:txBody>
      </p:sp>
      <p:sp>
        <p:nvSpPr>
          <p:cNvPr id="4" name="Slide Number Placeholder 3"/>
          <p:cNvSpPr>
            <a:spLocks noGrp="1"/>
          </p:cNvSpPr>
          <p:nvPr>
            <p:ph type="sldNum" sz="quarter" idx="5"/>
          </p:nvPr>
        </p:nvSpPr>
        <p:spPr/>
        <p:txBody>
          <a:bodyPr/>
          <a:lstStyle/>
          <a:p>
            <a:fld id="{533D9D42-2F67-431F-8A44-C087553DA52E}" type="slidenum">
              <a:rPr lang="en-US" smtClean="0"/>
              <a:t>3</a:t>
            </a:fld>
            <a:endParaRPr lang="en-US"/>
          </a:p>
        </p:txBody>
      </p:sp>
    </p:spTree>
    <p:extLst>
      <p:ext uri="{BB962C8B-B14F-4D97-AF65-F5344CB8AC3E}">
        <p14:creationId xmlns:p14="http://schemas.microsoft.com/office/powerpoint/2010/main" val="2376711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47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bởi</a:t>
            </a:r>
            <a:r>
              <a:rPr lang="en-US" dirty="0"/>
              <a:t>: </a:t>
            </a:r>
            <a:r>
              <a:rPr lang="en-US" dirty="0" err="1"/>
              <a:t>Hương</a:t>
            </a:r>
            <a:r>
              <a:rPr lang="en-US" dirty="0"/>
              <a:t> </a:t>
            </a:r>
            <a:r>
              <a:rPr lang="en-US" dirty="0" err="1"/>
              <a:t>Thảo</a:t>
            </a:r>
            <a:r>
              <a:rPr lang="en-US"/>
              <a:t>: tranthao121004@gmail.com</a:t>
            </a:r>
          </a:p>
        </p:txBody>
      </p:sp>
      <p:sp>
        <p:nvSpPr>
          <p:cNvPr id="4" name="Slide Number Placeholder 3"/>
          <p:cNvSpPr>
            <a:spLocks noGrp="1"/>
          </p:cNvSpPr>
          <p:nvPr>
            <p:ph type="sldNum" sz="quarter" idx="5"/>
          </p:nvPr>
        </p:nvSpPr>
        <p:spPr/>
        <p:txBody>
          <a:bodyPr/>
          <a:lstStyle/>
          <a:p>
            <a:fld id="{533D9D42-2F67-431F-8A44-C087553DA52E}" type="slidenum">
              <a:rPr lang="en-US" smtClean="0"/>
              <a:t>7</a:t>
            </a:fld>
            <a:endParaRPr lang="en-US"/>
          </a:p>
        </p:txBody>
      </p:sp>
    </p:spTree>
    <p:extLst>
      <p:ext uri="{BB962C8B-B14F-4D97-AF65-F5344CB8AC3E}">
        <p14:creationId xmlns:p14="http://schemas.microsoft.com/office/powerpoint/2010/main" val="33602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15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686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1445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42128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6737194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xmlns=""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4743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2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637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27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t>3/29/2022</a:t>
            </a:fld>
            <a:endParaRPr lang="en-US"/>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87997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1436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71620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217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33386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75650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06306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21804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36410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404492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2872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9134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1297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79652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42543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672977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97068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520380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03262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426236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814731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546808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774078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66982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18815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857980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85906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878952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54481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955783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83787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89271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74114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170063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19640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71273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63632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2833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53386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3/29/2022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93067684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3/29/2022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1458501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10803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0025802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4804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8599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655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98847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5.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6.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3/29/2022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255541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xmlns=""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xmlns=""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xmlns=""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xmlns=""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xmlns=""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xmlns=""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xmlns=""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xmlns=""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xmlns=""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xmlns=""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xmlns=""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xmlns=""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xmlns=""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xmlns=""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xmlns=""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xmlns=""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xmlns=""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xmlns=""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xmlns=""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xmlns=""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xmlns=""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xmlns=""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xmlns=""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xmlns=""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xmlns=""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xmlns=""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xmlns=""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xmlns=""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xmlns=""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xmlns=""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xmlns=""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xmlns=""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xmlns=""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xmlns=""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xmlns=""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xmlns=""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xmlns=""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xmlns=""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xmlns=""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xmlns=""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xmlns=""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xmlns=""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xmlns=""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xmlns=""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xmlns=""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xmlns=""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xmlns=""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xmlns=""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xmlns=""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xmlns=""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xmlns=""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xmlns=""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xmlns=""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xmlns=""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xmlns=""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xmlns=""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xmlns=""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xmlns=""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xmlns=""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xmlns=""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xmlns=""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xmlns=""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xmlns=""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xmlns=""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xmlns=""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xmlns=""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xmlns=""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xmlns=""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xmlns=""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xmlns=""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xmlns=""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xmlns=""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xmlns=""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xmlns=""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xmlns=""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xmlns=""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xmlns=""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xmlns=""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xmlns=""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xmlns=""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xmlns=""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xmlns=""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xmlns=""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xmlns=""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xmlns=""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xmlns=""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xmlns=""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xmlns=""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xmlns=""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xmlns=""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xmlns=""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xmlns=""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xmlns=""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xmlns=""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xmlns=""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xmlns=""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xmlns=""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xmlns=""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xmlns=""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xmlns=""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xmlns=""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xmlns=""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xmlns=""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xmlns=""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xmlns=""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xmlns=""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xmlns=""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xmlns=""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xmlns=""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xmlns=""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xmlns=""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xmlns=""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xmlns=""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xmlns=""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xmlns=""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xmlns=""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xmlns=""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xmlns=""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xmlns=""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xmlns=""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xmlns=""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xmlns=""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xmlns=""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xmlns=""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xmlns=""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xmlns=""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xmlns=""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xmlns=""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xmlns=""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xmlns=""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xmlns=""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xmlns=""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xmlns=""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xmlns=""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xmlns=""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xmlns=""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xmlns=""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xmlns=""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xmlns=""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xmlns=""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xmlns=""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xmlns=""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xmlns=""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xmlns=""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xmlns=""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xmlns=""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xmlns=""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xmlns=""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xmlns=""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xmlns=""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xmlns=""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xmlns=""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xmlns=""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xmlns=""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xmlns=""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xmlns=""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xmlns=""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xmlns=""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xmlns=""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xmlns=""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xmlns=""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xmlns=""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xmlns=""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xmlns=""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xmlns=""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xmlns=""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xmlns=""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xmlns=""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xmlns=""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xmlns=""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xmlns=""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xmlns=""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xmlns=""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xmlns=""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xmlns=""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xmlns=""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xmlns=""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xmlns=""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xmlns=""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xmlns=""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xmlns=""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xmlns=""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xmlns=""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xmlns=""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xmlns=""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xmlns=""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xmlns=""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xmlns=""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xmlns=""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xmlns=""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xmlns=""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xmlns=""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xmlns=""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xmlns=""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xmlns=""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xmlns=""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xmlns=""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xmlns=""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xmlns=""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xmlns=""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xmlns=""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xmlns=""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xmlns=""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xmlns=""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xmlns=""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xmlns=""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xmlns=""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xmlns=""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xmlns=""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xmlns=""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xmlns=""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xmlns=""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xmlns=""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xmlns=""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xmlns=""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xmlns=""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xmlns=""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xmlns=""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xmlns=""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xmlns=""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xmlns=""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xmlns=""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xmlns=""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xmlns=""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xmlns=""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xmlns=""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xmlns=""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xmlns=""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xmlns=""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xmlns=""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xmlns=""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xmlns=""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xmlns=""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xmlns=""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xmlns=""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xmlns=""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xmlns=""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xmlns=""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xmlns=""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xmlns=""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xmlns=""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xmlns=""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xmlns=""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xmlns=""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xmlns=""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xmlns=""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xmlns=""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xmlns=""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xmlns=""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xmlns=""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xmlns=""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xmlns=""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xmlns=""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xmlns=""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xmlns=""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xmlns=""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xmlns=""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xmlns=""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xmlns=""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xmlns=""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xmlns=""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xmlns=""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xmlns=""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xmlns=""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xmlns=""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xmlns=""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xmlns=""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xmlns=""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xmlns=""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xmlns=""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xmlns=""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xmlns=""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xmlns=""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xmlns=""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xmlns=""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xmlns=""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xmlns=""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xmlns=""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xmlns=""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xmlns=""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xmlns=""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xmlns=""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xmlns=""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xmlns=""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xmlns=""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xmlns=""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xmlns=""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xmlns=""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xmlns=""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xmlns=""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xmlns=""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xmlns=""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xmlns=""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xmlns=""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xmlns=""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xmlns=""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xmlns=""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xmlns=""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xmlns=""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xmlns=""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xmlns=""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xmlns=""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xmlns=""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xmlns=""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463268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2022/3/29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95924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412367817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3/29/2022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72828859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21444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5.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1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2877"/>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Bài</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21: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Ôn</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tập</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giữa</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học</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kì</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2</a:t>
            </a:r>
          </a:p>
        </p:txBody>
      </p:sp>
    </p:spTree>
    <p:extLst>
      <p:ext uri="{BB962C8B-B14F-4D97-AF65-F5344CB8AC3E}">
        <p14:creationId xmlns:p14="http://schemas.microsoft.com/office/powerpoint/2010/main" val="255128941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1" y="1442085"/>
            <a:ext cx="6191933" cy="2016125"/>
            <a:chOff x="2118480" y="1316166"/>
            <a:chExt cx="1636596"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546739"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30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8000" b="1" i="0" u="none" strike="noStrike" kern="1200" cap="none" spc="30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9 + 10</a:t>
              </a:r>
              <a:endParaRPr kumimoji="0" lang="zh-CN" altLang="en-US" sz="8000" b="1" i="0" u="none" strike="noStrike" kern="1200" cap="none" spc="30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4031088042"/>
      </p:ext>
    </p:extLst>
  </p:cSld>
  <p:clrMapOvr>
    <a:masterClrMapping/>
  </p:clrMapOvr>
  <mc:AlternateContent xmlns:mc="http://schemas.openxmlformats.org/markup-compatibility/2006" xmlns:p14="http://schemas.microsoft.com/office/powerpoint/2010/main">
    <mc:Choice Requires="p14">
      <p:transition spd="slow" p14:dur="1600" advClick="0" advTm="3713">
        <p:blinds dir="vert"/>
      </p:transition>
    </mc:Choice>
    <mc:Fallback xmlns="">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8CC8F3F-F679-497C-88AF-CD43454C89E4}"/>
              </a:ext>
            </a:extLst>
          </p:cNvPr>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đen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7AAEE06D-07EE-416A-8595-926491B1E63A}"/>
              </a:ext>
            </a:extLst>
          </p:cNvPr>
          <p:cNvPicPr>
            <a:picLocks noChangeAspect="1"/>
          </p:cNvPicPr>
          <p:nvPr/>
        </p:nvPicPr>
        <p:blipFill>
          <a:blip r:embed="rId3"/>
          <a:stretch>
            <a:fillRect/>
          </a:stretch>
        </p:blipFill>
        <p:spPr>
          <a:xfrm>
            <a:off x="8814390" y="4972636"/>
            <a:ext cx="3405355" cy="1719015"/>
          </a:xfrm>
          <a:prstGeom prst="rect">
            <a:avLst/>
          </a:prstGeom>
        </p:spPr>
      </p:pic>
      <p:sp>
        <p:nvSpPr>
          <p:cNvPr id="11" name="TextBox 10">
            <a:extLst>
              <a:ext uri="{FF2B5EF4-FFF2-40B4-BE49-F238E27FC236}">
                <a16:creationId xmlns:a16="http://schemas.microsoft.com/office/drawing/2014/main" xmlns="" id="{9ADF9729-6630-4F6C-82D3-50FEFD96E37F}"/>
              </a:ext>
            </a:extLst>
          </p:cNvPr>
          <p:cNvSpPr txBox="1"/>
          <p:nvPr/>
        </p:nvSpPr>
        <p:spPr>
          <a:xfrm>
            <a:off x="349956" y="843178"/>
            <a:ext cx="11221155"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 trời cao rộng, mây đen và mây trắng 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 rong ruổi theo gió. Mây trắng xốp, nhẹ, bồng bềnh như một chiếc gối bông xinh xắn. Mây đen vóc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a:t>
            </a:r>
            <a:r>
              <a:rPr lang="en-US"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nặng nề, đang sà xuống thấp.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đen bay thấp, mây trắng rủ: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 mình bay lên cao đi! Bay cao thú vị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 bay lên đi! - Mây đen nói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a:t>
            </a:r>
            <a:r>
              <a:rPr lang="en-US" sz="2400" noProof="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ớ</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 phải mưa xuống, ruộng đồng đang khô cạn vì hạn hán, muôn loài đang mong chờ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t>
            </a:r>
            <a:r>
              <a:rPr lang="en-US" sz="2400" noProof="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ớ</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 ngạc nhiên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 mưa ư?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 sợ tan biến hết hình hài 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rồi mây trắng bay vút lên. Nó bị gió cuốn tan biến vào không trung.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đen sà xuống thấp rồi hóa thành mưa rơi xuống ruộng đồng, cây cỏ,... Con người và vạn vật reo hò đón mưa. Mưa tạnh, nắng lên rực rỡ. Nước ở ruộng đồng bốc hơi, bay lên, rồi lại kết lại thành những đám mây đen. Những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đen hoá thành mưa rơi xuống... Cứ như thế, mây đen tồn tại mãi mãi.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edg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52062" y="-2681938"/>
            <a:ext cx="6858000" cy="12221875"/>
          </a:xfrm>
          <a:prstGeom prst="rect">
            <a:avLst/>
          </a:prstGeom>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pic>
        <p:nvPicPr>
          <p:cNvPr id="29" name="18">
            <a:extLst>
              <a:ext uri="{FF2B5EF4-FFF2-40B4-BE49-F238E27FC236}">
                <a16:creationId xmlns:a16="http://schemas.microsoft.com/office/drawing/2014/main" xmlns=""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a16="http://schemas.microsoft.com/office/drawing/2014/main" xmlns="" id="{C427ADA6-213D-424A-8265-DDE2F08EB70B}"/>
              </a:ext>
            </a:extLst>
          </p:cNvPr>
          <p:cNvSpPr txBox="1"/>
          <p:nvPr/>
        </p:nvSpPr>
        <p:spPr>
          <a:xfrm>
            <a:off x="4073966" y="2524939"/>
            <a:ext cx="5841214" cy="1107947"/>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Trả</a:t>
            </a:r>
            <a:r>
              <a:rPr kumimoji="0" lang="en-US" sz="6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lời</a:t>
            </a:r>
            <a:r>
              <a:rPr kumimoji="0" lang="en-US" sz="6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câu</a:t>
            </a:r>
            <a:r>
              <a:rPr kumimoji="0" lang="en-US" sz="6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hỏi</a:t>
            </a:r>
            <a:endParaRPr kumimoji="0" lang="en-US" sz="6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70885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0AACB-980D-4062-AF57-325567F04B77}"/>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E3E0A05-CFEF-4131-B913-A5504D179D78}"/>
              </a:ext>
            </a:extLst>
          </p:cNvPr>
          <p:cNvSpPr txBox="1"/>
          <p:nvPr/>
        </p:nvSpPr>
        <p:spPr>
          <a:xfrm>
            <a:off x="185202" y="365125"/>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Trong câu chuyện, những sự vật nào được coi như con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đen và mây trắng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nắng và gió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 trời và ruộng đồng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896ECC0E-8705-4FEA-B984-03C3BD7F7586}"/>
              </a:ext>
            </a:extLst>
          </p:cNvPr>
          <p:cNvSpPr txBox="1"/>
          <p:nvPr/>
        </p:nvSpPr>
        <p:spPr>
          <a:xfrm>
            <a:off x="268329" y="2847132"/>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Mây trắng rủ mây đen đi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□rong ruổi theo gió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□bay lên cao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□sà xuống thấp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612326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F0000"/>
                                      </p:to>
                                    </p:animClr>
                                    <p:animClr clrSpc="rgb" dir="cw">
                                      <p:cBhvr>
                                        <p:cTn id="7" dur="500" fill="hold"/>
                                        <p:tgtEl>
                                          <p:spTgt spid="4">
                                            <p:txEl>
                                              <p:pRg st="1" end="1"/>
                                            </p:txEl>
                                          </p:spTgt>
                                        </p:tgtEl>
                                        <p:attrNameLst>
                                          <p:attrName>fillcolor</p:attrName>
                                        </p:attrNameLst>
                                      </p:cBhvr>
                                      <p:to>
                                        <a:srgbClr val="FF0000"/>
                                      </p:to>
                                    </p:animClr>
                                    <p:set>
                                      <p:cBhvr>
                                        <p:cTn id="8" dur="500" fill="hold"/>
                                        <p:tgtEl>
                                          <p:spTgt spid="4">
                                            <p:txEl>
                                              <p:pRg st="1" end="1"/>
                                            </p:txEl>
                                          </p:spTgt>
                                        </p:tgtEl>
                                        <p:attrNameLst>
                                          <p:attrName>fill.type</p:attrName>
                                        </p:attrNameLst>
                                      </p:cBhvr>
                                      <p:to>
                                        <p:strVal val="solid"/>
                                      </p:to>
                                    </p:set>
                                    <p:set>
                                      <p:cBhvr>
                                        <p:cTn id="9" dur="500" fill="hold"/>
                                        <p:tgtEl>
                                          <p:spTgt spid="4">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5">
                                            <p:txEl>
                                              <p:pRg st="2" end="2"/>
                                            </p:txEl>
                                          </p:spTgt>
                                        </p:tgtEl>
                                        <p:attrNameLst>
                                          <p:attrName>style.color</p:attrName>
                                        </p:attrNameLst>
                                      </p:cBhvr>
                                      <p:to>
                                        <a:srgbClr val="E82033"/>
                                      </p:to>
                                    </p:animClr>
                                    <p:animClr clrSpc="rgb" dir="cw">
                                      <p:cBhvr>
                                        <p:cTn id="14" dur="500" fill="hold"/>
                                        <p:tgtEl>
                                          <p:spTgt spid="5">
                                            <p:txEl>
                                              <p:pRg st="2" end="2"/>
                                            </p:txEl>
                                          </p:spTgt>
                                        </p:tgtEl>
                                        <p:attrNameLst>
                                          <p:attrName>fillcolor</p:attrName>
                                        </p:attrNameLst>
                                      </p:cBhvr>
                                      <p:to>
                                        <a:srgbClr val="E82033"/>
                                      </p:to>
                                    </p:animClr>
                                    <p:set>
                                      <p:cBhvr>
                                        <p:cTn id="15" dur="500" fill="hold"/>
                                        <p:tgtEl>
                                          <p:spTgt spid="5">
                                            <p:txEl>
                                              <p:pRg st="2" end="2"/>
                                            </p:txEl>
                                          </p:spTgt>
                                        </p:tgtEl>
                                        <p:attrNameLst>
                                          <p:attrName>fill.type</p:attrName>
                                        </p:attrNameLst>
                                      </p:cBhvr>
                                      <p:to>
                                        <p:strVal val="solid"/>
                                      </p:to>
                                    </p:set>
                                    <p:set>
                                      <p:cBhvr>
                                        <p:cTn id="16"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E3E0A05-CFEF-4131-B913-A5504D179D78}"/>
              </a:ext>
            </a:extLst>
          </p:cNvPr>
          <p:cNvSpPr txBox="1"/>
          <p:nvPr/>
        </p:nvSpPr>
        <p:spPr>
          <a:xfrm>
            <a:off x="365824" y="542896"/>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 Vì sao mây đen không theo mây trắng?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mây đen thích ngắm cảnh ruộng đồng cây cỏ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hạn hán, mây đen muốn làm mưa giúp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mây đen sợ gió thổi làm tan biến mất hình hài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896ECC0E-8705-4FEA-B984-03C3BD7F7586}"/>
              </a:ext>
            </a:extLst>
          </p:cNvPr>
          <p:cNvSpPr txBox="1"/>
          <p:nvPr/>
        </p:nvSpPr>
        <p:spPr>
          <a:xfrm>
            <a:off x="365824" y="3225994"/>
            <a:ext cx="106182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 Câu nào cho thấy mây đen đem lại niềm vui cho</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người và vạn vật?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3269271C-C1DC-401B-8F23-85FD6A7225DB}"/>
              </a:ext>
            </a:extLst>
          </p:cNvPr>
          <p:cNvSpPr txBox="1"/>
          <p:nvPr/>
        </p:nvSpPr>
        <p:spPr>
          <a:xfrm>
            <a:off x="1099602" y="4615412"/>
            <a:ext cx="10618265"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đen sà xuống thấp rồi lại hóa thành mưa rơi xuống ruộng đồng, cây cỏ....Con người và vạn vật reo hò đón mưa.</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78909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rgbClr val="FF0000"/>
                                      </p:to>
                                    </p:animClr>
                                    <p:animClr clrSpc="rgb" dir="cw">
                                      <p:cBhvr>
                                        <p:cTn id="7" dur="500" fill="hold"/>
                                        <p:tgtEl>
                                          <p:spTgt spid="4">
                                            <p:txEl>
                                              <p:pRg st="2" end="2"/>
                                            </p:txEl>
                                          </p:spTgt>
                                        </p:tgtEl>
                                        <p:attrNameLst>
                                          <p:attrName>fillcolor</p:attrName>
                                        </p:attrNameLst>
                                      </p:cBhvr>
                                      <p:to>
                                        <a:srgbClr val="FF0000"/>
                                      </p:to>
                                    </p:animClr>
                                    <p:set>
                                      <p:cBhvr>
                                        <p:cTn id="8" dur="500" fill="hold"/>
                                        <p:tgtEl>
                                          <p:spTgt spid="4">
                                            <p:txEl>
                                              <p:pRg st="2" end="2"/>
                                            </p:txEl>
                                          </p:spTgt>
                                        </p:tgtEl>
                                        <p:attrNameLst>
                                          <p:attrName>fill.type</p:attrName>
                                        </p:attrNameLst>
                                      </p:cBhvr>
                                      <p:to>
                                        <p:strVal val="solid"/>
                                      </p:to>
                                    </p:set>
                                    <p:set>
                                      <p:cBhvr>
                                        <p:cTn id="9" dur="500" fill="hold"/>
                                        <p:tgtEl>
                                          <p:spTgt spid="4">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E3E0A05-CFEF-4131-B913-A5504D179D78}"/>
              </a:ext>
            </a:extLst>
          </p:cNvPr>
          <p:cNvSpPr txBox="1"/>
          <p:nvPr/>
        </p:nvSpPr>
        <p:spPr>
          <a:xfrm>
            <a:off x="338666" y="384851"/>
            <a:ext cx="126804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 Tìm các từ chỉ đặc điểm trong câu dưới đây: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Đám mây xốp, nhẹ trông như một chiếc gối bông xinh xắn.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3269271C-C1DC-401B-8F23-85FD6A7225DB}"/>
              </a:ext>
            </a:extLst>
          </p:cNvPr>
          <p:cNvSpPr txBox="1"/>
          <p:nvPr/>
        </p:nvSpPr>
        <p:spPr>
          <a:xfrm>
            <a:off x="338666" y="1699946"/>
            <a:ext cx="1114213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từ chỉ đặc điểm trong câu: xốp, nhẹ</a:t>
            </a:r>
            <a:r>
              <a:rPr kumimoji="0" lang="vi-VN"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 xắn.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1CF0C47C-2351-4A9D-A85B-6E362758E958}"/>
              </a:ext>
            </a:extLst>
          </p:cNvPr>
          <p:cNvSpPr txBox="1"/>
          <p:nvPr/>
        </p:nvSpPr>
        <p:spPr>
          <a:xfrm>
            <a:off x="259644" y="3015041"/>
            <a:ext cx="1275943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 Đặt dấu phẩy vào chỗ nào trong câu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bầu trời cao rộng, mây đen mây trắng đang rong ruổi theo </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gió</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B756B2B8-A811-4BF6-A3C2-FB0E6259ADC2}"/>
              </a:ext>
            </a:extLst>
          </p:cNvPr>
          <p:cNvSpPr txBox="1"/>
          <p:nvPr/>
        </p:nvSpPr>
        <p:spPr>
          <a:xfrm>
            <a:off x="524933" y="4884133"/>
            <a:ext cx="1114213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bầu trời cao rộng, mây đen, mây trắng đang rong ruổi theo gió.</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96123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A4AF36-1B93-4BC6-B6DC-3F7D6D18F3D6}"/>
              </a:ext>
            </a:extLst>
          </p:cNvPr>
          <p:cNvSpPr txBox="1"/>
          <p:nvPr/>
        </p:nvSpPr>
        <p:spPr>
          <a:xfrm>
            <a:off x="1358185" y="506681"/>
            <a:ext cx="99871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13.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4 - 5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Rectangle: Rounded Corners 2">
            <a:extLst>
              <a:ext uri="{FF2B5EF4-FFF2-40B4-BE49-F238E27FC236}">
                <a16:creationId xmlns:a16="http://schemas.microsoft.com/office/drawing/2014/main" xmlns="" id="{D88D654B-6E4C-4A1C-9D21-100445C47913}"/>
              </a:ext>
            </a:extLst>
          </p:cNvPr>
          <p:cNvSpPr/>
          <p:nvPr/>
        </p:nvSpPr>
        <p:spPr>
          <a:xfrm>
            <a:off x="462845" y="2054579"/>
            <a:ext cx="10984088" cy="33415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thích làm việc gì? (ví dụ: đọc sách, xem phim, vẽ tranh, đi chơi nhà người thân,...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làm việc đó cùng với ai? Em làm việc đó như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xmlns="" id="{7E369D81-18F2-4A8B-919B-5893B2EC3E0E}"/>
              </a:ext>
            </a:extLst>
          </p:cNvPr>
          <p:cNvSpPr/>
          <p:nvPr/>
        </p:nvSpPr>
        <p:spPr>
          <a:xfrm>
            <a:off x="462845" y="2054579"/>
            <a:ext cx="10984088" cy="42967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smtClean="0">
                <a:ln>
                  <a:noFill/>
                </a:ln>
                <a:solidFill>
                  <a:srgbClr val="000000"/>
                </a:solidFill>
                <a:effectLst/>
                <a:uLnTx/>
                <a:uFillTx/>
                <a:latin typeface="HP001 4 hàng" panose="020B0603050302020204" pitchFamily="34" charset="0"/>
                <a:ea typeface="Arial-Rounded" panose="020B0500000000000000" pitchFamily="34" charset="0"/>
                <a:cs typeface="Arial-Rounded" panose="020B0500000000000000" pitchFamily="34" charset="0"/>
              </a:rPr>
              <a:t>Sáng </a:t>
            </a:r>
            <a:r>
              <a:rPr kumimoji="0" lang="vi-VN" sz="3200" b="1" i="0" u="none" strike="noStrike" kern="1200" cap="none" spc="0" normalizeH="0" baseline="0" noProof="0" dirty="0">
                <a:ln>
                  <a:noFill/>
                </a:ln>
                <a:solidFill>
                  <a:srgbClr val="000000"/>
                </a:solidFill>
                <a:effectLst/>
                <a:uLnTx/>
                <a:uFillTx/>
                <a:latin typeface="HP001 4 hàng" panose="020B0603050302020204" pitchFamily="34" charset="0"/>
                <a:ea typeface="Arial-Rounded" panose="020B0500000000000000" pitchFamily="34" charset="0"/>
                <a:cs typeface="Arial-Rounded" panose="020B0500000000000000" pitchFamily="34" charset="0"/>
              </a:rPr>
              <a:t>chủ nhật tuần trước, em dậy muộn hơn khoảng 30 phút so với ngày thường, vào khoảng 7h sáng. Em vệ sinh cá nhân và ăn sáng, sau khi ăn sáng em tự dọn rửa và quét nhà lau nhà giúp mẹ. Lau nhà xong em tự thu dọn phòng của mình, dọn dẹp một cách sạch sẽ và gọn gàng. Em dọn xong tới gần trưa thì phụ xuống bếp cùng phụ giúp mẹ nấu cơm. </a:t>
            </a:r>
            <a:r>
              <a:rPr kumimoji="0" lang="en-US" sz="3200" b="1" i="0" u="none" strike="noStrike" kern="1200" cap="none" spc="0" normalizeH="0" baseline="0" noProof="0" dirty="0" err="1">
                <a:ln>
                  <a:noFill/>
                </a:ln>
                <a:solidFill>
                  <a:srgbClr val="000000"/>
                </a:solidFill>
                <a:effectLst/>
                <a:uLnTx/>
                <a:uFillTx/>
                <a:latin typeface="HP001 4 hàng" panose="020B0603050302020204"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srgbClr val="00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HP001 4 hàng" panose="020B0603050302020204" pitchFamily="34" charset="0"/>
                <a:ea typeface="Arial-Rounded" panose="020B0500000000000000" pitchFamily="34" charset="0"/>
                <a:cs typeface="Arial-Rounded" panose="020B0500000000000000" pitchFamily="34" charset="0"/>
              </a:rPr>
              <a:t>giúp</a:t>
            </a:r>
            <a:r>
              <a:rPr kumimoji="0" lang="en-US" sz="3200" b="1" i="0" u="none" strike="noStrike" kern="1200" cap="none" spc="0" normalizeH="0" baseline="0" noProof="0" dirty="0">
                <a:ln>
                  <a:noFill/>
                </a:ln>
                <a:solidFill>
                  <a:srgbClr val="00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HP001 4 hàng" panose="020B0603050302020204" pitchFamily="34" charset="0"/>
                <a:ea typeface="Arial-Rounded" panose="020B0500000000000000" pitchFamily="34" charset="0"/>
                <a:cs typeface="Arial-Rounded" panose="020B0500000000000000" pitchFamily="34" charset="0"/>
              </a:rPr>
              <a:t>mẹ</a:t>
            </a:r>
            <a:r>
              <a:rPr kumimoji="0" lang="vi-VN" sz="3200" b="1" i="0" u="none" strike="noStrike" kern="1200" cap="none" spc="0" normalizeH="0" baseline="0" noProof="0" dirty="0">
                <a:ln>
                  <a:noFill/>
                </a:ln>
                <a:solidFill>
                  <a:srgbClr val="00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nhặt và rửa rau muống. </a:t>
            </a:r>
            <a:r>
              <a:rPr kumimoji="0" lang="en-US" sz="3200" b="1" i="0" u="none" strike="noStrike" kern="1200" cap="none" spc="0" normalizeH="0" baseline="0" noProof="0" dirty="0">
                <a:ln>
                  <a:noFill/>
                </a:ln>
                <a:solidFill>
                  <a:srgbClr val="000000"/>
                </a:solidFill>
                <a:effectLst/>
                <a:uLnTx/>
                <a:uFillTx/>
                <a:latin typeface="HP001 4 hàng" panose="020B0603050302020204" pitchFamily="34" charset="0"/>
                <a:ea typeface="Arial-Rounded" panose="020B0500000000000000" pitchFamily="34" charset="0"/>
                <a:cs typeface="Arial-Rounded" panose="020B0500000000000000" pitchFamily="34" charset="0"/>
              </a:rPr>
              <a:t>M</a:t>
            </a:r>
            <a:r>
              <a:rPr kumimoji="0" lang="vi-VN" sz="3200" b="1" i="0" u="none" strike="noStrike" kern="1200" cap="none" spc="0" normalizeH="0" baseline="0" noProof="0" dirty="0">
                <a:ln>
                  <a:noFill/>
                </a:ln>
                <a:solidFill>
                  <a:srgbClr val="000000"/>
                </a:solidFill>
                <a:effectLst/>
                <a:uLnTx/>
                <a:uFillTx/>
                <a:latin typeface="HP001 4 hàng" panose="020B0603050302020204" pitchFamily="34" charset="0"/>
                <a:ea typeface="Arial-Rounded" panose="020B0500000000000000" pitchFamily="34" charset="0"/>
                <a:cs typeface="Arial-Rounded" panose="020B0500000000000000" pitchFamily="34" charset="0"/>
              </a:rPr>
              <a:t>ẹ và bà đã khen em rất ngoan và chăm chỉ.</a:t>
            </a:r>
          </a:p>
        </p:txBody>
      </p:sp>
    </p:spTree>
    <p:extLst>
      <p:ext uri="{BB962C8B-B14F-4D97-AF65-F5344CB8AC3E}">
        <p14:creationId xmlns:p14="http://schemas.microsoft.com/office/powerpoint/2010/main" val="30046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386</Words>
  <Application>Microsoft Office PowerPoint</Application>
  <PresentationFormat>Custom</PresentationFormat>
  <Paragraphs>52</Paragraphs>
  <Slides>9</Slides>
  <Notes>6</Notes>
  <HiddenSlides>0</HiddenSlides>
  <MMClips>0</MMClips>
  <ScaleCrop>false</ScaleCrop>
  <HeadingPairs>
    <vt:vector size="4" baseType="variant">
      <vt:variant>
        <vt:lpstr>Theme</vt:lpstr>
      </vt:variant>
      <vt:variant>
        <vt:i4>6</vt:i4>
      </vt:variant>
      <vt:variant>
        <vt:lpstr>Slide Titles</vt:lpstr>
      </vt:variant>
      <vt:variant>
        <vt:i4>9</vt:i4>
      </vt:variant>
    </vt:vector>
  </HeadingPairs>
  <TitlesOfParts>
    <vt:vector size="15" baseType="lpstr">
      <vt:lpstr>2_Office Theme</vt:lpstr>
      <vt:lpstr>包图主题2</vt:lpstr>
      <vt:lpstr>1_Office 主题​​</vt:lpstr>
      <vt:lpstr>1_Default Design</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9</cp:revision>
  <dcterms:created xsi:type="dcterms:W3CDTF">2021-07-04T15:10:39Z</dcterms:created>
  <dcterms:modified xsi:type="dcterms:W3CDTF">2022-03-29T02:17:02Z</dcterms:modified>
</cp:coreProperties>
</file>