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81" r:id="rId4"/>
    <p:sldId id="261" r:id="rId5"/>
    <p:sldId id="277" r:id="rId6"/>
    <p:sldId id="276" r:id="rId7"/>
    <p:sldId id="283" r:id="rId8"/>
    <p:sldId id="284" r:id="rId9"/>
    <p:sldId id="285" r:id="rId10"/>
    <p:sldId id="262" r:id="rId11"/>
    <p:sldId id="263" r:id="rId12"/>
    <p:sldId id="264" r:id="rId13"/>
    <p:sldId id="265" r:id="rId14"/>
    <p:sldId id="273" r:id="rId15"/>
    <p:sldId id="286" r:id="rId16"/>
    <p:sldId id="269" r:id="rId17"/>
    <p:sldId id="282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2" name="WordArt 18"/>
          <p:cNvSpPr>
            <a:spLocks noChangeArrowheads="1" noChangeShapeType="1" noTextEdit="1"/>
          </p:cNvSpPr>
          <p:nvPr/>
        </p:nvSpPr>
        <p:spPr bwMode="auto">
          <a:xfrm>
            <a:off x="2324100" y="18288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R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664494" y="1295400"/>
            <a:ext cx="61198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3962400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HP001 4 hàng" pitchFamily="34" charset="0"/>
              </a:rPr>
              <a:t>Phan Rang là tên một thị xã thuộc tỉnh Ninh Thuận.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4570413"/>
            <a:ext cx="838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Trong từ ứng dụng các con chữ có chiều cao như thế nào?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685801" y="5507038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Khoảng cách giữa các chữ bằng con chữ nào?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84213" y="5999481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Viết bảng con chữ 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2420938"/>
            <a:ext cx="5041900" cy="0"/>
            <a:chOff x="1156" y="1525"/>
            <a:chExt cx="3176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5" y="2416175"/>
            <a:ext cx="3402013" cy="12700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4603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6762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2119602"/>
            <a:ext cx="296250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8" y="1300595"/>
            <a:ext cx="8153651" cy="2509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4005065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4705483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 Khuyên người ta chăm chỉ cấy cày, làm lụng để có ngày sung sướng, đầy đủ.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53846" y="5805057"/>
            <a:ext cx="58389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Viết bảng con chữ Rủ, Bây.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0" y="2270918"/>
            <a:ext cx="7107237" cy="998644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0" y="2296318"/>
            <a:ext cx="2389191" cy="983967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2" y="2312990"/>
            <a:ext cx="6929437" cy="997323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2075656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206223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205841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2065555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301228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300751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984500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3012353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203330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3007663"/>
            <a:ext cx="212724" cy="2205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30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7" name="WordArt 9"/>
          <p:cNvSpPr>
            <a:spLocks noChangeArrowheads="1" noChangeShapeType="1" noTextEdit="1"/>
          </p:cNvSpPr>
          <p:nvPr/>
        </p:nvSpPr>
        <p:spPr bwMode="auto">
          <a:xfrm>
            <a:off x="1827755" y="2565400"/>
            <a:ext cx="53625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</a:rPr>
              <a:t>Thực hành tập viết</a:t>
            </a:r>
          </a:p>
        </p:txBody>
      </p:sp>
    </p:spTree>
    <p:extLst>
      <p:ext uri="{BB962C8B-B14F-4D97-AF65-F5344CB8AC3E}">
        <p14:creationId xmlns:p14="http://schemas.microsoft.com/office/powerpoint/2010/main" val="1716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7" grpId="1" animBg="1"/>
      <p:bldP spid="155657" grpId="2" animBg="1"/>
      <p:bldP spid="15565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0"/>
            <a:ext cx="6507162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>
                <a:solidFill>
                  <a:srgbClr val="FF0000"/>
                </a:solidFill>
                <a:latin typeface="HP001 4 hàng" pitchFamily="34" charset="0"/>
              </a:rPr>
              <a:t>1- Tư thế ngồi viết: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Lưng thẳng, không tì ngực vào bàn.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Đầu hơi cúi.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Mắt cách vở khoảng 25 đến 30 cm.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Tay phải cầm bút.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Tay trái tì nhẹ lên mép vở để giữ.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Hai chân để song song thoải mái.</a:t>
            </a:r>
          </a:p>
        </p:txBody>
      </p:sp>
      <p:pic>
        <p:nvPicPr>
          <p:cNvPr id="13317" name="Picture 5" descr="tut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95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163" y="2057400"/>
            <a:ext cx="64484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>
                <a:solidFill>
                  <a:srgbClr val="0000CC"/>
                </a:solidFill>
                <a:latin typeface="HP001 4 hàng" pitchFamily="34" charset="0"/>
              </a:rPr>
              <a:t>2-Cách cầm bút:</a:t>
            </a:r>
          </a:p>
          <a:p>
            <a:pPr algn="just"/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- Cầm bút bằng 3 ngón tay: ngón cái, ngón trỏ, ngón giữa.</a:t>
            </a:r>
          </a:p>
          <a:p>
            <a:pPr algn="just"/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algn="just"/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- Không nên cầm bút tay trái.</a:t>
            </a:r>
          </a:p>
        </p:txBody>
      </p:sp>
      <p:pic>
        <p:nvPicPr>
          <p:cNvPr id="6" name="Picture 4" descr="Cam but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2135"/>
          <a:stretch>
            <a:fillRect/>
          </a:stretch>
        </p:blipFill>
        <p:spPr bwMode="auto">
          <a:xfrm>
            <a:off x="6877050" y="2520950"/>
            <a:ext cx="1871663" cy="23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Tr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530169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696" y="304800"/>
            <a:ext cx="2514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800000"/>
                </a:solidFill>
                <a:latin typeface="HP001 4 hàng" pitchFamily="34" charset="0"/>
              </a:rPr>
              <a:t>VIẾT VỞ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696" y="1074241"/>
            <a:ext cx="36841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solidFill>
                  <a:srgbClr val="800000"/>
                </a:solidFill>
                <a:latin typeface="HP001 4 hàng" pitchFamily="34" charset="0"/>
              </a:rPr>
              <a:t>- 1 dòng chữ R</a:t>
            </a:r>
            <a:endParaRPr lang="en-US" sz="3400" b="1" dirty="0">
              <a:solidFill>
                <a:srgbClr val="800000"/>
              </a:solidFill>
              <a:latin typeface="HP001 4 hàng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261" y="1689794"/>
            <a:ext cx="36841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solidFill>
                  <a:srgbClr val="800000"/>
                </a:solidFill>
                <a:latin typeface="HP001 4 hàng" pitchFamily="34" charset="0"/>
              </a:rPr>
              <a:t>- 1 dòng chữ Ph</a:t>
            </a:r>
            <a:endParaRPr lang="en-US" sz="3400" b="1" dirty="0">
              <a:solidFill>
                <a:srgbClr val="800000"/>
              </a:solidFill>
              <a:latin typeface="HP001 4 hàng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080" y="2356620"/>
            <a:ext cx="36841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solidFill>
                  <a:srgbClr val="800000"/>
                </a:solidFill>
                <a:latin typeface="HP001 4 hàng" pitchFamily="34" charset="0"/>
              </a:rPr>
              <a:t>- 1 dòng chữ H</a:t>
            </a:r>
            <a:endParaRPr lang="en-US" sz="3400" b="1" dirty="0">
              <a:solidFill>
                <a:srgbClr val="800000"/>
              </a:solidFill>
              <a:latin typeface="HP001 4 hàng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261" y="2972173"/>
            <a:ext cx="36841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HP001 4 hàng" pitchFamily="34" charset="0"/>
              </a:rPr>
              <a:t>- 2 dòng từ ứng dụng: Phan Rang</a:t>
            </a:r>
            <a:endParaRPr lang="en-US" sz="3200" b="1" dirty="0">
              <a:solidFill>
                <a:srgbClr val="800000"/>
              </a:solidFill>
              <a:latin typeface="HP001 4 hàng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6080" y="4096627"/>
            <a:ext cx="36841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HP001 4 hàng" pitchFamily="34" charset="0"/>
              </a:rPr>
              <a:t>- 3 lần câu ứng dụng.</a:t>
            </a:r>
            <a:endParaRPr lang="en-US" sz="3200" b="1" dirty="0">
              <a:solidFill>
                <a:srgbClr val="80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3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Về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nhà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rèn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chữ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thêm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cho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đẹp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Chuẩn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bị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: </a:t>
            </a:r>
            <a:r>
              <a:rPr lang="en-US" sz="4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chữ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hoa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79826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LINH TINH\HOA\34200281_259280321306718_42321426532878254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213"/>
            <a:ext cx="9144000" cy="721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91200"/>
            <a:ext cx="1008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750" y="3175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8006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9827" r="34001" b="47775"/>
          <a:stretch>
            <a:fillRect/>
          </a:stretch>
        </p:blipFill>
        <p:spPr bwMode="auto">
          <a:xfrm>
            <a:off x="855590" y="2245302"/>
            <a:ext cx="7561263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0678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C00000"/>
              </a:solidFill>
              <a:latin typeface="HP001 4 hàng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</a:rPr>
              <a:t>Kiểm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</a:rPr>
              <a:t>tra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</a:rPr>
              <a:t>cũ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09600" y="5524500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P001 4 hàng" pitchFamily="34" charset="0"/>
              </a:rPr>
              <a:t>Các em hãy viết vào bảng con chữ R.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979914" y="2070965"/>
            <a:ext cx="71438" cy="2735263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-76333" y="3205738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1991609"/>
            <a:ext cx="37417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HP001 4 hàng" pitchFamily="34" charset="0"/>
              </a:rPr>
              <a:t>Nét 1 là nét móc ngược trái.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HP001 4 hàng" pitchFamily="34" charset="0"/>
              </a:rPr>
              <a:t>Nét 2 là nét kết hợp của nét cong trên và nét móc ngược phải tạo thành vòng xoắn nhỏ giữa thân chữ.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3532" r="7264" b="17468"/>
          <a:stretch/>
        </p:blipFill>
        <p:spPr>
          <a:xfrm>
            <a:off x="1214366" y="2005465"/>
            <a:ext cx="2723324" cy="3093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87" y="0"/>
            <a:ext cx="8507913" cy="1295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HP001 4 hàng" pitchFamily="34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HP001 4 hàng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itchFamily="34" charset="0"/>
              </a:rPr>
              <a:t>viết</a:t>
            </a:r>
            <a:endParaRPr lang="en-US" sz="2400" b="1" dirty="0">
              <a:solidFill>
                <a:srgbClr val="002060"/>
              </a:solidFill>
              <a:latin typeface="HP001 4 hàng" pitchFamily="34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dirty="0" err="1">
                <a:solidFill>
                  <a:srgbClr val="002060"/>
                </a:solidFill>
                <a:latin typeface="HP001 4 hàng" pitchFamily="34" charset="0"/>
              </a:rPr>
              <a:t>n</a:t>
            </a:r>
            <a:r>
              <a:rPr lang="en-US" sz="2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HP001 4 hàng" pitchFamily="34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1" y="1527531"/>
            <a:ext cx="822960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5996"/>
              </p:ext>
            </p:extLst>
          </p:nvPr>
        </p:nvGraphicFramePr>
        <p:xfrm>
          <a:off x="1953490" y="1600200"/>
          <a:ext cx="4876801" cy="327660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8715"/>
            <a:ext cx="23399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2138714"/>
            <a:ext cx="71438" cy="2735263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3242813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5040233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2286000"/>
            <a:ext cx="71438" cy="2422018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3048000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4756509"/>
            <a:ext cx="8077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* Chữ 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H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được viết bởi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3 nét : 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1: cong trái kết hợp nét lượn ngang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2: Kết hợp 3 nét  khuyết dưới, khuyết trên và móc phải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3: thẳng đứng.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2" y="2309901"/>
            <a:ext cx="642937" cy="639763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495152" y="2193250"/>
            <a:ext cx="544513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265749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02" y="457200"/>
            <a:ext cx="869259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5" y="0"/>
            <a:ext cx="9136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3816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389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duphong</cp:lastModifiedBy>
  <cp:revision>57</cp:revision>
  <dcterms:created xsi:type="dcterms:W3CDTF">2018-01-25T13:37:32Z</dcterms:created>
  <dcterms:modified xsi:type="dcterms:W3CDTF">2022-02-26T12:00:03Z</dcterms:modified>
</cp:coreProperties>
</file>