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6" r:id="rId5"/>
    <p:sldId id="271" r:id="rId6"/>
    <p:sldId id="317" r:id="rId7"/>
    <p:sldId id="277" r:id="rId8"/>
    <p:sldId id="272" r:id="rId9"/>
    <p:sldId id="287" r:id="rId10"/>
    <p:sldId id="280" r:id="rId11"/>
    <p:sldId id="299" r:id="rId12"/>
    <p:sldId id="300" r:id="rId13"/>
    <p:sldId id="301" r:id="rId14"/>
    <p:sldId id="302" r:id="rId15"/>
    <p:sldId id="305" r:id="rId16"/>
    <p:sldId id="308" r:id="rId17"/>
    <p:sldId id="304" r:id="rId18"/>
    <p:sldId id="306" r:id="rId19"/>
    <p:sldId id="273" r:id="rId20"/>
    <p:sldId id="281" r:id="rId21"/>
    <p:sldId id="284" r:id="rId22"/>
    <p:sldId id="283" r:id="rId23"/>
    <p:sldId id="316" r:id="rId24"/>
    <p:sldId id="310" r:id="rId25"/>
    <p:sldId id="311" r:id="rId26"/>
    <p:sldId id="312" r:id="rId27"/>
    <p:sldId id="309" r:id="rId28"/>
    <p:sldId id="315" r:id="rId29"/>
    <p:sldId id="286" r:id="rId30"/>
    <p:sldId id="275" r:id="rId31"/>
    <p:sldId id="319" r:id="rId32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  <a:srgbClr val="1F1F1F"/>
    <a:srgbClr val="006600"/>
    <a:srgbClr val="FF3300"/>
    <a:srgbClr val="009E47"/>
    <a:srgbClr val="8D42C6"/>
    <a:srgbClr val="FF3399"/>
    <a:srgbClr val="FF6600"/>
    <a:srgbClr val="8A3CC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3" autoAdjust="0"/>
    <p:restoredTop sz="94660"/>
  </p:normalViewPr>
  <p:slideViewPr>
    <p:cSldViewPr>
      <p:cViewPr varScale="1">
        <p:scale>
          <a:sx n="76" d="100"/>
          <a:sy n="76" d="100"/>
        </p:scale>
        <p:origin x="156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F076-3086-40E8-B3C0-1A672BFE8DE0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5DFE-6CDA-4914-BC55-2AD57BBCF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F076-3086-40E8-B3C0-1A672BFE8DE0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5DFE-6CDA-4914-BC55-2AD57BBCF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F076-3086-40E8-B3C0-1A672BFE8DE0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5DFE-6CDA-4914-BC55-2AD57BBCF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F076-3086-40E8-B3C0-1A672BFE8DE0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5DFE-6CDA-4914-BC55-2AD57BBCF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F076-3086-40E8-B3C0-1A672BFE8DE0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5DFE-6CDA-4914-BC55-2AD57BBCF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F076-3086-40E8-B3C0-1A672BFE8DE0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5DFE-6CDA-4914-BC55-2AD57BBCF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F076-3086-40E8-B3C0-1A672BFE8DE0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5DFE-6CDA-4914-BC55-2AD57BBCF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F076-3086-40E8-B3C0-1A672BFE8DE0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5DFE-6CDA-4914-BC55-2AD57BBCF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F076-3086-40E8-B3C0-1A672BFE8DE0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5DFE-6CDA-4914-BC55-2AD57BBCF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F076-3086-40E8-B3C0-1A672BFE8DE0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5DFE-6CDA-4914-BC55-2AD57BBCF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F076-3086-40E8-B3C0-1A672BFE8DE0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5DFE-6CDA-4914-BC55-2AD57BBCF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5F076-3086-40E8-B3C0-1A672BFE8DE0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D5DFE-6CDA-4914-BC55-2AD57BBCF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2" descr="F:\anh\hinh nền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</p:spPr>
      </p:pic>
      <p:pic>
        <p:nvPicPr>
          <p:cNvPr id="1030" name="Picture 6" descr="F:\anh\hinh nền\background-2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819400" y="304800"/>
            <a:ext cx="3249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7400" y="1905000"/>
            <a:ext cx="3505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0" y="2819400"/>
            <a:ext cx="2667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/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dập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dềnh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362200" y="38100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-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rì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BFBA3"/>
              </a:gs>
              <a:gs pos="100000">
                <a:srgbClr val="66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gradFill rotWithShape="1">
            <a:gsLst>
              <a:gs pos="0">
                <a:srgbClr val="66FFCC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199" name="Picture 15" descr="flower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61596">
            <a:off x="359440" y="134058"/>
            <a:ext cx="7620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8" descr="flower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61596">
            <a:off x="8251161" y="134057"/>
            <a:ext cx="7620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 Box 34"/>
          <p:cNvSpPr txBox="1">
            <a:spLocks noChangeArrowheads="1"/>
          </p:cNvSpPr>
          <p:nvPr/>
        </p:nvSpPr>
        <p:spPr bwMode="auto">
          <a:xfrm>
            <a:off x="2895600" y="304800"/>
            <a:ext cx="3276600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>
                <a:solidFill>
                  <a:srgbClr val="FF0066"/>
                </a:solidFill>
                <a:latin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66"/>
                </a:solidFill>
                <a:latin typeface="Times New Roman" pitchFamily="18" charset="0"/>
              </a:rPr>
              <a:t>tập</a:t>
            </a:r>
            <a:r>
              <a:rPr lang="en-US" sz="3200" b="1" u="sng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66"/>
                </a:solidFill>
                <a:latin typeface="Times New Roman" pitchFamily="18" charset="0"/>
              </a:rPr>
              <a:t>chính</a:t>
            </a:r>
            <a:r>
              <a:rPr lang="en-US" sz="3200" b="1" u="sng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66"/>
                </a:solidFill>
                <a:latin typeface="Times New Roman" pitchFamily="18" charset="0"/>
              </a:rPr>
              <a:t>tả</a:t>
            </a:r>
            <a:r>
              <a:rPr lang="en-US" sz="3200" b="1" u="sng" dirty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vi-VN" sz="3200" b="1" u="sng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8202" name="Text Box 35"/>
          <p:cNvSpPr txBox="1">
            <a:spLocks noChangeArrowheads="1"/>
          </p:cNvSpPr>
          <p:nvPr/>
        </p:nvSpPr>
        <p:spPr bwMode="auto">
          <a:xfrm>
            <a:off x="685800" y="990600"/>
            <a:ext cx="8001000" cy="946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viết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đồ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vật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, con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vật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hoàn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thành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bảng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sau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endParaRPr lang="vi-VN" sz="28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30785" name="Group 65"/>
          <p:cNvGraphicFramePr>
            <a:graphicFrameLocks noGrp="1"/>
          </p:cNvGraphicFramePr>
          <p:nvPr/>
        </p:nvGraphicFramePr>
        <p:xfrm>
          <a:off x="228601" y="2286000"/>
          <a:ext cx="8610600" cy="4267200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5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Bắt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đầu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bằng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 r</a:t>
                      </a:r>
                      <a:endParaRPr kumimoji="0" 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Bắt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đầu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bằng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d</a:t>
                      </a: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Bắt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đầu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bằng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gi</a:t>
                      </a: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19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rổ, 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dế,...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giường,...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 descr="ConR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1" descr="goat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3" descr="Gi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1" descr="rua bi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04800"/>
            <a:ext cx="6248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3" descr="Sisal-Ro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6248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7" descr="uxb12560312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-7434"/>
            <a:ext cx="8763000" cy="686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9" descr="giu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8991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5" descr="ran_snak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"/>
          <p:cNvSpPr txBox="1">
            <a:spLocks noChangeAspect="1" noEditPoints="1" noChangeArrowheads="1"/>
          </p:cNvSpPr>
          <p:nvPr/>
        </p:nvSpPr>
        <p:spPr bwMode="auto">
          <a:xfrm>
            <a:off x="0" y="685800"/>
            <a:ext cx="9144000" cy="5562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3399"/>
          </a:solidFill>
          <a:ln w="9525">
            <a:solidFill>
              <a:srgbClr val="FF505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endParaRPr lang="en-US" sz="7200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Thảo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luận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nhóm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en-US" sz="7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bốn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686800" cy="640080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endParaRPr lang="en-US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en-US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"/>
          <p:cNvSpPr txBox="1">
            <a:spLocks noChangeAspect="1" noEditPoints="1" noChangeArrowheads="1"/>
          </p:cNvSpPr>
          <p:nvPr/>
        </p:nvSpPr>
        <p:spPr bwMode="auto">
          <a:xfrm>
            <a:off x="0" y="609600"/>
            <a:ext cx="9144000" cy="5562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6600"/>
          </a:solidFill>
          <a:ln w="9525">
            <a:solidFill>
              <a:srgbClr val="FF505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endParaRPr lang="en-US" sz="7200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Thi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tiếp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en-US" sz="7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sức</a:t>
            </a:r>
            <a:endParaRPr kumimoji="0" lang="en-US" sz="7200" b="1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en-US" sz="3200" b="1" baseline="0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Thời</a:t>
            </a:r>
            <a:r>
              <a:rPr lang="en-US" sz="3200" b="1" baseline="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gian:3 </a:t>
            </a:r>
            <a:r>
              <a:rPr lang="en-US" sz="3200" b="1" baseline="0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phút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BFBA3"/>
              </a:gs>
              <a:gs pos="100000">
                <a:srgbClr val="66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gradFill rotWithShape="1">
            <a:gsLst>
              <a:gs pos="0">
                <a:srgbClr val="66FFCC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3319" name="Picture 7" descr="flower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61596">
            <a:off x="130839" y="134058"/>
            <a:ext cx="7620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flower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61596">
            <a:off x="8251161" y="134057"/>
            <a:ext cx="7620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276600" y="457200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u="sng" dirty="0" err="1">
                <a:solidFill>
                  <a:srgbClr val="FF0066"/>
                </a:solidFill>
                <a:latin typeface="Times New Roman" pitchFamily="18" charset="0"/>
              </a:rPr>
              <a:t>Bài</a:t>
            </a:r>
            <a:r>
              <a:rPr lang="en-US" sz="3200" b="1" i="1" u="sng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FF0066"/>
                </a:solidFill>
                <a:latin typeface="Times New Roman" pitchFamily="18" charset="0"/>
              </a:rPr>
              <a:t>tập</a:t>
            </a:r>
            <a:r>
              <a:rPr lang="en-US" sz="3200" b="1" i="1" u="sng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FF0066"/>
                </a:solidFill>
                <a:latin typeface="Times New Roman" pitchFamily="18" charset="0"/>
              </a:rPr>
              <a:t>chính</a:t>
            </a:r>
            <a:r>
              <a:rPr lang="en-US" sz="3200" b="1" i="1" u="sng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FF0066"/>
                </a:solidFill>
                <a:latin typeface="Times New Roman" pitchFamily="18" charset="0"/>
              </a:rPr>
              <a:t>tả</a:t>
            </a:r>
            <a:r>
              <a:rPr lang="en-US" sz="3200" b="1" i="1" u="sng" dirty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vi-VN" sz="3200" b="1" i="1" u="sng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685800" y="1219200"/>
            <a:ext cx="8001000" cy="946150"/>
          </a:xfrm>
          <a:prstGeom prst="rect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Tìm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và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viết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tiếp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tên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đồ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vật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, con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vật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để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hoàn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thành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bảng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sau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: </a:t>
            </a:r>
            <a:endParaRPr lang="vi-VN" sz="2800" b="1" i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graphicFrame>
        <p:nvGraphicFramePr>
          <p:cNvPr id="55307" name="Group 11"/>
          <p:cNvGraphicFramePr>
            <a:graphicFrameLocks noGrp="1"/>
          </p:cNvGraphicFramePr>
          <p:nvPr/>
        </p:nvGraphicFramePr>
        <p:xfrm>
          <a:off x="228600" y="2590800"/>
          <a:ext cx="8458200" cy="3352801"/>
        </p:xfrm>
        <a:graphic>
          <a:graphicData uri="http://schemas.openxmlformats.org/drawingml/2006/table">
            <a:tbl>
              <a:tblPr/>
              <a:tblGrid>
                <a:gridCol w="2395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9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3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Bắt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đầu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bằng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endParaRPr kumimoji="0" lang="vi-VN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Bắt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đầu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bằng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endParaRPr kumimoji="0" lang="vi-VN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Bắt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đầu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bằng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gi</a:t>
                      </a:r>
                      <a:endParaRPr kumimoji="0" lang="vi-VN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rổ, 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dế,...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giường,...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304800" y="4038600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2800">
              <a:latin typeface="Times New Roman" pitchFamily="18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52400" y="3200401"/>
            <a:ext cx="2438400" cy="2743199"/>
            <a:chOff x="192" y="2496"/>
            <a:chExt cx="1497" cy="1978"/>
          </a:xfrm>
        </p:grpSpPr>
        <p:sp>
          <p:nvSpPr>
            <p:cNvPr id="13346" name="Rectangle 27"/>
            <p:cNvSpPr>
              <a:spLocks noChangeArrowheads="1"/>
            </p:cNvSpPr>
            <p:nvPr/>
          </p:nvSpPr>
          <p:spPr bwMode="auto">
            <a:xfrm>
              <a:off x="192" y="2496"/>
              <a:ext cx="1497" cy="173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13347" name="Text Box 28"/>
            <p:cNvSpPr txBox="1">
              <a:spLocks noChangeArrowheads="1"/>
            </p:cNvSpPr>
            <p:nvPr/>
          </p:nvSpPr>
          <p:spPr bwMode="auto">
            <a:xfrm>
              <a:off x="240" y="2496"/>
              <a:ext cx="1440" cy="197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sz="3200" b="1" i="1" dirty="0">
                  <a:solidFill>
                    <a:schemeClr val="bg1"/>
                  </a:solidFill>
                  <a:latin typeface="Times New Roman" pitchFamily="18" charset="0"/>
                </a:rPr>
                <a:t>rổ, rá, rựa, rương, rùa, rắn, rết</a:t>
              </a:r>
              <a:r>
                <a:rPr lang="en-US" sz="3200" b="1" i="1" dirty="0">
                  <a:solidFill>
                    <a:schemeClr val="bg1"/>
                  </a:solidFill>
                  <a:latin typeface="Times New Roman" pitchFamily="18" charset="0"/>
                </a:rPr>
                <a:t>,…</a:t>
              </a:r>
            </a:p>
            <a:p>
              <a:pPr>
                <a:spcBef>
                  <a:spcPct val="50000"/>
                </a:spcBef>
              </a:pPr>
              <a:endParaRPr lang="en-US" sz="3200" b="1" i="1" dirty="0">
                <a:solidFill>
                  <a:schemeClr val="bg1"/>
                </a:solidFill>
                <a:latin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3200" b="1" i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endParaRPr lang="vi-VN" sz="3200" b="1" i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2590800" y="3200400"/>
            <a:ext cx="2957512" cy="2743200"/>
            <a:chOff x="1689" y="2496"/>
            <a:chExt cx="1863" cy="1728"/>
          </a:xfrm>
        </p:grpSpPr>
        <p:sp>
          <p:nvSpPr>
            <p:cNvPr id="13344" name="Rectangle 30"/>
            <p:cNvSpPr>
              <a:spLocks noChangeArrowheads="1"/>
            </p:cNvSpPr>
            <p:nvPr/>
          </p:nvSpPr>
          <p:spPr bwMode="auto">
            <a:xfrm>
              <a:off x="1689" y="2496"/>
              <a:ext cx="1863" cy="1728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5" name="Text Box 31"/>
            <p:cNvSpPr txBox="1">
              <a:spLocks noChangeArrowheads="1"/>
            </p:cNvSpPr>
            <p:nvPr/>
          </p:nvSpPr>
          <p:spPr bwMode="auto">
            <a:xfrm>
              <a:off x="1776" y="2544"/>
              <a:ext cx="1584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sz="3200" b="1" i="1" dirty="0">
                  <a:solidFill>
                    <a:srgbClr val="000000"/>
                  </a:solidFill>
                  <a:latin typeface="Times New Roman" pitchFamily="18" charset="0"/>
                </a:rPr>
                <a:t>dao, dây, dê, dế,</a:t>
              </a:r>
              <a:r>
                <a:rPr lang="en-US" sz="3200" b="1" i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latin typeface="Times New Roman" pitchFamily="18" charset="0"/>
                </a:rPr>
                <a:t>dùi</a:t>
              </a:r>
              <a:r>
                <a:rPr lang="en-US" sz="3200" b="1" i="1" dirty="0">
                  <a:solidFill>
                    <a:srgbClr val="000000"/>
                  </a:solidFill>
                  <a:latin typeface="Times New Roman" pitchFamily="18" charset="0"/>
                </a:rPr>
                <a:t>, </a:t>
              </a:r>
              <a:r>
                <a:rPr lang="vi-VN" sz="3200" b="1" i="1" dirty="0">
                  <a:solidFill>
                    <a:srgbClr val="000000"/>
                  </a:solidFill>
                  <a:latin typeface="Times New Roman" pitchFamily="18" charset="0"/>
                </a:rPr>
                <a:t> ...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5562600" y="3124200"/>
            <a:ext cx="3149600" cy="2819400"/>
            <a:chOff x="3504" y="1968"/>
            <a:chExt cx="1984" cy="1776"/>
          </a:xfrm>
        </p:grpSpPr>
        <p:sp>
          <p:nvSpPr>
            <p:cNvPr id="13342" name="Rectangle 33"/>
            <p:cNvSpPr>
              <a:spLocks noChangeArrowheads="1"/>
            </p:cNvSpPr>
            <p:nvPr/>
          </p:nvSpPr>
          <p:spPr bwMode="auto">
            <a:xfrm>
              <a:off x="3504" y="2016"/>
              <a:ext cx="1984" cy="172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3" name="Text Box 34"/>
            <p:cNvSpPr txBox="1">
              <a:spLocks noChangeArrowheads="1"/>
            </p:cNvSpPr>
            <p:nvPr/>
          </p:nvSpPr>
          <p:spPr bwMode="auto">
            <a:xfrm>
              <a:off x="3504" y="1968"/>
              <a:ext cx="1920" cy="1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sz="3200" b="1" i="1" dirty="0">
                  <a:solidFill>
                    <a:srgbClr val="0000FF"/>
                  </a:solidFill>
                  <a:latin typeface="Times New Roman" pitchFamily="18" charset="0"/>
                </a:rPr>
                <a:t>giường, giá sách, giáo mác, (áo) giáp, giày da, giấy, giẻ (lau), (con) gián</a:t>
              </a:r>
            </a:p>
          </p:txBody>
        </p:sp>
      </p:grp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"/>
          <p:cNvSpPr txBox="1">
            <a:spLocks noChangeAspect="1" noEditPoints="1" noChangeArrowheads="1"/>
          </p:cNvSpPr>
          <p:nvPr/>
        </p:nvSpPr>
        <p:spPr bwMode="auto">
          <a:xfrm>
            <a:off x="0" y="609600"/>
            <a:ext cx="9144000" cy="58674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0000"/>
          </a:solidFill>
          <a:ln w="9525">
            <a:solidFill>
              <a:srgbClr val="FF505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endParaRPr lang="en-US" sz="6000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Trò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chơi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: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Nhà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ngôn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ngữ</a:t>
            </a:r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học</a:t>
            </a:r>
            <a:endParaRPr lang="en-US" sz="6000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endParaRPr lang="en-US" sz="7200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is\Documents\tuc gi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57200"/>
            <a:ext cx="8839200" cy="4724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57600" y="5486400"/>
            <a:ext cx="2130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giận</a:t>
            </a:r>
            <a:endParaRPr lang="en-US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s\Documents\hàm ră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382000" cy="4038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67000" y="50292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s\Documents\giang bà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610600" cy="4953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0" y="5410200"/>
            <a:ext cx="4185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3600" b="1" dirty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600" b="1" dirty="0" err="1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s\Documents\dòng suố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474" y="98696"/>
            <a:ext cx="8371726" cy="50067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57600" y="5486400"/>
            <a:ext cx="2366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s\Documents\troi rực rỡ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818"/>
            <a:ext cx="9144000" cy="425538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81200" y="5029200"/>
            <a:ext cx="3679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rỡ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Mis\Documents\lòe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4114800" cy="5715000"/>
          </a:xfrm>
          <a:prstGeom prst="rect">
            <a:avLst/>
          </a:prstGeom>
          <a:noFill/>
        </p:spPr>
      </p:pic>
      <p:pic>
        <p:nvPicPr>
          <p:cNvPr id="5123" name="Picture 3" descr="C:\Users\Mis\Documents\gian di mặc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04801"/>
            <a:ext cx="3886199" cy="548640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 rot="18986600">
            <a:off x="4909091" y="6102982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6019800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"/>
          <p:cNvSpPr txBox="1">
            <a:spLocks noChangeAspect="1" noEditPoints="1" noChangeArrowheads="1"/>
          </p:cNvSpPr>
          <p:nvPr/>
        </p:nvSpPr>
        <p:spPr bwMode="auto">
          <a:xfrm>
            <a:off x="0" y="609600"/>
            <a:ext cx="9144000" cy="5562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8D42C6"/>
          </a:solidFill>
          <a:ln w="9525">
            <a:solidFill>
              <a:srgbClr val="FF505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endParaRPr lang="en-US" sz="7200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Nghe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hát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tìm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từ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nh\anh linh tinh\ruoc den ong sao\rước đèn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350"/>
            <a:ext cx="9144000" cy="6577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228600"/>
            <a:ext cx="8229600" cy="6019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r/d/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,(</a:t>
            </a:r>
            <a:r>
              <a:rPr lang="en-US" sz="4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en-US" sz="4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rằm</a:t>
            </a:r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cute_bear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609600" y="3429000"/>
            <a:ext cx="6934200" cy="2057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HP001 4H"/>
              </a:rPr>
              <a:t>Kính chúc các thầy cô giáo mạnh khoẻ</a:t>
            </a:r>
          </a:p>
        </p:txBody>
      </p:sp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1219200" y="5791200"/>
            <a:ext cx="5791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HP001 4H"/>
              </a:rPr>
              <a:t>Chúc các em học giỏi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latin typeface="HP001 4H"/>
            </a:endParaRPr>
          </a:p>
        </p:txBody>
      </p:sp>
    </p:spTree>
    <p:extLst>
      <p:ext uri="{BB962C8B-B14F-4D97-AF65-F5344CB8AC3E}">
        <p14:creationId xmlns:p14="http://schemas.microsoft.com/office/powerpoint/2010/main" val="24388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85800"/>
            <a:ext cx="8153400" cy="267765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1C1C1C"/>
                </a:solidFill>
                <a:latin typeface="Times New Roman" pitchFamily="18" charset="0"/>
              </a:rPr>
              <a:t>    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Tết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Trung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thu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đã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đến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Mẹ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Tâm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rất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bận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nhưng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vẫn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sắm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cho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Tâm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mâm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cỗ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nhỏ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bưởi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khía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thành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tám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cánh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hoa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mỗi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cánh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hoa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cài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ổi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chín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bên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cạnh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nải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chuối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ngự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bó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mía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tím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Tâm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rất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thích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mâm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cỗ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Em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đem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mấy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thứ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đồ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chơi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bày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xung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quanh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, nom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rất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vui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mắt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43200" y="0"/>
            <a:ext cx="46021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Rước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3657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cỗ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Cloud"/>
          <p:cNvSpPr txBox="1">
            <a:spLocks noChangeAspect="1" noEditPoints="1" noChangeArrowheads="1"/>
          </p:cNvSpPr>
          <p:nvPr/>
        </p:nvSpPr>
        <p:spPr bwMode="auto">
          <a:xfrm>
            <a:off x="152400" y="4419600"/>
            <a:ext cx="8991600" cy="24384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6">
              <a:lumMod val="75000"/>
            </a:schemeClr>
          </a:solidFill>
          <a:ln w="9525">
            <a:solidFill>
              <a:srgbClr val="FF505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  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mâm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cỗ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nhỏ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bưởi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khía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thành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tám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cánh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h`oa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mỗi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cánh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hoa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cài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ổi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chín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bên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cạnh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nải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chuối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ngự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bó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mía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tím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66800" y="6858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76400" y="6858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95800" y="6858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105400" y="685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590800" y="11430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981200" y="23622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410200" y="2362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/>
      <p:bldP spid="21" grpId="0"/>
      <p:bldP spid="21" grpId="1"/>
      <p:bldP spid="23" grpId="0" animBg="1"/>
      <p:bldP spid="23" grpId="1" animBg="1"/>
      <p:bldP spid="30" grpId="0"/>
      <p:bldP spid="31" grpId="0"/>
      <p:bldP spid="32" grpId="0"/>
      <p:bldP spid="50" grpId="0"/>
      <p:bldP spid="51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8340745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/>
            <a:endParaRPr lang="en-US" sz="48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8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8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8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-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ngự</a:t>
            </a: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"/>
          <p:cNvSpPr txBox="1">
            <a:spLocks noGrp="1" noChangeAspect="1" noEditPoints="1" noChangeArrowheads="1"/>
          </p:cNvSpPr>
          <p:nvPr>
            <p:ph type="subTitle" idx="1"/>
          </p:nvPr>
        </p:nvSpPr>
        <p:spPr bwMode="auto"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6">
              <a:lumMod val="75000"/>
            </a:schemeClr>
          </a:solidFill>
          <a:ln w="9525">
            <a:solidFill>
              <a:srgbClr val="FF505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  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Viết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hết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dòng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thì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xuống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dòng.Đầu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đoạn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lùi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vào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ô,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viết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hoa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Cloud"/>
          <p:cNvSpPr txBox="1">
            <a:spLocks noChangeAspect="1" noEditPoints="1" noChangeArrowheads="1"/>
          </p:cNvSpPr>
          <p:nvPr/>
        </p:nvSpPr>
        <p:spPr bwMode="auto">
          <a:xfrm>
            <a:off x="-397933" y="4800600"/>
            <a:ext cx="9541933" cy="1752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6">
              <a:lumMod val="75000"/>
            </a:schemeClr>
          </a:solidFill>
          <a:ln w="9525">
            <a:solidFill>
              <a:srgbClr val="FF505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Dấu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chấm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dấu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phẩy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dấu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hai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chấm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21336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Cloud"/>
          <p:cNvSpPr txBox="1">
            <a:spLocks noChangeAspect="1" noEditPoints="1" noChangeArrowheads="1"/>
          </p:cNvSpPr>
          <p:nvPr/>
        </p:nvSpPr>
        <p:spPr bwMode="auto">
          <a:xfrm>
            <a:off x="0" y="4572000"/>
            <a:ext cx="9144000" cy="1752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6">
              <a:lumMod val="75000"/>
            </a:schemeClr>
          </a:solidFill>
          <a:ln w="9525">
            <a:solidFill>
              <a:srgbClr val="FF505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Viết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ở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những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chữ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cái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đầu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những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tiếng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đầu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đoạn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đầu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câu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tên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riêng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25908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Cloud"/>
          <p:cNvSpPr txBox="1">
            <a:spLocks noChangeAspect="1" noEditPoints="1" noChangeArrowheads="1"/>
          </p:cNvSpPr>
          <p:nvPr/>
        </p:nvSpPr>
        <p:spPr bwMode="auto">
          <a:xfrm>
            <a:off x="762000" y="4648200"/>
            <a:ext cx="7467600" cy="1371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6">
              <a:lumMod val="75000"/>
            </a:schemeClr>
          </a:solidFill>
          <a:ln w="9525">
            <a:solidFill>
              <a:srgbClr val="FF505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  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Đoạn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văn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gồm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4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24384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  <p:bldP spid="5" grpId="2"/>
      <p:bldP spid="6" grpId="0" animBg="1"/>
      <p:bldP spid="6" grpId="1" animBg="1"/>
      <p:bldP spid="7" grpId="0"/>
      <p:bldP spid="7" grpId="1"/>
      <p:bldP spid="8" grpId="0" animBg="1"/>
      <p:bldP spid="8" grpId="1" animBg="1"/>
      <p:bldP spid="9" grpId="0"/>
      <p:bldP spid="9" grpId="1"/>
      <p:bldP spid="10" grpId="0" animBg="1"/>
      <p:bldP spid="10" grpId="1" animBg="1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BFBA3"/>
              </a:gs>
              <a:gs pos="100000">
                <a:srgbClr val="66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gradFill rotWithShape="1">
            <a:gsLst>
              <a:gs pos="0">
                <a:srgbClr val="66FFCC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81" name="Picture 20" descr="rose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1175" y="2819400"/>
            <a:ext cx="10128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24" descr="flower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61596">
            <a:off x="0" y="1752600"/>
            <a:ext cx="7620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25" descr="flower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61596">
            <a:off x="130839" y="5772858"/>
            <a:ext cx="7620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26" descr="flower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61596">
            <a:off x="7391400" y="5105400"/>
            <a:ext cx="7620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27" descr="flower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61596">
            <a:off x="7772400" y="1828800"/>
            <a:ext cx="7620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2743200" y="3124200"/>
            <a:ext cx="487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1" dirty="0" err="1">
                <a:solidFill>
                  <a:srgbClr val="0000FF"/>
                </a:solidFill>
                <a:latin typeface="Amazone" pitchFamily="34" charset="-93"/>
              </a:rPr>
              <a:t>Nét</a:t>
            </a:r>
            <a:r>
              <a:rPr lang="en-US" sz="4400" b="1" dirty="0">
                <a:solidFill>
                  <a:srgbClr val="0000FF"/>
                </a:solidFill>
                <a:latin typeface="Amazone" pitchFamily="34" charset="-93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mazone" pitchFamily="34" charset="-93"/>
              </a:rPr>
              <a:t>chữ</a:t>
            </a:r>
            <a:r>
              <a:rPr lang="en-US" sz="4400" b="1" dirty="0">
                <a:solidFill>
                  <a:srgbClr val="0000FF"/>
                </a:solidFill>
                <a:latin typeface="Amazone" pitchFamily="34" charset="-93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mazone" pitchFamily="34" charset="-93"/>
              </a:rPr>
              <a:t>nết</a:t>
            </a:r>
            <a:r>
              <a:rPr lang="en-US" sz="4400" b="1" dirty="0">
                <a:solidFill>
                  <a:srgbClr val="0000FF"/>
                </a:solidFill>
                <a:latin typeface="Amazone" pitchFamily="34" charset="-93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mazone" pitchFamily="34" charset="-93"/>
              </a:rPr>
              <a:t>người</a:t>
            </a:r>
            <a:r>
              <a:rPr lang="en-US" sz="4400" b="1" dirty="0">
                <a:solidFill>
                  <a:srgbClr val="0000FF"/>
                </a:solidFill>
                <a:latin typeface="Arial" charset="0"/>
              </a:rPr>
              <a:t> </a:t>
            </a:r>
          </a:p>
        </p:txBody>
      </p:sp>
      <p:pic>
        <p:nvPicPr>
          <p:cNvPr id="8222" name="Picture 30" descr="Cam bu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995488"/>
            <a:ext cx="3657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3" name="Picture 31" descr="chu hoa0005"/>
          <p:cNvPicPr>
            <a:picLocks noChangeAspect="1" noChangeArrowheads="1"/>
          </p:cNvPicPr>
          <p:nvPr/>
        </p:nvPicPr>
        <p:blipFill>
          <a:blip r:embed="rId5">
            <a:lum bright="-32000" contrast="40000"/>
          </a:blip>
          <a:srcRect l="56860" t="39471" r="21571" b="43802"/>
          <a:stretch>
            <a:fillRect/>
          </a:stretch>
        </p:blipFill>
        <p:spPr bwMode="auto">
          <a:xfrm>
            <a:off x="1066800" y="1981200"/>
            <a:ext cx="3810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loud"/>
          <p:cNvSpPr txBox="1">
            <a:spLocks noChangeAspect="1" noEditPoints="1" noChangeArrowheads="1"/>
          </p:cNvSpPr>
          <p:nvPr/>
        </p:nvSpPr>
        <p:spPr bwMode="auto">
          <a:xfrm>
            <a:off x="152400" y="762000"/>
            <a:ext cx="7239000" cy="35052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6">
              <a:lumMod val="75000"/>
            </a:schemeClr>
          </a:solidFill>
          <a:ln w="9525">
            <a:solidFill>
              <a:srgbClr val="FF505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72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Viết</a:t>
            </a:r>
            <a:r>
              <a:rPr lang="en-US" sz="72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sz="72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chính</a:t>
            </a:r>
            <a:r>
              <a:rPr lang="en-US" sz="72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tả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600200"/>
            <a:ext cx="8763000" cy="501675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C1C1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Tết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Trung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thu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đã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đến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Mẹ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Tâm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rất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bận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nhưng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vẫn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sắm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cho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Tâm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mâm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cỗ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nhỏ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quả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bưởi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có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khía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thành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tám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cánh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hoa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mỗi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cánh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hoa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cài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quả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ổi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chín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để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bên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cạnh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nải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chuối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ngự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bó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mía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tím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Tâm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rất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thích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mâm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cỗ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Em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đem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mấy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thứ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đồ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chơi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bày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xung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quanh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, nom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rất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vui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mắt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22860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19200" y="2286000"/>
            <a:ext cx="381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162800" y="2209800"/>
            <a:ext cx="2286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0" y="2819400"/>
            <a:ext cx="381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4800" y="4648200"/>
            <a:ext cx="4572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05400" y="4648200"/>
            <a:ext cx="304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943600" y="4648200"/>
            <a:ext cx="381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962400" y="5334000"/>
            <a:ext cx="2286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4800" y="6477000"/>
            <a:ext cx="2286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95400" y="6477000"/>
            <a:ext cx="2286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67000" y="2819400"/>
            <a:ext cx="2286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886200" y="5867400"/>
            <a:ext cx="4572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1&quot;/&gt;&lt;property id=&quot;20307&quot; value=&quot;258&quot;/&gt;&lt;/object&gt;&lt;object type=&quot;3&quot; unique_id=&quot;14531&quot;&gt;&lt;property id=&quot;20148&quot; value=&quot;5&quot;/&gt;&lt;property id=&quot;20300&quot; value=&quot;Slide 3&quot;/&gt;&lt;property id=&quot;20307&quot; value=&quot;259&quot;/&gt;&lt;/object&gt;&lt;object type=&quot;3&quot; unique_id=&quot;14532&quot;&gt;&lt;property id=&quot;20148&quot; value=&quot;5&quot;/&gt;&lt;property id=&quot;20300&quot; value=&quot;Slide 4&quot;/&gt;&lt;property id=&quot;20307&quot; value=&quot;260&quot;/&gt;&lt;/object&gt;&lt;object type=&quot;3&quot; unique_id=&quot;14537&quot;&gt;&lt;property id=&quot;20148&quot; value=&quot;5&quot;/&gt;&lt;property id=&quot;20300&quot; value=&quot;Slide 5&quot;/&gt;&lt;property id=&quot;20307&quot; value=&quot;266&quot;/&gt;&lt;/object&gt;&lt;object type=&quot;3&quot; unique_id=&quot;14842&quot;&gt;&lt;property id=&quot;20148&quot; value=&quot;5&quot;/&gt;&lt;property id=&quot;20300&quot; value=&quot;Slide 6&quot;/&gt;&lt;property id=&quot;20307&quot; value=&quot;271&quot;/&gt;&lt;/object&gt;&lt;object type=&quot;3&quot; unique_id=&quot;14843&quot;&gt;&lt;property id=&quot;20148&quot; value=&quot;5&quot;/&gt;&lt;property id=&quot;20300&quot; value=&quot;Slide 8&quot;/&gt;&lt;property id=&quot;20307&quot; value=&quot;277&quot;/&gt;&lt;/object&gt;&lt;object type=&quot;3&quot; unique_id=&quot;14844&quot;&gt;&lt;property id=&quot;20148&quot; value=&quot;5&quot;/&gt;&lt;property id=&quot;20300&quot; value=&quot;Slide 9&quot;/&gt;&lt;property id=&quot;20307&quot; value=&quot;272&quot;/&gt;&lt;/object&gt;&lt;object type=&quot;3&quot; unique_id=&quot;14845&quot;&gt;&lt;property id=&quot;20148&quot; value=&quot;5&quot;/&gt;&lt;property id=&quot;20300&quot; value=&quot;Slide 10&quot;/&gt;&lt;property id=&quot;20307&quot; value=&quot;287&quot;/&gt;&lt;/object&gt;&lt;object type=&quot;3&quot; unique_id=&quot;14846&quot;&gt;&lt;property id=&quot;20148&quot; value=&quot;5&quot;/&gt;&lt;property id=&quot;20300&quot; value=&quot;Slide 11&quot;/&gt;&lt;property id=&quot;20307&quot; value=&quot;280&quot;/&gt;&lt;/object&gt;&lt;object type=&quot;3&quot; unique_id=&quot;14847&quot;&gt;&lt;property id=&quot;20148&quot; value=&quot;5&quot;/&gt;&lt;property id=&quot;20300&quot; value=&quot;Slide 20&quot;/&gt;&lt;property id=&quot;20307&quot; value=&quot;273&quot;/&gt;&lt;/object&gt;&lt;object type=&quot;3&quot; unique_id=&quot;14848&quot;&gt;&lt;property id=&quot;20148&quot; value=&quot;5&quot;/&gt;&lt;property id=&quot;20300&quot; value=&quot;Slide 21&quot;/&gt;&lt;property id=&quot;20307&quot; value=&quot;281&quot;/&gt;&lt;/object&gt;&lt;object type=&quot;3&quot; unique_id=&quot;14849&quot;&gt;&lt;property id=&quot;20148&quot; value=&quot;5&quot;/&gt;&lt;property id=&quot;20300&quot; value=&quot;Slide 22&quot;/&gt;&lt;property id=&quot;20307&quot; value=&quot;284&quot;/&gt;&lt;/object&gt;&lt;object type=&quot;3&quot; unique_id=&quot;14851&quot;&gt;&lt;property id=&quot;20148&quot; value=&quot;5&quot;/&gt;&lt;property id=&quot;20300&quot; value=&quot;Slide 23&quot;/&gt;&lt;property id=&quot;20307&quot; value=&quot;283&quot;/&gt;&lt;/object&gt;&lt;object type=&quot;3&quot; unique_id=&quot;14853&quot;&gt;&lt;property id=&quot;20148&quot; value=&quot;5&quot;/&gt;&lt;property id=&quot;20300&quot; value=&quot;Slide 30&quot;/&gt;&lt;property id=&quot;20307&quot; value=&quot;286&quot;/&gt;&lt;/object&gt;&lt;object type=&quot;3&quot; unique_id=&quot;14854&quot;&gt;&lt;property id=&quot;20148&quot; value=&quot;5&quot;/&gt;&lt;property id=&quot;20300&quot; value=&quot;Slide 31&quot;/&gt;&lt;property id=&quot;20307&quot; value=&quot;275&quot;/&gt;&lt;/object&gt;&lt;object type=&quot;3&quot; unique_id=&quot;14855&quot;&gt;&lt;property id=&quot;20148&quot; value=&quot;5&quot;/&gt;&lt;property id=&quot;20300&quot; value=&quot;Slide 32&quot;/&gt;&lt;property id=&quot;20307&quot; value=&quot;274&quot;/&gt;&lt;/object&gt;&lt;object type=&quot;3&quot; unique_id=&quot;15866&quot;&gt;&lt;property id=&quot;20148&quot; value=&quot;5&quot;/&gt;&lt;property id=&quot;20300&quot; value=&quot;Slide 12&quot;/&gt;&lt;property id=&quot;20307&quot; value=&quot;299&quot;/&gt;&lt;/object&gt;&lt;object type=&quot;3&quot; unique_id=&quot;15867&quot;&gt;&lt;property id=&quot;20148&quot; value=&quot;5&quot;/&gt;&lt;property id=&quot;20300&quot; value=&quot;Slide 13&quot;/&gt;&lt;property id=&quot;20307&quot; value=&quot;300&quot;/&gt;&lt;/object&gt;&lt;object type=&quot;3&quot; unique_id=&quot;15868&quot;&gt;&lt;property id=&quot;20148&quot; value=&quot;5&quot;/&gt;&lt;property id=&quot;20300&quot; value=&quot;Slide 14&quot;/&gt;&lt;property id=&quot;20307&quot; value=&quot;301&quot;/&gt;&lt;/object&gt;&lt;object type=&quot;3&quot; unique_id=&quot;15869&quot;&gt;&lt;property id=&quot;20148&quot; value=&quot;5&quot;/&gt;&lt;property id=&quot;20300&quot; value=&quot;Slide 15&quot;/&gt;&lt;property id=&quot;20307&quot; value=&quot;302&quot;/&gt;&lt;/object&gt;&lt;object type=&quot;3&quot; unique_id=&quot;15870&quot;&gt;&lt;property id=&quot;20148&quot; value=&quot;5&quot;/&gt;&lt;property id=&quot;20300&quot; value=&quot;Slide 16&quot;/&gt;&lt;property id=&quot;20307&quot; value=&quot;305&quot;/&gt;&lt;/object&gt;&lt;object type=&quot;3&quot; unique_id=&quot;15872&quot;&gt;&lt;property id=&quot;20148&quot; value=&quot;5&quot;/&gt;&lt;property id=&quot;20300&quot; value=&quot;Slide 17&quot;/&gt;&lt;property id=&quot;20307&quot; value=&quot;308&quot;/&gt;&lt;/object&gt;&lt;object type=&quot;3&quot; unique_id=&quot;15874&quot;&gt;&lt;property id=&quot;20148&quot; value=&quot;5&quot;/&gt;&lt;property id=&quot;20300&quot; value=&quot;Slide 18&quot;/&gt;&lt;property id=&quot;20307&quot; value=&quot;304&quot;/&gt;&lt;/object&gt;&lt;object type=&quot;3&quot; unique_id=&quot;15875&quot;&gt;&lt;property id=&quot;20148&quot; value=&quot;5&quot;/&gt;&lt;property id=&quot;20300&quot; value=&quot;Slide 19&quot;/&gt;&lt;property id=&quot;20307&quot; value=&quot;306&quot;/&gt;&lt;/object&gt;&lt;object type=&quot;3&quot; unique_id=&quot;16223&quot;&gt;&lt;property id=&quot;20148&quot; value=&quot;5&quot;/&gt;&lt;property id=&quot;20300&quot; value=&quot;Slide 24&quot;/&gt;&lt;property id=&quot;20307&quot; value=&quot;316&quot;/&gt;&lt;/object&gt;&lt;object type=&quot;3&quot; unique_id=&quot;16224&quot;&gt;&lt;property id=&quot;20148&quot; value=&quot;5&quot;/&gt;&lt;property id=&quot;20300&quot; value=&quot;Slide 25&quot;/&gt;&lt;property id=&quot;20307&quot; value=&quot;310&quot;/&gt;&lt;/object&gt;&lt;object type=&quot;3&quot; unique_id=&quot;16225&quot;&gt;&lt;property id=&quot;20148&quot; value=&quot;5&quot;/&gt;&lt;property id=&quot;20300&quot; value=&quot;Slide 26&quot;/&gt;&lt;property id=&quot;20307&quot; value=&quot;311&quot;/&gt;&lt;/object&gt;&lt;object type=&quot;3&quot; unique_id=&quot;16226&quot;&gt;&lt;property id=&quot;20148&quot; value=&quot;5&quot;/&gt;&lt;property id=&quot;20300&quot; value=&quot;Slide 27&quot;/&gt;&lt;property id=&quot;20307&quot; value=&quot;312&quot;/&gt;&lt;/object&gt;&lt;object type=&quot;3&quot; unique_id=&quot;16227&quot;&gt;&lt;property id=&quot;20148&quot; value=&quot;5&quot;/&gt;&lt;property id=&quot;20300&quot; value=&quot;Slide 28&quot;/&gt;&lt;property id=&quot;20307&quot; value=&quot;309&quot;/&gt;&lt;/object&gt;&lt;object type=&quot;3&quot; unique_id=&quot;16228&quot;&gt;&lt;property id=&quot;20148&quot; value=&quot;5&quot;/&gt;&lt;property id=&quot;20300&quot; value=&quot;Slide 29&quot;/&gt;&lt;property id=&quot;20307&quot; value=&quot;315&quot;/&gt;&lt;/object&gt;&lt;object type=&quot;3&quot; unique_id=&quot;16262&quot;&gt;&lt;property id=&quot;20148&quot; value=&quot;5&quot;/&gt;&lt;property id=&quot;20300&quot; value=&quot;Slide 7 - &amp;quot;Viết hoa ở những trường hợp nào?&amp;quot;&quot;/&gt;&lt;property id=&quot;20307&quot; value=&quot;31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565</Words>
  <Application>Microsoft Office PowerPoint</Application>
  <PresentationFormat>On-screen Show (4:3)</PresentationFormat>
  <Paragraphs>108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HP001 4H</vt:lpstr>
      <vt:lpstr>Amazone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Viết hoa ở những trường hợp nào?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</dc:creator>
  <cp:lastModifiedBy>duphong</cp:lastModifiedBy>
  <cp:revision>59</cp:revision>
  <dcterms:created xsi:type="dcterms:W3CDTF">2014-03-18T15:53:04Z</dcterms:created>
  <dcterms:modified xsi:type="dcterms:W3CDTF">2022-03-10T00:50:35Z</dcterms:modified>
</cp:coreProperties>
</file>