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2" r:id="rId1"/>
  </p:sldMasterIdLst>
  <p:notesMasterIdLst>
    <p:notesMasterId r:id="rId10"/>
  </p:notesMasterIdLst>
  <p:sldIdLst>
    <p:sldId id="407" r:id="rId2"/>
    <p:sldId id="403" r:id="rId3"/>
    <p:sldId id="424" r:id="rId4"/>
    <p:sldId id="418" r:id="rId5"/>
    <p:sldId id="420" r:id="rId6"/>
    <p:sldId id="406" r:id="rId7"/>
    <p:sldId id="423" r:id="rId8"/>
    <p:sldId id="394" r:id="rId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FFFFFF"/>
    <a:srgbClr val="0000CC"/>
    <a:srgbClr val="FF00FF"/>
    <a:srgbClr val="FFFF66"/>
    <a:srgbClr val="6600CC"/>
    <a:srgbClr val="99FF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9" autoAdjust="0"/>
    <p:restoredTop sz="84767" autoAdjust="0"/>
  </p:normalViewPr>
  <p:slideViewPr>
    <p:cSldViewPr>
      <p:cViewPr varScale="1">
        <p:scale>
          <a:sx n="67" d="100"/>
          <a:sy n="67" d="100"/>
        </p:scale>
        <p:origin x="177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87F1E4B-F634-494D-9707-1A754FADD54F}" type="datetimeFigureOut">
              <a:rPr lang="en-US"/>
              <a:pPr>
                <a:defRPr/>
              </a:pPr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19CA80C-8077-4945-A331-5A2D2E620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46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FE0D4"/>
                </a:solidFill>
              </a:defRPr>
            </a:lvl1pPr>
          </a:lstStyle>
          <a:p>
            <a:pPr>
              <a:defRPr/>
            </a:pPr>
            <a:fld id="{06602923-CE23-401F-BD43-FBBD4E48D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72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181AD-7C6D-411B-A26F-4F03E439C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9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DC2F8-28BE-4396-9F74-A43268C7D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6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704850"/>
            <a:ext cx="8229600" cy="5619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8C2FB-025F-4BCC-B9A1-AE28D3442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85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094FE-45DB-4522-806D-557D90012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3E7A-E369-4520-B772-3042F257D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71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DFE0D4"/>
                </a:solidFill>
              </a:defRPr>
            </a:lvl1pPr>
          </a:lstStyle>
          <a:p>
            <a:pPr>
              <a:defRPr/>
            </a:pPr>
            <a:fld id="{305958E9-86D0-4CCD-B505-105D63914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000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548B1-C0C4-48BD-9138-323A24919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42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3483-C929-465E-B8AB-9ACC319D0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96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D7B5-3C38-4755-94B0-987313F31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66F4-0806-47EC-B929-5309A1AC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74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6741-CF39-44D1-B568-F8F035EF0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3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E06E1E-9F20-43F4-A72C-B7BCE2E15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8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626551"/>
                </a:solidFill>
              </a:defRPr>
            </a:lvl1pPr>
          </a:lstStyle>
          <a:p>
            <a:pPr>
              <a:defRPr/>
            </a:pPr>
            <a:fld id="{80DDE695-A309-46B9-8CC7-A282D62EE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5" r:id="rId1"/>
    <p:sldLayoutId id="2147484235" r:id="rId2"/>
    <p:sldLayoutId id="2147484246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7" r:id="rId9"/>
    <p:sldLayoutId id="2147484241" r:id="rId10"/>
    <p:sldLayoutId id="2147484242" r:id="rId11"/>
    <p:sldLayoutId id="2147484243" r:id="rId12"/>
    <p:sldLayoutId id="214748424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77"/>
            <a:ext cx="9144000" cy="68060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25712" y="571480"/>
            <a:ext cx="745809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err="1">
                <a:solidFill>
                  <a:schemeClr val="bg1"/>
                </a:solidFill>
                <a:latin typeface="HP001 5 hàng" pitchFamily="34" charset="-93"/>
              </a:rPr>
              <a:t>Thứ</a:t>
            </a:r>
            <a:r>
              <a:rPr lang="en-US" sz="2800" b="1">
                <a:solidFill>
                  <a:schemeClr val="bg1"/>
                </a:solidFill>
                <a:latin typeface="HP001 5 hàng" pitchFamily="34" charset="-93"/>
              </a:rPr>
              <a:t>    </a:t>
            </a:r>
            <a:r>
              <a:rPr lang="en-US" sz="2800" b="1" err="1">
                <a:solidFill>
                  <a:schemeClr val="bg1"/>
                </a:solidFill>
                <a:latin typeface="HP001 5 hàng" pitchFamily="34" charset="-93"/>
              </a:rPr>
              <a:t>ngày</a:t>
            </a:r>
            <a:r>
              <a:rPr lang="en-US" sz="2800" b="1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HP001 5 hàng" pitchFamily="34" charset="-93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HP001 5 hàng" pitchFamily="34" charset="-93"/>
              </a:rPr>
              <a:t> tháng  năm 2022</a:t>
            </a:r>
            <a:endParaRPr lang="en-US" sz="2800" dirty="0">
              <a:solidFill>
                <a:schemeClr val="bg1"/>
              </a:solidFill>
              <a:latin typeface="HP001 5 hàng" pitchFamily="34" charset="-93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HP001 5 hàng" pitchFamily="34" charset="-93"/>
              </a:rPr>
              <a:t>Toán </a:t>
            </a:r>
            <a:endParaRPr lang="en-US" sz="3200" dirty="0">
              <a:solidFill>
                <a:schemeClr val="bg1"/>
              </a:solidFill>
              <a:latin typeface="HP001 5 hàng" pitchFamily="34" charset="-93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Luyện</a:t>
            </a:r>
            <a:r>
              <a:rPr lang="en-US" sz="3200" b="1" dirty="0">
                <a:solidFill>
                  <a:srgbClr val="FFFF00"/>
                </a:solidFill>
                <a:latin typeface="HP001 5 hàng" pitchFamily="34" charset="-93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HP001 5 hàng" pitchFamily="34" charset="-93"/>
              </a:rPr>
              <a:t>tập</a:t>
            </a:r>
            <a:endParaRPr lang="en-US" sz="3200" dirty="0">
              <a:solidFill>
                <a:srgbClr val="FFFF00"/>
              </a:solidFill>
              <a:latin typeface="HP001 5 hàng" pitchFamily="34" charset="-93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2" y="3571876"/>
            <a:ext cx="207526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0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7505"/>
            <a:ext cx="9144000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Mua 5 quả trứng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hết 4500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đồng. Hỏi nếu mua 3 quả trứng như thế thì hết bao nhiêu tiền?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14282" y="2117703"/>
            <a:ext cx="3570547" cy="1039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Tóm tắt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189141"/>
            <a:ext cx="26965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latin typeface="HP001 4 hàng" pitchFamily="34" charset="-93"/>
                <a:cs typeface="Arial" pitchFamily="34" charset="0"/>
              </a:rPr>
              <a:t>5 quả</a:t>
            </a:r>
            <a:r>
              <a:rPr lang="en-US" sz="2400" b="1">
                <a:latin typeface="HP001 4 hàng" pitchFamily="34" charset="-93"/>
                <a:cs typeface="Arial" pitchFamily="34" charset="0"/>
              </a:rPr>
              <a:t>: 4500 </a:t>
            </a:r>
            <a:r>
              <a:rPr lang="en-US" sz="2400" b="1" dirty="0">
                <a:latin typeface="HP001 4 hàng" pitchFamily="34" charset="-93"/>
                <a:cs typeface="Arial" pitchFamily="34" charset="0"/>
              </a:rPr>
              <a:t>đồng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617769"/>
            <a:ext cx="3001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P001 4 hàng" pitchFamily="34" charset="-93"/>
                <a:cs typeface="Arial" pitchFamily="34" charset="0"/>
              </a:rPr>
              <a:t>3 quả: ... đồng?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411760" y="2845545"/>
            <a:ext cx="6480720" cy="3273598"/>
          </a:xfrm>
          <a:prstGeom prst="roundRect">
            <a:avLst>
              <a:gd name="adj" fmla="val 73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 giải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 quả trứng có giá tiền là: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4500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900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đồng)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Mua 3 quả trứng hết số tiền là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2700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đồng)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Đáp số</a:t>
            </a:r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700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</a:p>
        </p:txBody>
      </p:sp>
    </p:spTree>
    <p:extLst>
      <p:ext uri="{BB962C8B-B14F-4D97-AF65-F5344CB8AC3E}">
        <p14:creationId xmlns:p14="http://schemas.microsoft.com/office/powerpoint/2010/main" val="146336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/>
      <p:bldP spid="15" grpId="0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17505"/>
            <a:ext cx="9144000" cy="18158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2550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39004" y="2858422"/>
            <a:ext cx="3570547" cy="10398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HP001 4 hàng" pitchFamily="34" charset="-93"/>
                <a:cs typeface="Arial" pitchFamily="34" charset="0"/>
              </a:rPr>
              <a:t>Tóm tắt</a:t>
            </a:r>
          </a:p>
          <a:p>
            <a:pPr algn="ctr"/>
            <a:endParaRPr lang="en-US" sz="3200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4676" y="3147490"/>
            <a:ext cx="375615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2400" b="1" dirty="0">
                <a:latin typeface="HP001 4 hàng" pitchFamily="34" charset="-93"/>
                <a:cs typeface="Arial" pitchFamily="34" charset="0"/>
              </a:rPr>
              <a:t>6 </a:t>
            </a:r>
            <a:r>
              <a:rPr lang="en-US" sz="2400" b="1" dirty="0" err="1">
                <a:latin typeface="HP001 4 hàng" pitchFamily="34" charset="-93"/>
                <a:cs typeface="Arial" pitchFamily="34" charset="0"/>
              </a:rPr>
              <a:t>phòng</a:t>
            </a:r>
            <a:r>
              <a:rPr lang="en-US" sz="2400" b="1" dirty="0">
                <a:latin typeface="HP001 4 hàng" pitchFamily="34" charset="-93"/>
                <a:cs typeface="Arial" pitchFamily="34" charset="0"/>
              </a:rPr>
              <a:t>: 2550 </a:t>
            </a:r>
            <a:r>
              <a:rPr lang="en-US" sz="2400" b="1" dirty="0" err="1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24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Arial" pitchFamily="34" charset="0"/>
              </a:rPr>
              <a:t>gạch</a:t>
            </a:r>
            <a:endParaRPr lang="en-US" sz="2400" b="1" dirty="0"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799" y="3575164"/>
            <a:ext cx="3638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HP001 4 hàng" pitchFamily="34" charset="-93"/>
                <a:cs typeface="Arial" pitchFamily="34" charset="0"/>
              </a:rPr>
              <a:t>7 </a:t>
            </a:r>
            <a:r>
              <a:rPr lang="en-US" sz="2400" b="1" dirty="0" err="1">
                <a:latin typeface="HP001 4 hàng" pitchFamily="34" charset="-93"/>
                <a:cs typeface="Arial" pitchFamily="34" charset="0"/>
              </a:rPr>
              <a:t>phòng</a:t>
            </a:r>
            <a:r>
              <a:rPr lang="en-US" sz="2400" b="1" dirty="0">
                <a:latin typeface="HP001 4 hàng" pitchFamily="34" charset="-93"/>
                <a:cs typeface="Arial" pitchFamily="34" charset="0"/>
              </a:rPr>
              <a:t>: ... </a:t>
            </a:r>
            <a:r>
              <a:rPr lang="en-US" sz="2400" b="1" dirty="0" err="1">
                <a:latin typeface="HP001 4 hàng" pitchFamily="34" charset="-93"/>
                <a:cs typeface="Arial" pitchFamily="34" charset="0"/>
              </a:rPr>
              <a:t>viên</a:t>
            </a:r>
            <a:r>
              <a:rPr lang="en-US" sz="2400" b="1" dirty="0">
                <a:latin typeface="HP001 4 hàng" pitchFamily="34" charset="-93"/>
                <a:cs typeface="Arial" pitchFamily="34" charset="0"/>
              </a:rPr>
              <a:t> </a:t>
            </a:r>
            <a:r>
              <a:rPr lang="en-US" sz="2400" b="1" dirty="0" err="1">
                <a:latin typeface="HP001 4 hàng" pitchFamily="34" charset="-93"/>
                <a:cs typeface="Arial" pitchFamily="34" charset="0"/>
              </a:rPr>
              <a:t>gạch</a:t>
            </a:r>
            <a:r>
              <a:rPr lang="en-US" sz="2400" b="1" dirty="0">
                <a:latin typeface="HP001 4 hàng" pitchFamily="34" charset="-93"/>
                <a:cs typeface="Arial" pitchFamily="34" charset="0"/>
              </a:rPr>
              <a:t>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3709550" y="2845545"/>
            <a:ext cx="5434450" cy="3273598"/>
          </a:xfrm>
          <a:prstGeom prst="roundRect">
            <a:avLst>
              <a:gd name="adj" fmla="val 73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2550 : 6 = 425 (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lát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425 x 7 = 2975 (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2975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77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/>
      <p:bldP spid="15" grpId="0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228600" y="-609599"/>
            <a:ext cx="83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1" y="4234"/>
            <a:ext cx="3127375" cy="850899"/>
            <a:chOff x="647700" y="873264"/>
            <a:chExt cx="3127828" cy="638049"/>
          </a:xfrm>
        </p:grpSpPr>
        <p:sp>
          <p:nvSpPr>
            <p:cNvPr id="2" name="Rectangle 1"/>
            <p:cNvSpPr/>
            <p:nvPr/>
          </p:nvSpPr>
          <p:spPr>
            <a:xfrm>
              <a:off x="2000446" y="943100"/>
              <a:ext cx="1219377" cy="5682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647700" y="873264"/>
              <a:ext cx="3127828" cy="530810"/>
            </a:xfrm>
            <a:prstGeom prst="rect">
              <a:avLst/>
            </a:prstGeom>
            <a:noFill/>
            <a:ln>
              <a:noFill/>
            </a:ln>
            <a:effectLst>
              <a:prstShdw prst="shdw11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u="sng" dirty="0" err="1">
                  <a:solidFill>
                    <a:srgbClr val="0000FF"/>
                  </a:solidFill>
                </a:rPr>
                <a:t>Bài</a:t>
              </a:r>
              <a:r>
                <a:rPr lang="en-US" sz="4000" b="1" u="sng" dirty="0">
                  <a:solidFill>
                    <a:srgbClr val="0000FF"/>
                  </a:solidFill>
                </a:rPr>
                <a:t> 3</a:t>
              </a:r>
              <a:r>
                <a:rPr lang="en-US" sz="4000" b="1" dirty="0">
                  <a:solidFill>
                    <a:srgbClr val="0000FF"/>
                  </a:solidFill>
                </a:rPr>
                <a:t>: </a:t>
              </a:r>
              <a:r>
                <a:rPr lang="en-US" sz="4000" b="1" dirty="0" err="1">
                  <a:solidFill>
                    <a:srgbClr val="FF0000"/>
                  </a:solidFill>
                </a:rPr>
                <a:t>Số</a:t>
              </a:r>
              <a:r>
                <a:rPr lang="en-US" sz="4000" b="1" dirty="0">
                  <a:solidFill>
                    <a:srgbClr val="FF0000"/>
                  </a:solidFill>
                </a:rPr>
                <a:t>?</a:t>
              </a:r>
              <a:endParaRPr lang="vi-VN" sz="4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63513" y="1051984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Một người đi bộ mỗi giờ được 4 km.</a:t>
            </a:r>
            <a:endParaRPr lang="en-US" sz="3600">
              <a:solidFill>
                <a:srgbClr val="0000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1500130"/>
              </p:ext>
            </p:extLst>
          </p:nvPr>
        </p:nvGraphicFramePr>
        <p:xfrm>
          <a:off x="76200" y="2132856"/>
          <a:ext cx="8884554" cy="357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0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8688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4giờ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giờ</a:t>
                      </a:r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888"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Quãng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 km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…km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20km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228600" y="-609599"/>
            <a:ext cx="83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601" y="4234"/>
            <a:ext cx="3127375" cy="850899"/>
            <a:chOff x="647700" y="873264"/>
            <a:chExt cx="3127828" cy="638049"/>
          </a:xfrm>
        </p:grpSpPr>
        <p:sp>
          <p:nvSpPr>
            <p:cNvPr id="2" name="Rectangle 1"/>
            <p:cNvSpPr/>
            <p:nvPr/>
          </p:nvSpPr>
          <p:spPr>
            <a:xfrm>
              <a:off x="2000446" y="943100"/>
              <a:ext cx="1219377" cy="568213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1" name="Text Box 19"/>
            <p:cNvSpPr txBox="1">
              <a:spLocks noChangeArrowheads="1"/>
            </p:cNvSpPr>
            <p:nvPr/>
          </p:nvSpPr>
          <p:spPr bwMode="auto">
            <a:xfrm>
              <a:off x="647700" y="873264"/>
              <a:ext cx="3127828" cy="530810"/>
            </a:xfrm>
            <a:prstGeom prst="rect">
              <a:avLst/>
            </a:prstGeom>
            <a:noFill/>
            <a:ln>
              <a:noFill/>
            </a:ln>
            <a:effectLst>
              <a:prstShdw prst="shdw11">
                <a:schemeClr val="accent1">
                  <a:gamma/>
                  <a:shade val="60000"/>
                  <a:invGamma/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000" b="1" u="sng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u="sng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0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163513" y="1051984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km.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310953"/>
              </p:ext>
            </p:extLst>
          </p:nvPr>
        </p:nvGraphicFramePr>
        <p:xfrm>
          <a:off x="193675" y="2209800"/>
          <a:ext cx="888455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7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07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0726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Thời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</a:rPr>
                        <a:t>gian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</a:rPr>
                        <a:t>đi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giờ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giờ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4giờ</a:t>
                      </a: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giờ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…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giờ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2640">
                <a:tc>
                  <a:txBody>
                    <a:bodyPr/>
                    <a:lstStyle/>
                    <a:p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Quãng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</a:rPr>
                        <a:t>đường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</a:rPr>
                        <a:t>đi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 4km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…km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…km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…km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FF"/>
                          </a:solidFill>
                        </a:rPr>
                        <a:t>20km</a:t>
                      </a:r>
                    </a:p>
                  </a:txBody>
                  <a:tcPr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63606" y="4276810"/>
            <a:ext cx="6318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21213" y="4271898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0" y="4274014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752755" y="2206177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24384"/>
            <a:ext cx="9056915" cy="680923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0" t="40278" r="22471" b="27183"/>
          <a:stretch/>
        </p:blipFill>
        <p:spPr bwMode="auto">
          <a:xfrm>
            <a:off x="642910" y="1313542"/>
            <a:ext cx="7597218" cy="4230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475656" y="2636912"/>
            <a:ext cx="1584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63888" y="2636912"/>
            <a:ext cx="28083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" y="24384"/>
            <a:ext cx="9056915" cy="68092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2071678"/>
            <a:ext cx="3786182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 : 8 x 3 = 4 x 3 </a:t>
            </a:r>
          </a:p>
          <a:p>
            <a:pPr marL="514350" indent="-514350"/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=12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14876" y="2143116"/>
            <a:ext cx="3357586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45 x 2 x 5 = 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90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x </a:t>
            </a:r>
            <a:r>
              <a:rPr lang="en-US" sz="2400" b="1" dirty="0">
                <a:solidFill>
                  <a:srgbClr val="FF0000"/>
                </a:solidFill>
                <a:cs typeface="Arial" pitchFamily="34" charset="0"/>
              </a:rPr>
              <a:t>5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= 450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472" y="3929066"/>
            <a:ext cx="3714776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c) 49 x 4 : 7 = 196 : 7           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= 28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57752" y="4000504"/>
            <a:ext cx="326315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d) 234 : 6 : 3 = 39 : 3 </a:t>
            </a:r>
          </a:p>
          <a:p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= 13</a:t>
            </a:r>
          </a:p>
        </p:txBody>
      </p:sp>
    </p:spTree>
    <p:extLst>
      <p:ext uri="{BB962C8B-B14F-4D97-AF65-F5344CB8AC3E}">
        <p14:creationId xmlns:p14="http://schemas.microsoft.com/office/powerpoint/2010/main" val="29405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48" descr="untitl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 rot="204521">
            <a:off x="1447800" y="1219200"/>
            <a:ext cx="5867400" cy="4194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44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ĐẾN ĐÂY LÀ KẾT THÚC!</a:t>
            </a:r>
          </a:p>
        </p:txBody>
      </p:sp>
      <p:sp>
        <p:nvSpPr>
          <p:cNvPr id="17412" name="WordArt 3"/>
          <p:cNvSpPr>
            <a:spLocks noChangeArrowheads="1" noChangeShapeType="1" noTextEdit="1"/>
          </p:cNvSpPr>
          <p:nvPr/>
        </p:nvSpPr>
        <p:spPr bwMode="auto">
          <a:xfrm>
            <a:off x="1905000" y="2667000"/>
            <a:ext cx="5543550" cy="2438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scene3d>
              <a:camera prst="legacyObliqueBottomLeft"/>
              <a:lightRig rig="legacyFlat3" dir="t"/>
            </a:scene3d>
            <a:sp3d extrusionH="430200" prstMaterial="legacyMatte">
              <a:extrusionClr>
                <a:srgbClr val="FFCC00"/>
              </a:extrusionClr>
              <a:contourClr>
                <a:srgbClr val="FFCC00"/>
              </a:contourClr>
            </a:sp3d>
          </a:bodyPr>
          <a:lstStyle/>
          <a:p>
            <a:pPr algn="ctr"/>
            <a:r>
              <a:rPr lang="pt-BR" sz="3600" b="1" kern="10" dirty="0">
                <a:ln w="9525">
                  <a:round/>
                  <a:headEnd/>
                  <a:tailEnd/>
                </a:ln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2773</TotalTime>
  <Words>329</Words>
  <Application>Microsoft Office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Constantia</vt:lpstr>
      <vt:lpstr>HP001 4 hàng</vt:lpstr>
      <vt:lpstr>HP001 5 hàng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ITQuangNam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duphong</cp:lastModifiedBy>
  <cp:revision>319</cp:revision>
  <dcterms:created xsi:type="dcterms:W3CDTF">2011-01-16T18:54:55Z</dcterms:created>
  <dcterms:modified xsi:type="dcterms:W3CDTF">2022-03-01T02:12:50Z</dcterms:modified>
</cp:coreProperties>
</file>