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57" r:id="rId3"/>
    <p:sldId id="256" r:id="rId4"/>
    <p:sldId id="283" r:id="rId5"/>
    <p:sldId id="260" r:id="rId6"/>
    <p:sldId id="261" r:id="rId7"/>
    <p:sldId id="262" r:id="rId8"/>
    <p:sldId id="263" r:id="rId9"/>
    <p:sldId id="280" r:id="rId10"/>
    <p:sldId id="281" r:id="rId11"/>
    <p:sldId id="285" r:id="rId12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57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6005-234C-4C70-B68F-68C63BC19494}" type="datetimeFigureOut">
              <a:rPr lang="vi-VN" smtClean="0"/>
              <a:pPr/>
              <a:t>03/05/2022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6345-424C-4758-BAFF-292403A6921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57734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6005-234C-4C70-B68F-68C63BC19494}" type="datetimeFigureOut">
              <a:rPr lang="vi-VN" smtClean="0"/>
              <a:pPr/>
              <a:t>03/05/2022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6345-424C-4758-BAFF-292403A6921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16507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6005-234C-4C70-B68F-68C63BC19494}" type="datetimeFigureOut">
              <a:rPr lang="vi-VN" smtClean="0"/>
              <a:pPr/>
              <a:t>03/05/2022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6345-424C-4758-BAFF-292403A6921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37884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6005-234C-4C70-B68F-68C63BC19494}" type="datetimeFigureOut">
              <a:rPr lang="vi-VN" smtClean="0"/>
              <a:pPr/>
              <a:t>03/05/2022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6345-424C-4758-BAFF-292403A6921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38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6005-234C-4C70-B68F-68C63BC19494}" type="datetimeFigureOut">
              <a:rPr lang="vi-VN" smtClean="0"/>
              <a:pPr/>
              <a:t>03/05/2022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6345-424C-4758-BAFF-292403A6921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2011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6005-234C-4C70-B68F-68C63BC19494}" type="datetimeFigureOut">
              <a:rPr lang="vi-VN" smtClean="0"/>
              <a:pPr/>
              <a:t>03/05/2022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6345-424C-4758-BAFF-292403A6921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1126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6005-234C-4C70-B68F-68C63BC19494}" type="datetimeFigureOut">
              <a:rPr lang="vi-VN" smtClean="0"/>
              <a:pPr/>
              <a:t>03/05/2022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6345-424C-4758-BAFF-292403A6921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69433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6005-234C-4C70-B68F-68C63BC19494}" type="datetimeFigureOut">
              <a:rPr lang="vi-VN" smtClean="0"/>
              <a:pPr/>
              <a:t>03/05/2022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6345-424C-4758-BAFF-292403A6921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6387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6005-234C-4C70-B68F-68C63BC19494}" type="datetimeFigureOut">
              <a:rPr lang="vi-VN" smtClean="0"/>
              <a:pPr/>
              <a:t>03/05/2022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6345-424C-4758-BAFF-292403A6921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78532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6005-234C-4C70-B68F-68C63BC19494}" type="datetimeFigureOut">
              <a:rPr lang="vi-VN" smtClean="0"/>
              <a:pPr/>
              <a:t>03/05/2022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6345-424C-4758-BAFF-292403A6921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16303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6005-234C-4C70-B68F-68C63BC19494}" type="datetimeFigureOut">
              <a:rPr lang="vi-VN" smtClean="0"/>
              <a:pPr/>
              <a:t>03/05/2022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6345-424C-4758-BAFF-292403A6921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07775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E6005-234C-4C70-B68F-68C63BC19494}" type="datetimeFigureOut">
              <a:rPr lang="vi-VN" smtClean="0"/>
              <a:pPr/>
              <a:t>03/05/2022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26345-424C-4758-BAFF-292403A6921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75672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wmf"/><Relationship Id="rId9" Type="http://schemas.openxmlformats.org/officeDocument/2006/relationships/image" Target="../media/image6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6"/>
          <p:cNvSpPr txBox="1">
            <a:spLocks noChangeArrowheads="1"/>
          </p:cNvSpPr>
          <p:nvPr/>
        </p:nvSpPr>
        <p:spPr bwMode="auto">
          <a:xfrm>
            <a:off x="4381500" y="2952750"/>
            <a:ext cx="4229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>
              <a:latin typeface=".VnArial" pitchFamily="34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657600" y="2209800"/>
          <a:ext cx="15240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lip" r:id="rId3" imgW="2191817" imgH="1424635" progId="">
                  <p:embed/>
                </p:oleObj>
              </mc:Choice>
              <mc:Fallback>
                <p:oleObj name="Clip" r:id="rId3" imgW="2191817" imgH="142463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209800"/>
                        <a:ext cx="1524000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3" name="Picture 25" descr="viet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5943600"/>
            <a:ext cx="60483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4" name="Group 31"/>
          <p:cNvGrpSpPr>
            <a:grpSpLocks/>
          </p:cNvGrpSpPr>
          <p:nvPr/>
        </p:nvGrpSpPr>
        <p:grpSpPr bwMode="auto">
          <a:xfrm>
            <a:off x="0" y="-38100"/>
            <a:ext cx="9164638" cy="6916738"/>
            <a:chOff x="0" y="-24"/>
            <a:chExt cx="5773" cy="4357"/>
          </a:xfrm>
        </p:grpSpPr>
        <p:pic>
          <p:nvPicPr>
            <p:cNvPr id="2064" name="Picture 32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5" name="Picture 33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6" name="Picture 34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7" name="Picture 35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" name="Rectangle 21"/>
          <p:cNvSpPr/>
          <p:nvPr/>
        </p:nvSpPr>
        <p:spPr bwMode="auto">
          <a:xfrm>
            <a:off x="0" y="5791200"/>
            <a:ext cx="8991600" cy="1066800"/>
          </a:xfrm>
          <a:prstGeom prst="rect">
            <a:avLst/>
          </a:prstGeom>
          <a:solidFill>
            <a:srgbClr val="00CC00">
              <a:alpha val="49000"/>
            </a:srgb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2056" name="Picture 4" descr="658285i82lzhnmv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4562475"/>
            <a:ext cx="7429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4" descr="658285i82lzhnmv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62475"/>
            <a:ext cx="7429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9" descr="F9849DCFA90C473196ECD16214E7700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858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6" descr="495026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288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1" descr="F9849DCFA90C473196ECD16214E7700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8600" y="685800"/>
            <a:ext cx="1295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2" name="TextBox 29"/>
          <p:cNvSpPr txBox="1">
            <a:spLocks noChangeArrowheads="1"/>
          </p:cNvSpPr>
          <p:nvPr/>
        </p:nvSpPr>
        <p:spPr bwMode="auto">
          <a:xfrm>
            <a:off x="1524000" y="7620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GIANG BIÊN</a:t>
            </a:r>
            <a:endParaRPr lang="en-US" sz="24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3" name="Text Box 31"/>
          <p:cNvSpPr txBox="1">
            <a:spLocks noChangeArrowheads="1"/>
          </p:cNvSpPr>
          <p:nvPr/>
        </p:nvSpPr>
        <p:spPr bwMode="auto">
          <a:xfrm>
            <a:off x="2643188" y="3505200"/>
            <a:ext cx="31178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MÔN: TOÁN 3</a:t>
            </a:r>
          </a:p>
        </p:txBody>
      </p:sp>
    </p:spTree>
    <p:extLst>
      <p:ext uri="{BB962C8B-B14F-4D97-AF65-F5344CB8AC3E}">
        <p14:creationId xmlns:p14="http://schemas.microsoft.com/office/powerpoint/2010/main" val="296425960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5" name="Text Box 3"/>
          <p:cNvSpPr txBox="1">
            <a:spLocks noChangeArrowheads="1"/>
          </p:cNvSpPr>
          <p:nvPr/>
        </p:nvSpPr>
        <p:spPr bwMode="auto">
          <a:xfrm>
            <a:off x="4934000" y="3787254"/>
            <a:ext cx="3657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.  </a:t>
            </a: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66280" name="Text Box 8"/>
          <p:cNvSpPr txBox="1">
            <a:spLocks noChangeArrowheads="1"/>
          </p:cNvSpPr>
          <p:nvPr/>
        </p:nvSpPr>
        <p:spPr bwMode="auto">
          <a:xfrm>
            <a:off x="4900464" y="4727029"/>
            <a:ext cx="3429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.</a:t>
            </a: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</a:t>
            </a:r>
          </a:p>
        </p:txBody>
      </p:sp>
      <p:sp>
        <p:nvSpPr>
          <p:cNvPr id="566283" name="Text Box 11"/>
          <p:cNvSpPr txBox="1">
            <a:spLocks noChangeArrowheads="1"/>
          </p:cNvSpPr>
          <p:nvPr/>
        </p:nvSpPr>
        <p:spPr bwMode="auto">
          <a:xfrm>
            <a:off x="4860032" y="5713437"/>
            <a:ext cx="3352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.</a:t>
            </a: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</a:t>
            </a:r>
          </a:p>
        </p:txBody>
      </p:sp>
      <p:sp>
        <p:nvSpPr>
          <p:cNvPr id="23" name="Oval 31"/>
          <p:cNvSpPr>
            <a:spLocks noChangeArrowheads="1"/>
          </p:cNvSpPr>
          <p:nvPr/>
        </p:nvSpPr>
        <p:spPr bwMode="auto">
          <a:xfrm>
            <a:off x="4860032" y="3861048"/>
            <a:ext cx="605408" cy="547241"/>
          </a:xfrm>
          <a:prstGeom prst="ellips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4000">
              <a:solidFill>
                <a:srgbClr val="00B0F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044179" y="3573018"/>
            <a:ext cx="2519363" cy="2304254"/>
            <a:chOff x="1044179" y="2852938"/>
            <a:chExt cx="2519363" cy="2304254"/>
          </a:xfrm>
        </p:grpSpPr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044179" y="2852938"/>
              <a:ext cx="2519363" cy="1512888"/>
              <a:chOff x="1928" y="1525"/>
              <a:chExt cx="1587" cy="953"/>
            </a:xfrm>
          </p:grpSpPr>
          <p:sp>
            <p:nvSpPr>
              <p:cNvPr id="9" name="Text Box 4"/>
              <p:cNvSpPr txBox="1">
                <a:spLocks noChangeArrowheads="1"/>
              </p:cNvSpPr>
              <p:nvPr/>
            </p:nvSpPr>
            <p:spPr bwMode="auto">
              <a:xfrm>
                <a:off x="2154" y="1525"/>
                <a:ext cx="1361" cy="9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3600" b="1" dirty="0">
                    <a:solidFill>
                      <a:srgbClr val="FF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21504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3600" b="1" dirty="0">
                    <a:solidFill>
                      <a:srgbClr val="FF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3</a:t>
                </a:r>
              </a:p>
            </p:txBody>
          </p:sp>
          <p:sp>
            <p:nvSpPr>
              <p:cNvPr id="10" name="Line 5"/>
              <p:cNvSpPr>
                <a:spLocks noChangeShapeType="1"/>
              </p:cNvSpPr>
              <p:nvPr/>
            </p:nvSpPr>
            <p:spPr bwMode="auto">
              <a:xfrm>
                <a:off x="1928" y="2478"/>
                <a:ext cx="1134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wrap="none" anchor="ctr"/>
              <a:lstStyle/>
              <a:p>
                <a:endParaRPr lang="vi-VN" sz="36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Text Box 6"/>
              <p:cNvSpPr txBox="1">
                <a:spLocks noChangeArrowheads="1"/>
              </p:cNvSpPr>
              <p:nvPr/>
            </p:nvSpPr>
            <p:spPr bwMode="auto">
              <a:xfrm>
                <a:off x="1973" y="1888"/>
                <a:ext cx="273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3600" b="1">
                    <a:solidFill>
                      <a:srgbClr val="FF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</p:grpSp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1331640" y="4510861"/>
              <a:ext cx="2160587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vi-VN" sz="3600" b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645  2</a:t>
              </a:r>
            </a:p>
          </p:txBody>
        </p:sp>
      </p:grp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395536" y="2617748"/>
            <a:ext cx="53285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endParaRPr lang="en-US" altLang="vi-VN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WordArt 9"/>
          <p:cNvSpPr>
            <a:spLocks noChangeArrowheads="1" noChangeShapeType="1" noTextEdit="1"/>
          </p:cNvSpPr>
          <p:nvPr/>
        </p:nvSpPr>
        <p:spPr bwMode="auto">
          <a:xfrm>
            <a:off x="220613" y="1844824"/>
            <a:ext cx="1903115" cy="591344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46"/>
              </a:avLst>
            </a:prstTxWarp>
          </a:bodyPr>
          <a:lstStyle/>
          <a:p>
            <a:r>
              <a:rPr lang="vi-VN" sz="32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Củng cố:</a:t>
            </a:r>
          </a:p>
        </p:txBody>
      </p:sp>
    </p:spTree>
    <p:extLst>
      <p:ext uri="{BB962C8B-B14F-4D97-AF65-F5344CB8AC3E}">
        <p14:creationId xmlns:p14="http://schemas.microsoft.com/office/powerpoint/2010/main" val="350590118"/>
      </p:ext>
    </p:extLst>
  </p:cSld>
  <p:clrMapOvr>
    <a:masterClrMapping/>
  </p:clrMapOvr>
  <p:transition spd="med" advClick="0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66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66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66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6275" grpId="0"/>
      <p:bldP spid="566280" grpId="0"/>
      <p:bldP spid="566283" grpId="0"/>
      <p:bldP spid="23" grpId="0" animBg="1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Nền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WordArt 7"/>
          <p:cNvSpPr>
            <a:spLocks noChangeArrowheads="1" noChangeShapeType="1" noTextEdit="1"/>
          </p:cNvSpPr>
          <p:nvPr/>
        </p:nvSpPr>
        <p:spPr bwMode="auto">
          <a:xfrm>
            <a:off x="2057400" y="2667000"/>
            <a:ext cx="45720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Cảm ơn các thầy cô !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01938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5"/>
          <p:cNvSpPr>
            <a:spLocks noChangeArrowheads="1"/>
          </p:cNvSpPr>
          <p:nvPr/>
        </p:nvSpPr>
        <p:spPr bwMode="auto">
          <a:xfrm>
            <a:off x="381000" y="1178487"/>
            <a:ext cx="34793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động:</a:t>
            </a:r>
            <a:endParaRPr lang="en-US" altLang="vi-VN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 Box 58"/>
          <p:cNvSpPr txBox="1">
            <a:spLocks noChangeArrowheads="1"/>
          </p:cNvSpPr>
          <p:nvPr/>
        </p:nvSpPr>
        <p:spPr bwMode="auto">
          <a:xfrm>
            <a:off x="179512" y="2333823"/>
            <a:ext cx="1313431" cy="519113"/>
          </a:xfrm>
          <a:prstGeom prst="rect">
            <a:avLst/>
          </a:prstGeom>
          <a:noFill/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138" name="Group 137"/>
          <p:cNvGrpSpPr/>
          <p:nvPr/>
        </p:nvGrpSpPr>
        <p:grpSpPr>
          <a:xfrm>
            <a:off x="6952084" y="3208239"/>
            <a:ext cx="1778496" cy="1067213"/>
            <a:chOff x="2869704" y="4360367"/>
            <a:chExt cx="1778496" cy="1067213"/>
          </a:xfrm>
        </p:grpSpPr>
        <p:sp>
          <p:nvSpPr>
            <p:cNvPr id="115" name="Text Box 175"/>
            <p:cNvSpPr txBox="1">
              <a:spLocks noChangeArrowheads="1"/>
            </p:cNvSpPr>
            <p:nvPr/>
          </p:nvSpPr>
          <p:spPr bwMode="auto">
            <a:xfrm>
              <a:off x="3200400" y="4360367"/>
              <a:ext cx="1447800" cy="519112"/>
            </a:xfrm>
            <a:prstGeom prst="rect">
              <a:avLst/>
            </a:prstGeom>
            <a:noFill/>
            <a:ln w="9525" algn="ctr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vi-VN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1324</a:t>
              </a:r>
            </a:p>
          </p:txBody>
        </p:sp>
        <p:sp>
          <p:nvSpPr>
            <p:cNvPr id="116" name="Text Box 176"/>
            <p:cNvSpPr txBox="1">
              <a:spLocks noChangeArrowheads="1"/>
            </p:cNvSpPr>
            <p:nvPr/>
          </p:nvSpPr>
          <p:spPr bwMode="auto">
            <a:xfrm>
              <a:off x="3131840" y="4879479"/>
              <a:ext cx="1435596" cy="519113"/>
            </a:xfrm>
            <a:prstGeom prst="rect">
              <a:avLst/>
            </a:prstGeom>
            <a:noFill/>
            <a:ln w="9525" algn="ctr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vi-VN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2</a:t>
              </a:r>
            </a:p>
          </p:txBody>
        </p:sp>
        <p:sp>
          <p:nvSpPr>
            <p:cNvPr id="124" name="Text Box 188"/>
            <p:cNvSpPr txBox="1">
              <a:spLocks noChangeArrowheads="1"/>
            </p:cNvSpPr>
            <p:nvPr/>
          </p:nvSpPr>
          <p:spPr bwMode="auto">
            <a:xfrm>
              <a:off x="2869704" y="4638080"/>
              <a:ext cx="334144" cy="519112"/>
            </a:xfrm>
            <a:prstGeom prst="rect">
              <a:avLst/>
            </a:prstGeom>
            <a:noFill/>
            <a:ln w="9525" algn="ctr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12" name="Line 72"/>
            <p:cNvSpPr>
              <a:spLocks noChangeShapeType="1"/>
            </p:cNvSpPr>
            <p:nvPr/>
          </p:nvSpPr>
          <p:spPr bwMode="auto">
            <a:xfrm>
              <a:off x="3131840" y="5427580"/>
              <a:ext cx="990600" cy="0"/>
            </a:xfrm>
            <a:prstGeom prst="line">
              <a:avLst/>
            </a:prstGeom>
            <a:noFill/>
            <a:ln w="3810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1035805" y="3243684"/>
            <a:ext cx="1787252" cy="955675"/>
            <a:chOff x="2784748" y="2106613"/>
            <a:chExt cx="1787252" cy="955675"/>
          </a:xfrm>
        </p:grpSpPr>
        <p:sp>
          <p:nvSpPr>
            <p:cNvPr id="113" name="Line 73"/>
            <p:cNvSpPr>
              <a:spLocks noChangeShapeType="1"/>
            </p:cNvSpPr>
            <p:nvPr/>
          </p:nvSpPr>
          <p:spPr bwMode="auto">
            <a:xfrm>
              <a:off x="3059832" y="3062288"/>
              <a:ext cx="1134616" cy="0"/>
            </a:xfrm>
            <a:prstGeom prst="line">
              <a:avLst/>
            </a:prstGeom>
            <a:noFill/>
            <a:ln w="3810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5" name="Text Box 61"/>
            <p:cNvSpPr txBox="1">
              <a:spLocks noChangeArrowheads="1"/>
            </p:cNvSpPr>
            <p:nvPr/>
          </p:nvSpPr>
          <p:spPr bwMode="auto">
            <a:xfrm>
              <a:off x="3124200" y="2106613"/>
              <a:ext cx="1447800" cy="519112"/>
            </a:xfrm>
            <a:prstGeom prst="rect">
              <a:avLst/>
            </a:prstGeom>
            <a:noFill/>
            <a:ln w="9525" algn="ctr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vi-VN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35820</a:t>
              </a:r>
            </a:p>
          </p:txBody>
        </p:sp>
        <p:sp>
          <p:nvSpPr>
            <p:cNvPr id="121" name="Text Box 185"/>
            <p:cNvSpPr txBox="1">
              <a:spLocks noChangeArrowheads="1"/>
            </p:cNvSpPr>
            <p:nvPr/>
          </p:nvSpPr>
          <p:spPr bwMode="auto">
            <a:xfrm>
              <a:off x="3124200" y="2514600"/>
              <a:ext cx="1447800" cy="519113"/>
            </a:xfrm>
            <a:prstGeom prst="rect">
              <a:avLst/>
            </a:prstGeom>
            <a:noFill/>
            <a:ln w="9525" algn="ctr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vi-VN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25079</a:t>
              </a:r>
            </a:p>
          </p:txBody>
        </p:sp>
        <p:sp>
          <p:nvSpPr>
            <p:cNvPr id="128" name="Text Box 190"/>
            <p:cNvSpPr txBox="1">
              <a:spLocks noChangeArrowheads="1"/>
            </p:cNvSpPr>
            <p:nvPr/>
          </p:nvSpPr>
          <p:spPr bwMode="auto">
            <a:xfrm>
              <a:off x="2784748" y="2348880"/>
              <a:ext cx="419100" cy="523220"/>
            </a:xfrm>
            <a:prstGeom prst="rect">
              <a:avLst/>
            </a:prstGeom>
            <a:noFill/>
            <a:ln w="9525" algn="ctr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3999756" y="3243684"/>
            <a:ext cx="2156420" cy="954410"/>
            <a:chOff x="4932040" y="2114550"/>
            <a:chExt cx="2383160" cy="954410"/>
          </a:xfrm>
        </p:grpSpPr>
        <p:sp>
          <p:nvSpPr>
            <p:cNvPr id="109" name="Text Box 69"/>
            <p:cNvSpPr txBox="1">
              <a:spLocks noChangeArrowheads="1"/>
            </p:cNvSpPr>
            <p:nvPr/>
          </p:nvSpPr>
          <p:spPr bwMode="auto">
            <a:xfrm>
              <a:off x="5181600" y="2114550"/>
              <a:ext cx="2133600" cy="519113"/>
            </a:xfrm>
            <a:prstGeom prst="rect">
              <a:avLst/>
            </a:prstGeom>
            <a:noFill/>
            <a:ln w="9525" algn="ctr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vi-VN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92684</a:t>
              </a:r>
            </a:p>
          </p:txBody>
        </p:sp>
        <p:sp>
          <p:nvSpPr>
            <p:cNvPr id="110" name="Text Box 70"/>
            <p:cNvSpPr txBox="1">
              <a:spLocks noChangeArrowheads="1"/>
            </p:cNvSpPr>
            <p:nvPr/>
          </p:nvSpPr>
          <p:spPr bwMode="auto">
            <a:xfrm>
              <a:off x="5246681" y="2549847"/>
              <a:ext cx="1845599" cy="519113"/>
            </a:xfrm>
            <a:prstGeom prst="rect">
              <a:avLst/>
            </a:prstGeom>
            <a:noFill/>
            <a:ln w="9525" algn="ctr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vi-VN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45326</a:t>
              </a:r>
            </a:p>
          </p:txBody>
        </p:sp>
        <p:sp>
          <p:nvSpPr>
            <p:cNvPr id="130" name="Line 73"/>
            <p:cNvSpPr>
              <a:spLocks noChangeShapeType="1"/>
            </p:cNvSpPr>
            <p:nvPr/>
          </p:nvSpPr>
          <p:spPr bwMode="auto">
            <a:xfrm flipV="1">
              <a:off x="5161384" y="3053807"/>
              <a:ext cx="1210816" cy="15153"/>
            </a:xfrm>
            <a:prstGeom prst="line">
              <a:avLst/>
            </a:prstGeom>
            <a:noFill/>
            <a:ln w="3810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6" name="Text Box 188"/>
            <p:cNvSpPr txBox="1">
              <a:spLocks noChangeArrowheads="1"/>
            </p:cNvSpPr>
            <p:nvPr/>
          </p:nvSpPr>
          <p:spPr bwMode="auto">
            <a:xfrm>
              <a:off x="4932040" y="2374107"/>
              <a:ext cx="334144" cy="519112"/>
            </a:xfrm>
            <a:prstGeom prst="rect">
              <a:avLst/>
            </a:prstGeom>
            <a:noFill/>
            <a:ln w="9525" algn="ctr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</a:p>
          </p:txBody>
        </p:sp>
      </p:grpSp>
      <p:sp>
        <p:nvSpPr>
          <p:cNvPr id="140" name="Text Box 186"/>
          <p:cNvSpPr txBox="1">
            <a:spLocks noChangeArrowheads="1"/>
          </p:cNvSpPr>
          <p:nvPr/>
        </p:nvSpPr>
        <p:spPr bwMode="auto">
          <a:xfrm>
            <a:off x="3275856" y="3027660"/>
            <a:ext cx="723900" cy="519113"/>
          </a:xfrm>
          <a:prstGeom prst="rect">
            <a:avLst/>
          </a:prstGeom>
          <a:noFill/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</a:p>
        </p:txBody>
      </p:sp>
      <p:sp>
        <p:nvSpPr>
          <p:cNvPr id="141" name="Text Box 186"/>
          <p:cNvSpPr txBox="1">
            <a:spLocks noChangeArrowheads="1"/>
          </p:cNvSpPr>
          <p:nvPr/>
        </p:nvSpPr>
        <p:spPr bwMode="auto">
          <a:xfrm>
            <a:off x="316632" y="3099668"/>
            <a:ext cx="723900" cy="519113"/>
          </a:xfrm>
          <a:prstGeom prst="rect">
            <a:avLst/>
          </a:prstGeom>
          <a:noFill/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</p:txBody>
      </p:sp>
      <p:sp>
        <p:nvSpPr>
          <p:cNvPr id="142" name="Text Box 186"/>
          <p:cNvSpPr txBox="1">
            <a:spLocks noChangeArrowheads="1"/>
          </p:cNvSpPr>
          <p:nvPr/>
        </p:nvSpPr>
        <p:spPr bwMode="auto">
          <a:xfrm>
            <a:off x="6156176" y="2924944"/>
            <a:ext cx="723900" cy="519113"/>
          </a:xfrm>
          <a:prstGeom prst="rect">
            <a:avLst/>
          </a:prstGeom>
          <a:noFill/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</a:p>
        </p:txBody>
      </p:sp>
    </p:spTree>
    <p:extLst>
      <p:ext uri="{BB962C8B-B14F-4D97-AF65-F5344CB8AC3E}">
        <p14:creationId xmlns:p14="http://schemas.microsoft.com/office/powerpoint/2010/main" val="18984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4" grpId="0" animBg="1"/>
      <p:bldP spid="140" grpId="0" animBg="1"/>
      <p:bldP spid="141" grpId="0" animBg="1"/>
      <p:bldP spid="1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2"/>
          <p:cNvSpPr txBox="1">
            <a:spLocks noChangeArrowheads="1"/>
          </p:cNvSpPr>
          <p:nvPr/>
        </p:nvSpPr>
        <p:spPr bwMode="auto">
          <a:xfrm>
            <a:off x="0" y="1447800"/>
            <a:ext cx="5715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vi-VN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14 273 x 3 = ?</a:t>
            </a:r>
          </a:p>
        </p:txBody>
      </p:sp>
      <p:sp>
        <p:nvSpPr>
          <p:cNvPr id="6" name="Text Box 50"/>
          <p:cNvSpPr txBox="1">
            <a:spLocks noChangeArrowheads="1"/>
          </p:cNvSpPr>
          <p:nvPr/>
        </p:nvSpPr>
        <p:spPr bwMode="auto">
          <a:xfrm>
            <a:off x="2411760" y="3049796"/>
            <a:ext cx="373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 nhân 7 bằng 21, </a:t>
            </a:r>
          </a:p>
        </p:txBody>
      </p:sp>
      <p:sp>
        <p:nvSpPr>
          <p:cNvPr id="7" name="Text Box 51"/>
          <p:cNvSpPr txBox="1">
            <a:spLocks noChangeArrowheads="1"/>
          </p:cNvSpPr>
          <p:nvPr/>
        </p:nvSpPr>
        <p:spPr bwMode="auto">
          <a:xfrm>
            <a:off x="2411760" y="3761492"/>
            <a:ext cx="6553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 nhân 2 bằng 6, thêm 2 bằng 8, </a:t>
            </a:r>
          </a:p>
        </p:txBody>
      </p:sp>
      <p:sp>
        <p:nvSpPr>
          <p:cNvPr id="8" name="Text Box 52"/>
          <p:cNvSpPr txBox="1">
            <a:spLocks noChangeArrowheads="1"/>
          </p:cNvSpPr>
          <p:nvPr/>
        </p:nvSpPr>
        <p:spPr bwMode="auto">
          <a:xfrm>
            <a:off x="2411760" y="2257708"/>
            <a:ext cx="3352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 nhân 3 bằng 9, </a:t>
            </a:r>
          </a:p>
        </p:txBody>
      </p:sp>
      <p:sp>
        <p:nvSpPr>
          <p:cNvPr id="9" name="Text Box 54"/>
          <p:cNvSpPr txBox="1">
            <a:spLocks noChangeArrowheads="1"/>
          </p:cNvSpPr>
          <p:nvPr/>
        </p:nvSpPr>
        <p:spPr bwMode="auto">
          <a:xfrm>
            <a:off x="2448744" y="4437112"/>
            <a:ext cx="3657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 nhân 4 bằng 12, </a:t>
            </a:r>
          </a:p>
        </p:txBody>
      </p:sp>
      <p:sp>
        <p:nvSpPr>
          <p:cNvPr id="10" name="Text Box 55"/>
          <p:cNvSpPr txBox="1">
            <a:spLocks noChangeArrowheads="1"/>
          </p:cNvSpPr>
          <p:nvPr/>
        </p:nvSpPr>
        <p:spPr bwMode="auto">
          <a:xfrm>
            <a:off x="2448744" y="5138028"/>
            <a:ext cx="6477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 nhân 1 bằng 3, thêm 1 bằng 4 , </a:t>
            </a:r>
          </a:p>
        </p:txBody>
      </p:sp>
      <p:sp>
        <p:nvSpPr>
          <p:cNvPr id="11" name="Text Box 56"/>
          <p:cNvSpPr txBox="1">
            <a:spLocks noChangeArrowheads="1"/>
          </p:cNvSpPr>
          <p:nvPr/>
        </p:nvSpPr>
        <p:spPr bwMode="auto">
          <a:xfrm>
            <a:off x="1238672" y="3553852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2" name="Text Box 57"/>
          <p:cNvSpPr txBox="1">
            <a:spLocks noChangeArrowheads="1"/>
          </p:cNvSpPr>
          <p:nvPr/>
        </p:nvSpPr>
        <p:spPr bwMode="auto">
          <a:xfrm>
            <a:off x="395536" y="3544327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3" name="Text Box 58"/>
          <p:cNvSpPr txBox="1">
            <a:spLocks noChangeArrowheads="1"/>
          </p:cNvSpPr>
          <p:nvPr/>
        </p:nvSpPr>
        <p:spPr bwMode="auto">
          <a:xfrm>
            <a:off x="586036" y="3549089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Text Box 59"/>
          <p:cNvSpPr txBox="1">
            <a:spLocks noChangeArrowheads="1"/>
          </p:cNvSpPr>
          <p:nvPr/>
        </p:nvSpPr>
        <p:spPr bwMode="auto">
          <a:xfrm>
            <a:off x="1038225" y="3553852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5" name="Text Box 60"/>
          <p:cNvSpPr txBox="1">
            <a:spLocks noChangeArrowheads="1"/>
          </p:cNvSpPr>
          <p:nvPr/>
        </p:nvSpPr>
        <p:spPr bwMode="auto">
          <a:xfrm>
            <a:off x="855294" y="3556585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6" name="Text Box 63"/>
          <p:cNvSpPr txBox="1">
            <a:spLocks noChangeArrowheads="1"/>
          </p:cNvSpPr>
          <p:nvPr/>
        </p:nvSpPr>
        <p:spPr bwMode="auto">
          <a:xfrm>
            <a:off x="381000" y="6096000"/>
            <a:ext cx="3733800" cy="523220"/>
          </a:xfrm>
          <a:prstGeom prst="rect">
            <a:avLst/>
          </a:prstGeom>
          <a:noFill/>
          <a:ln w="38100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14273 x 3 =</a:t>
            </a:r>
          </a:p>
        </p:txBody>
      </p:sp>
      <p:sp>
        <p:nvSpPr>
          <p:cNvPr id="18" name="Text Box 46"/>
          <p:cNvSpPr txBox="1">
            <a:spLocks noChangeArrowheads="1"/>
          </p:cNvSpPr>
          <p:nvPr/>
        </p:nvSpPr>
        <p:spPr bwMode="auto">
          <a:xfrm>
            <a:off x="0" y="2844239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9" name="Text Box 45"/>
          <p:cNvSpPr txBox="1">
            <a:spLocks noChangeArrowheads="1"/>
          </p:cNvSpPr>
          <p:nvPr/>
        </p:nvSpPr>
        <p:spPr bwMode="auto">
          <a:xfrm>
            <a:off x="457200" y="2539439"/>
            <a:ext cx="121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14 273</a:t>
            </a:r>
          </a:p>
        </p:txBody>
      </p:sp>
      <p:sp>
        <p:nvSpPr>
          <p:cNvPr id="20" name="Text Box 47"/>
          <p:cNvSpPr txBox="1">
            <a:spLocks noChangeArrowheads="1"/>
          </p:cNvSpPr>
          <p:nvPr/>
        </p:nvSpPr>
        <p:spPr bwMode="auto">
          <a:xfrm>
            <a:off x="1272580" y="3049796"/>
            <a:ext cx="4191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V="1">
            <a:off x="428625" y="3530039"/>
            <a:ext cx="12477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78"/>
          <p:cNvSpPr>
            <a:spLocks noChangeArrowheads="1"/>
          </p:cNvSpPr>
          <p:nvPr/>
        </p:nvSpPr>
        <p:spPr bwMode="auto">
          <a:xfrm>
            <a:off x="5187429" y="2254260"/>
            <a:ext cx="126181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</a:t>
            </a:r>
          </a:p>
        </p:txBody>
      </p:sp>
      <p:sp>
        <p:nvSpPr>
          <p:cNvPr id="24" name="Text Box 79"/>
          <p:cNvSpPr txBox="1">
            <a:spLocks noChangeArrowheads="1"/>
          </p:cNvSpPr>
          <p:nvPr/>
        </p:nvSpPr>
        <p:spPr bwMode="auto">
          <a:xfrm>
            <a:off x="5257056" y="3049796"/>
            <a:ext cx="2590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</a:p>
        </p:txBody>
      </p:sp>
      <p:sp>
        <p:nvSpPr>
          <p:cNvPr id="26" name="Rectangle 81"/>
          <p:cNvSpPr>
            <a:spLocks noChangeArrowheads="1"/>
          </p:cNvSpPr>
          <p:nvPr/>
        </p:nvSpPr>
        <p:spPr bwMode="auto">
          <a:xfrm>
            <a:off x="7534269" y="3769876"/>
            <a:ext cx="11071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8.</a:t>
            </a:r>
          </a:p>
        </p:txBody>
      </p:sp>
      <p:sp>
        <p:nvSpPr>
          <p:cNvPr id="27" name="Text Box 82"/>
          <p:cNvSpPr txBox="1">
            <a:spLocks noChangeArrowheads="1"/>
          </p:cNvSpPr>
          <p:nvPr/>
        </p:nvSpPr>
        <p:spPr bwMode="auto">
          <a:xfrm>
            <a:off x="5386536" y="4423257"/>
            <a:ext cx="2209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</a:p>
        </p:txBody>
      </p:sp>
      <p:sp>
        <p:nvSpPr>
          <p:cNvPr id="29" name="Rectangle 84"/>
          <p:cNvSpPr>
            <a:spLocks noChangeArrowheads="1"/>
          </p:cNvSpPr>
          <p:nvPr/>
        </p:nvSpPr>
        <p:spPr bwMode="auto">
          <a:xfrm>
            <a:off x="7644648" y="5107032"/>
            <a:ext cx="11015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4.</a:t>
            </a:r>
          </a:p>
        </p:txBody>
      </p:sp>
      <p:sp>
        <p:nvSpPr>
          <p:cNvPr id="2" name="Rectangle 1"/>
          <p:cNvSpPr/>
          <p:nvPr/>
        </p:nvSpPr>
        <p:spPr>
          <a:xfrm>
            <a:off x="3057604" y="6079441"/>
            <a:ext cx="1082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42819</a:t>
            </a:r>
          </a:p>
        </p:txBody>
      </p:sp>
    </p:spTree>
    <p:extLst>
      <p:ext uri="{BB962C8B-B14F-4D97-AF65-F5344CB8AC3E}">
        <p14:creationId xmlns:p14="http://schemas.microsoft.com/office/powerpoint/2010/main" val="130158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8" grpId="0"/>
      <p:bldP spid="19" grpId="0"/>
      <p:bldP spid="20" grpId="0"/>
      <p:bldP spid="21" grpId="0" animBg="1"/>
      <p:bldP spid="23" grpId="0"/>
      <p:bldP spid="24" grpId="0"/>
      <p:bldP spid="26" grpId="0"/>
      <p:bldP spid="27" grpId="0"/>
      <p:bldP spid="29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2"/>
          <p:cNvSpPr txBox="1">
            <a:spLocks noChangeArrowheads="1"/>
          </p:cNvSpPr>
          <p:nvPr/>
        </p:nvSpPr>
        <p:spPr bwMode="auto">
          <a:xfrm>
            <a:off x="0" y="1447800"/>
            <a:ext cx="26277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vi-VN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"/>
          <p:cNvSpPr txBox="1">
            <a:spLocks noChangeArrowheads="1"/>
          </p:cNvSpPr>
          <p:nvPr/>
        </p:nvSpPr>
        <p:spPr bwMode="auto">
          <a:xfrm>
            <a:off x="438472" y="2488828"/>
            <a:ext cx="8382000" cy="2308324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*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Muốn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nhân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số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có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năm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chữ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số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với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số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có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một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chữ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số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vi-VN" sz="2400" dirty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+</a:t>
            </a:r>
            <a:r>
              <a:rPr lang="en-US" sz="2400" b="1" kern="12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Bư­ớc</a:t>
            </a:r>
            <a:r>
              <a:rPr lang="en-US" sz="2400" b="1" kern="12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1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tính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theo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cột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dọc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thừa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số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thứ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2 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thẳng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hàng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đơn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vị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vi-VN" sz="2400" dirty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+</a:t>
            </a:r>
            <a:r>
              <a:rPr lang="en-US" sz="2400" b="1" kern="12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Bư­ớc</a:t>
            </a:r>
            <a:r>
              <a:rPr lang="en-US" sz="2400" b="1" kern="12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2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Tính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lần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l­ượt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từ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phải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sang </a:t>
            </a:r>
            <a:r>
              <a:rPr lang="en-US" sz="24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trái</a:t>
            </a:r>
            <a:r>
              <a:rPr lang="en-US" sz="2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vi-VN" sz="2400" dirty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vi-VN" sz="2400" b="1" kern="1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*L­ưu ý: Nhân rồi cộng thêm (phần nhớ) nếu có ở hàng liền trước.</a:t>
            </a:r>
            <a:endParaRPr lang="vi-VN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39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51520" y="2062163"/>
            <a:ext cx="2677015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vi-VN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114824" y="3356992"/>
            <a:ext cx="108234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40729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307532" y="3356992"/>
            <a:ext cx="108234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17092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709549" y="3395092"/>
            <a:ext cx="108234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15180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8276733" y="4057908"/>
            <a:ext cx="543739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5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912816" y="4019808"/>
            <a:ext cx="45397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643908" y="4057908"/>
            <a:ext cx="543739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2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004048" y="3822948"/>
            <a:ext cx="36420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7462873" y="3861048"/>
            <a:ext cx="36420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843808" y="3789040"/>
            <a:ext cx="36420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3003972" y="4581128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5152230" y="4543028"/>
            <a:ext cx="119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7573297" y="4581128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3102124" y="4581128"/>
            <a:ext cx="108234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81458</a:t>
            </a:r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5377382" y="4543028"/>
            <a:ext cx="108234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68368</a:t>
            </a:r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7747649" y="4581128"/>
            <a:ext cx="108234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75900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827584" y="3356992"/>
            <a:ext cx="108234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21526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373763" y="4025969"/>
            <a:ext cx="543739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3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539552" y="3797424"/>
            <a:ext cx="36420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0" name="Line 20"/>
          <p:cNvSpPr>
            <a:spLocks noChangeShapeType="1"/>
          </p:cNvSpPr>
          <p:nvPr/>
        </p:nvSpPr>
        <p:spPr bwMode="auto">
          <a:xfrm>
            <a:off x="774502" y="4602033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24"/>
          <p:cNvSpPr>
            <a:spLocks noChangeArrowheads="1"/>
          </p:cNvSpPr>
          <p:nvPr/>
        </p:nvSpPr>
        <p:spPr bwMode="auto">
          <a:xfrm>
            <a:off x="835154" y="4602033"/>
            <a:ext cx="108234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64578</a:t>
            </a:r>
          </a:p>
        </p:txBody>
      </p:sp>
    </p:spTree>
    <p:extLst>
      <p:ext uri="{BB962C8B-B14F-4D97-AF65-F5344CB8AC3E}">
        <p14:creationId xmlns:p14="http://schemas.microsoft.com/office/powerpoint/2010/main" val="198968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1" grpId="0" animBg="1"/>
      <p:bldP spid="22" grpId="0" animBg="1"/>
      <p:bldP spid="23" grpId="0" animBg="1"/>
      <p:bldP spid="25" grpId="0"/>
      <p:bldP spid="26" grpId="0"/>
      <p:bldP spid="27" grpId="0"/>
      <p:bldP spid="24" grpId="0"/>
      <p:bldP spid="28" grpId="0"/>
      <p:bldP spid="29" grpId="0"/>
      <p:bldP spid="30" grpId="0" animBg="1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40"/>
          <p:cNvSpPr txBox="1">
            <a:spLocks noChangeArrowheads="1"/>
          </p:cNvSpPr>
          <p:nvPr/>
        </p:nvSpPr>
        <p:spPr bwMode="auto">
          <a:xfrm>
            <a:off x="304800" y="1793151"/>
            <a:ext cx="16764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3600" b="1" u="sng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</a:t>
            </a:r>
            <a:r>
              <a:rPr lang="en-US" altLang="vi-VN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676400" y="1772816"/>
            <a:ext cx="1192560" cy="646331"/>
            <a:chOff x="1676400" y="1846565"/>
            <a:chExt cx="1192560" cy="646331"/>
          </a:xfrm>
        </p:grpSpPr>
        <p:sp>
          <p:nvSpPr>
            <p:cNvPr id="8" name="Text Box 141"/>
            <p:cNvSpPr txBox="1">
              <a:spLocks noChangeArrowheads="1"/>
            </p:cNvSpPr>
            <p:nvPr/>
          </p:nvSpPr>
          <p:spPr bwMode="auto">
            <a:xfrm>
              <a:off x="1676400" y="1846565"/>
              <a:ext cx="735360" cy="646331"/>
            </a:xfrm>
            <a:prstGeom prst="rect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6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vi-VN" sz="3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9" name="Text Box 142"/>
            <p:cNvSpPr txBox="1">
              <a:spLocks noChangeArrowheads="1"/>
            </p:cNvSpPr>
            <p:nvPr/>
          </p:nvSpPr>
          <p:spPr bwMode="auto">
            <a:xfrm>
              <a:off x="2411760" y="1851546"/>
              <a:ext cx="457200" cy="6413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</p:grpSp>
      <p:sp>
        <p:nvSpPr>
          <p:cNvPr id="10" name="Text Box 208"/>
          <p:cNvSpPr txBox="1">
            <a:spLocks noChangeArrowheads="1"/>
          </p:cNvSpPr>
          <p:nvPr/>
        </p:nvSpPr>
        <p:spPr bwMode="auto">
          <a:xfrm>
            <a:off x="3192016" y="4881732"/>
            <a:ext cx="152400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95455</a:t>
            </a:r>
          </a:p>
        </p:txBody>
      </p:sp>
      <p:sp>
        <p:nvSpPr>
          <p:cNvPr id="11" name="Text Box 209"/>
          <p:cNvSpPr txBox="1">
            <a:spLocks noChangeArrowheads="1"/>
          </p:cNvSpPr>
          <p:nvPr/>
        </p:nvSpPr>
        <p:spPr bwMode="auto">
          <a:xfrm>
            <a:off x="7296472" y="4896019"/>
            <a:ext cx="1524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74963</a:t>
            </a:r>
          </a:p>
        </p:txBody>
      </p:sp>
      <p:sp>
        <p:nvSpPr>
          <p:cNvPr id="12" name="Text Box 210"/>
          <p:cNvSpPr txBox="1">
            <a:spLocks noChangeArrowheads="1"/>
          </p:cNvSpPr>
          <p:nvPr/>
        </p:nvSpPr>
        <p:spPr bwMode="auto">
          <a:xfrm>
            <a:off x="5410200" y="4867444"/>
            <a:ext cx="1524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78420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81000" y="3016403"/>
            <a:ext cx="8534400" cy="2526910"/>
            <a:chOff x="381000" y="3090152"/>
            <a:chExt cx="8534400" cy="2526910"/>
          </a:xfrm>
        </p:grpSpPr>
        <p:sp>
          <p:nvSpPr>
            <p:cNvPr id="16" name="Rectangle 388"/>
            <p:cNvSpPr>
              <a:spLocks noChangeArrowheads="1"/>
            </p:cNvSpPr>
            <p:nvPr/>
          </p:nvSpPr>
          <p:spPr bwMode="auto">
            <a:xfrm>
              <a:off x="3552056" y="4033838"/>
              <a:ext cx="389850" cy="584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7" name="Rectangle 389"/>
            <p:cNvSpPr>
              <a:spLocks noChangeArrowheads="1"/>
            </p:cNvSpPr>
            <p:nvPr/>
          </p:nvSpPr>
          <p:spPr bwMode="auto">
            <a:xfrm>
              <a:off x="729704" y="4029075"/>
              <a:ext cx="1970088" cy="584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2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Thừa</a:t>
              </a:r>
              <a:r>
                <a:rPr lang="en-US" altLang="vi-VN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endParaRPr lang="en-US" altLang="vi-VN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390"/>
            <p:cNvSpPr>
              <a:spLocks noChangeArrowheads="1"/>
            </p:cNvSpPr>
            <p:nvPr/>
          </p:nvSpPr>
          <p:spPr bwMode="auto">
            <a:xfrm>
              <a:off x="5148064" y="3245668"/>
              <a:ext cx="1210588" cy="584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13070</a:t>
              </a:r>
            </a:p>
          </p:txBody>
        </p:sp>
        <p:sp>
          <p:nvSpPr>
            <p:cNvPr id="19" name="Rectangle 391"/>
            <p:cNvSpPr>
              <a:spLocks noChangeArrowheads="1"/>
            </p:cNvSpPr>
            <p:nvPr/>
          </p:nvSpPr>
          <p:spPr bwMode="auto">
            <a:xfrm>
              <a:off x="5652120" y="4094163"/>
              <a:ext cx="389850" cy="584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20" name="Rectangle 392"/>
            <p:cNvSpPr>
              <a:spLocks noChangeArrowheads="1"/>
            </p:cNvSpPr>
            <p:nvPr/>
          </p:nvSpPr>
          <p:spPr bwMode="auto">
            <a:xfrm>
              <a:off x="7630616" y="4114800"/>
              <a:ext cx="685800" cy="584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21" name="Rectangle 393"/>
            <p:cNvSpPr>
              <a:spLocks noChangeArrowheads="1"/>
            </p:cNvSpPr>
            <p:nvPr/>
          </p:nvSpPr>
          <p:spPr bwMode="auto">
            <a:xfrm>
              <a:off x="1009575" y="4869160"/>
              <a:ext cx="982961" cy="584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2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Tích</a:t>
              </a:r>
              <a:endParaRPr lang="en-US" altLang="vi-VN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381000" y="3090152"/>
              <a:ext cx="8534400" cy="2526910"/>
              <a:chOff x="381000" y="3090152"/>
              <a:chExt cx="8534400" cy="2526910"/>
            </a:xfrm>
          </p:grpSpPr>
          <p:sp>
            <p:nvSpPr>
              <p:cNvPr id="13" name="Line 384"/>
              <p:cNvSpPr>
                <a:spLocks noChangeShapeType="1"/>
              </p:cNvSpPr>
              <p:nvPr/>
            </p:nvSpPr>
            <p:spPr bwMode="auto">
              <a:xfrm>
                <a:off x="4860032" y="3090152"/>
                <a:ext cx="0" cy="252691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0070C0"/>
                  </a:solidFill>
                </a:endParaRPr>
              </a:p>
            </p:txBody>
          </p:sp>
          <p:sp>
            <p:nvSpPr>
              <p:cNvPr id="14" name="Line 385"/>
              <p:cNvSpPr>
                <a:spLocks noChangeShapeType="1"/>
              </p:cNvSpPr>
              <p:nvPr/>
            </p:nvSpPr>
            <p:spPr bwMode="auto">
              <a:xfrm>
                <a:off x="6873948" y="3090152"/>
                <a:ext cx="0" cy="252691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0070C0"/>
                  </a:solidFill>
                </a:endParaRPr>
              </a:p>
            </p:txBody>
          </p:sp>
          <p:sp>
            <p:nvSpPr>
              <p:cNvPr id="15" name="Line 386"/>
              <p:cNvSpPr>
                <a:spLocks noChangeShapeType="1"/>
              </p:cNvSpPr>
              <p:nvPr/>
            </p:nvSpPr>
            <p:spPr bwMode="auto">
              <a:xfrm>
                <a:off x="2771800" y="3090152"/>
                <a:ext cx="0" cy="252691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0070C0"/>
                  </a:solidFill>
                </a:endParaRPr>
              </a:p>
            </p:txBody>
          </p:sp>
          <p:sp>
            <p:nvSpPr>
              <p:cNvPr id="22" name="Line 394"/>
              <p:cNvSpPr>
                <a:spLocks noChangeShapeType="1"/>
              </p:cNvSpPr>
              <p:nvPr/>
            </p:nvSpPr>
            <p:spPr bwMode="auto">
              <a:xfrm>
                <a:off x="395536" y="3090152"/>
                <a:ext cx="8496944" cy="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0070C0"/>
                  </a:solidFill>
                </a:endParaRPr>
              </a:p>
            </p:txBody>
          </p:sp>
          <p:sp>
            <p:nvSpPr>
              <p:cNvPr id="23" name="Line 395"/>
              <p:cNvSpPr>
                <a:spLocks noChangeShapeType="1"/>
              </p:cNvSpPr>
              <p:nvPr/>
            </p:nvSpPr>
            <p:spPr bwMode="auto">
              <a:xfrm>
                <a:off x="395536" y="5617062"/>
                <a:ext cx="8496944" cy="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0070C0"/>
                  </a:solidFill>
                </a:endParaRPr>
              </a:p>
            </p:txBody>
          </p:sp>
          <p:sp>
            <p:nvSpPr>
              <p:cNvPr id="24" name="Line 396"/>
              <p:cNvSpPr>
                <a:spLocks noChangeShapeType="1"/>
              </p:cNvSpPr>
              <p:nvPr/>
            </p:nvSpPr>
            <p:spPr bwMode="auto">
              <a:xfrm>
                <a:off x="395536" y="3090152"/>
                <a:ext cx="0" cy="252691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0070C0"/>
                  </a:solidFill>
                </a:endParaRPr>
              </a:p>
            </p:txBody>
          </p:sp>
          <p:sp>
            <p:nvSpPr>
              <p:cNvPr id="25" name="Line 397"/>
              <p:cNvSpPr>
                <a:spLocks noChangeShapeType="1"/>
              </p:cNvSpPr>
              <p:nvPr/>
            </p:nvSpPr>
            <p:spPr bwMode="auto">
              <a:xfrm>
                <a:off x="8892480" y="3090152"/>
                <a:ext cx="0" cy="252691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0070C0"/>
                  </a:solidFill>
                </a:endParaRPr>
              </a:p>
            </p:txBody>
          </p:sp>
          <p:sp>
            <p:nvSpPr>
              <p:cNvPr id="26" name="Line 398"/>
              <p:cNvSpPr>
                <a:spLocks noChangeShapeType="1"/>
              </p:cNvSpPr>
              <p:nvPr/>
            </p:nvSpPr>
            <p:spPr bwMode="auto">
              <a:xfrm>
                <a:off x="381000" y="3933740"/>
                <a:ext cx="8534400" cy="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0070C0"/>
                  </a:solidFill>
                </a:endParaRPr>
              </a:p>
            </p:txBody>
          </p:sp>
          <p:sp>
            <p:nvSpPr>
              <p:cNvPr id="27" name="Line 399"/>
              <p:cNvSpPr>
                <a:spLocks noChangeShapeType="1"/>
              </p:cNvSpPr>
              <p:nvPr/>
            </p:nvSpPr>
            <p:spPr bwMode="auto">
              <a:xfrm>
                <a:off x="395536" y="4815847"/>
                <a:ext cx="8496944" cy="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28" name="Rectangle 400"/>
            <p:cNvSpPr>
              <a:spLocks noChangeArrowheads="1"/>
            </p:cNvSpPr>
            <p:nvPr/>
          </p:nvSpPr>
          <p:spPr bwMode="auto">
            <a:xfrm>
              <a:off x="706016" y="3234556"/>
              <a:ext cx="2209800" cy="584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2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Thừa</a:t>
              </a:r>
              <a:r>
                <a:rPr lang="en-US" altLang="vi-VN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endParaRPr lang="en-US" altLang="vi-VN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Rectangle 401"/>
            <p:cNvSpPr>
              <a:spLocks noChangeArrowheads="1"/>
            </p:cNvSpPr>
            <p:nvPr/>
          </p:nvSpPr>
          <p:spPr bwMode="auto">
            <a:xfrm>
              <a:off x="3119438" y="3272656"/>
              <a:ext cx="1447800" cy="584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vi-VN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19091</a:t>
              </a:r>
            </a:p>
          </p:txBody>
        </p:sp>
        <p:sp>
          <p:nvSpPr>
            <p:cNvPr id="30" name="Text Box 402"/>
            <p:cNvSpPr txBox="1">
              <a:spLocks noChangeArrowheads="1"/>
            </p:cNvSpPr>
            <p:nvPr/>
          </p:nvSpPr>
          <p:spPr bwMode="auto">
            <a:xfrm>
              <a:off x="7224464" y="3284984"/>
              <a:ext cx="1524000" cy="5794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10709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968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152400" y="1295400"/>
            <a:ext cx="1295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8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Text Box 41"/>
          <p:cNvSpPr txBox="1">
            <a:spLocks noChangeArrowheads="1"/>
          </p:cNvSpPr>
          <p:nvPr/>
        </p:nvSpPr>
        <p:spPr bwMode="auto">
          <a:xfrm>
            <a:off x="76200" y="4210967"/>
            <a:ext cx="19812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 i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vi-VN" sz="2800" b="1" i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i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altLang="vi-VN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3" name="Text Box 42"/>
          <p:cNvSpPr txBox="1">
            <a:spLocks noChangeArrowheads="1"/>
          </p:cNvSpPr>
          <p:nvPr/>
        </p:nvSpPr>
        <p:spPr bwMode="auto">
          <a:xfrm>
            <a:off x="1676400" y="4767782"/>
            <a:ext cx="2667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vi-VN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vi-VN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  <p:sp>
        <p:nvSpPr>
          <p:cNvPr id="20" name="Text Box 43"/>
          <p:cNvSpPr txBox="1">
            <a:spLocks noChangeArrowheads="1"/>
          </p:cNvSpPr>
          <p:nvPr/>
        </p:nvSpPr>
        <p:spPr bwMode="auto">
          <a:xfrm>
            <a:off x="1743292" y="5430167"/>
            <a:ext cx="19812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vi-VN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vi-VN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  <p:sp>
        <p:nvSpPr>
          <p:cNvPr id="26" name="Text Box 58"/>
          <p:cNvSpPr txBox="1">
            <a:spLocks noChangeArrowheads="1"/>
          </p:cNvSpPr>
          <p:nvPr/>
        </p:nvSpPr>
        <p:spPr bwMode="auto">
          <a:xfrm>
            <a:off x="6019800" y="2209800"/>
            <a:ext cx="2514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altLang="vi-VN" sz="2800" b="1" u="sng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61"/>
          <p:cNvSpPr txBox="1">
            <a:spLocks noChangeArrowheads="1"/>
          </p:cNvSpPr>
          <p:nvPr/>
        </p:nvSpPr>
        <p:spPr bwMode="auto">
          <a:xfrm>
            <a:off x="612576" y="1757134"/>
            <a:ext cx="7991872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27150 kg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-gam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40" name="Line 115"/>
          <p:cNvSpPr>
            <a:spLocks noChangeShapeType="1"/>
          </p:cNvSpPr>
          <p:nvPr/>
        </p:nvSpPr>
        <p:spPr bwMode="auto">
          <a:xfrm>
            <a:off x="6172200" y="2819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 sz="280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172200" y="4782839"/>
            <a:ext cx="1433157" cy="1066801"/>
            <a:chOff x="6172200" y="4782839"/>
            <a:chExt cx="1433157" cy="1066801"/>
          </a:xfrm>
        </p:grpSpPr>
        <p:sp>
          <p:nvSpPr>
            <p:cNvPr id="50" name="AutoShape 22"/>
            <p:cNvSpPr>
              <a:spLocks/>
            </p:cNvSpPr>
            <p:nvPr/>
          </p:nvSpPr>
          <p:spPr bwMode="auto">
            <a:xfrm>
              <a:off x="6172200" y="4782839"/>
              <a:ext cx="155848" cy="1066801"/>
            </a:xfrm>
            <a:prstGeom prst="rightBrace">
              <a:avLst>
                <a:gd name="adj1" fmla="val 4583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 Box 23"/>
            <p:cNvSpPr txBox="1">
              <a:spLocks noChangeArrowheads="1"/>
            </p:cNvSpPr>
            <p:nvPr/>
          </p:nvSpPr>
          <p:spPr bwMode="auto">
            <a:xfrm>
              <a:off x="6300192" y="5070871"/>
              <a:ext cx="130516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?kg </a:t>
              </a:r>
              <a:r>
                <a:rPr lang="en-US" altLang="vi-VN" sz="24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thóc</a:t>
              </a:r>
              <a:endParaRPr lang="en-US" alt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493368" y="5646935"/>
            <a:ext cx="2590800" cy="152400"/>
            <a:chOff x="3493368" y="5646935"/>
            <a:chExt cx="2590800" cy="152400"/>
          </a:xfrm>
        </p:grpSpPr>
        <p:sp>
          <p:nvSpPr>
            <p:cNvPr id="47" name="Line 19"/>
            <p:cNvSpPr>
              <a:spLocks noChangeShapeType="1"/>
            </p:cNvSpPr>
            <p:nvPr/>
          </p:nvSpPr>
          <p:spPr bwMode="auto">
            <a:xfrm>
              <a:off x="4788768" y="5723135"/>
              <a:ext cx="1295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Line 20"/>
            <p:cNvSpPr>
              <a:spLocks noChangeShapeType="1"/>
            </p:cNvSpPr>
            <p:nvPr/>
          </p:nvSpPr>
          <p:spPr bwMode="auto">
            <a:xfrm>
              <a:off x="3493368" y="5723135"/>
              <a:ext cx="1295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Line 21"/>
            <p:cNvSpPr>
              <a:spLocks noChangeShapeType="1"/>
            </p:cNvSpPr>
            <p:nvPr/>
          </p:nvSpPr>
          <p:spPr bwMode="auto">
            <a:xfrm>
              <a:off x="3493368" y="5646935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Line 27"/>
            <p:cNvSpPr>
              <a:spLocks noChangeShapeType="1"/>
            </p:cNvSpPr>
            <p:nvPr/>
          </p:nvSpPr>
          <p:spPr bwMode="auto">
            <a:xfrm>
              <a:off x="6084168" y="5646935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Line 28"/>
            <p:cNvSpPr>
              <a:spLocks noChangeShapeType="1"/>
            </p:cNvSpPr>
            <p:nvPr/>
          </p:nvSpPr>
          <p:spPr bwMode="auto">
            <a:xfrm>
              <a:off x="4788768" y="5646935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8" name="Line 32"/>
          <p:cNvSpPr>
            <a:spLocks noChangeShapeType="1"/>
          </p:cNvSpPr>
          <p:nvPr/>
        </p:nvSpPr>
        <p:spPr bwMode="auto">
          <a:xfrm flipV="1">
            <a:off x="3419872" y="2204864"/>
            <a:ext cx="4735940" cy="4936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Line 33"/>
          <p:cNvSpPr>
            <a:spLocks noChangeShapeType="1"/>
          </p:cNvSpPr>
          <p:nvPr/>
        </p:nvSpPr>
        <p:spPr bwMode="auto">
          <a:xfrm>
            <a:off x="4932040" y="2636912"/>
            <a:ext cx="2448272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419872" y="4350791"/>
            <a:ext cx="1692696" cy="822176"/>
            <a:chOff x="3419872" y="4350791"/>
            <a:chExt cx="1692696" cy="822176"/>
          </a:xfrm>
        </p:grpSpPr>
        <p:sp>
          <p:nvSpPr>
            <p:cNvPr id="52" name="AutoShape 24"/>
            <p:cNvSpPr>
              <a:spLocks/>
            </p:cNvSpPr>
            <p:nvPr/>
          </p:nvSpPr>
          <p:spPr bwMode="auto">
            <a:xfrm rot="16200000">
              <a:off x="4078561" y="4222054"/>
              <a:ext cx="152400" cy="1292225"/>
            </a:xfrm>
            <a:prstGeom prst="rightBrace">
              <a:avLst>
                <a:gd name="adj1" fmla="val 7066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Text Box 26"/>
            <p:cNvSpPr txBox="1">
              <a:spLocks noChangeArrowheads="1"/>
            </p:cNvSpPr>
            <p:nvPr/>
          </p:nvSpPr>
          <p:spPr bwMode="auto">
            <a:xfrm>
              <a:off x="3419872" y="4350791"/>
              <a:ext cx="1692696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vi-VN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27150 kg</a:t>
              </a:r>
            </a:p>
          </p:txBody>
        </p:sp>
        <p:sp>
          <p:nvSpPr>
            <p:cNvPr id="56" name="Line 29"/>
            <p:cNvSpPr>
              <a:spLocks noChangeShapeType="1"/>
            </p:cNvSpPr>
            <p:nvPr/>
          </p:nvSpPr>
          <p:spPr bwMode="auto">
            <a:xfrm>
              <a:off x="3508648" y="5020567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Line 30"/>
            <p:cNvSpPr>
              <a:spLocks noChangeShapeType="1"/>
            </p:cNvSpPr>
            <p:nvPr/>
          </p:nvSpPr>
          <p:spPr bwMode="auto">
            <a:xfrm>
              <a:off x="4804048" y="5020567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Line 35"/>
            <p:cNvSpPr>
              <a:spLocks noChangeShapeType="1"/>
            </p:cNvSpPr>
            <p:nvPr/>
          </p:nvSpPr>
          <p:spPr bwMode="auto">
            <a:xfrm>
              <a:off x="3508648" y="5096767"/>
              <a:ext cx="1295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2" name="Line 33"/>
          <p:cNvSpPr>
            <a:spLocks noChangeShapeType="1"/>
          </p:cNvSpPr>
          <p:nvPr/>
        </p:nvSpPr>
        <p:spPr bwMode="auto">
          <a:xfrm>
            <a:off x="1362292" y="3068960"/>
            <a:ext cx="2743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8968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20" grpId="0"/>
      <p:bldP spid="27" grpId="0"/>
      <p:bldP spid="58" grpId="0" animBg="1"/>
      <p:bldP spid="59" grpId="0" animBg="1"/>
      <p:bldP spid="6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79512" y="2132856"/>
            <a:ext cx="1676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vi-VN" sz="28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8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590800" y="2850232"/>
            <a:ext cx="457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vi-VN" altLang="vi-VN" sz="2800" b="1" u="sng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09600" y="2862932"/>
            <a:ext cx="80010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vi-VN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ctr"/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-gam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27150 x 2 = 54300 (kg)</a:t>
            </a:r>
          </a:p>
          <a:p>
            <a:pPr algn="ctr"/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-gam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ctr"/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27150 + 54300 = 81450 (kg)</a:t>
            </a:r>
          </a:p>
          <a:p>
            <a:pPr algn="ctr"/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81450 kg.</a:t>
            </a:r>
          </a:p>
        </p:txBody>
      </p:sp>
    </p:spTree>
    <p:extLst>
      <p:ext uri="{BB962C8B-B14F-4D97-AF65-F5344CB8AC3E}">
        <p14:creationId xmlns:p14="http://schemas.microsoft.com/office/powerpoint/2010/main" val="198968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186855" y="4132650"/>
            <a:ext cx="1800200" cy="1375871"/>
            <a:chOff x="1186855" y="3700602"/>
            <a:chExt cx="1800200" cy="1375871"/>
          </a:xfrm>
        </p:grpSpPr>
        <p:sp>
          <p:nvSpPr>
            <p:cNvPr id="28" name="Text Box 5"/>
            <p:cNvSpPr txBox="1">
              <a:spLocks noChangeArrowheads="1"/>
            </p:cNvSpPr>
            <p:nvPr/>
          </p:nvSpPr>
          <p:spPr bwMode="auto">
            <a:xfrm>
              <a:off x="1619027" y="3700602"/>
              <a:ext cx="1368028" cy="13234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vi-VN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33333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vi-VN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2 </a:t>
              </a:r>
            </a:p>
          </p:txBody>
        </p:sp>
        <p:sp>
          <p:nvSpPr>
            <p:cNvPr id="31" name="Line 8"/>
            <p:cNvSpPr>
              <a:spLocks noChangeShapeType="1"/>
            </p:cNvSpPr>
            <p:nvPr/>
          </p:nvSpPr>
          <p:spPr bwMode="auto">
            <a:xfrm>
              <a:off x="1474887" y="5076473"/>
              <a:ext cx="1368152" cy="0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 Box 9"/>
            <p:cNvSpPr txBox="1">
              <a:spLocks noChangeArrowheads="1"/>
            </p:cNvSpPr>
            <p:nvPr/>
          </p:nvSpPr>
          <p:spPr bwMode="auto">
            <a:xfrm>
              <a:off x="1186855" y="4140369"/>
              <a:ext cx="576263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vi-VN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</p:grp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215132" y="2348880"/>
            <a:ext cx="481826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vi-VN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vi-VN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vi-VN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vi-VN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vi-VN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4573960" y="4075286"/>
            <a:ext cx="3657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.  </a:t>
            </a: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88 888</a:t>
            </a: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4540424" y="5015061"/>
            <a:ext cx="3429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.</a:t>
            </a: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55 555</a:t>
            </a: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4499992" y="5929461"/>
            <a:ext cx="3352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.</a:t>
            </a: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66 666</a:t>
            </a:r>
          </a:p>
        </p:txBody>
      </p:sp>
      <p:sp>
        <p:nvSpPr>
          <p:cNvPr id="37" name="Oval 31"/>
          <p:cNvSpPr>
            <a:spLocks noChangeArrowheads="1"/>
          </p:cNvSpPr>
          <p:nvPr/>
        </p:nvSpPr>
        <p:spPr bwMode="auto">
          <a:xfrm>
            <a:off x="4427984" y="5906095"/>
            <a:ext cx="605408" cy="547241"/>
          </a:xfrm>
          <a:prstGeom prst="ellips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4000">
              <a:solidFill>
                <a:srgbClr val="00B0F0"/>
              </a:solidFill>
            </a:endParaRPr>
          </a:p>
        </p:txBody>
      </p:sp>
      <p:sp>
        <p:nvSpPr>
          <p:cNvPr id="12" name="WordArt 9"/>
          <p:cNvSpPr>
            <a:spLocks noChangeArrowheads="1" noChangeShapeType="1" noTextEdit="1"/>
          </p:cNvSpPr>
          <p:nvPr/>
        </p:nvSpPr>
        <p:spPr bwMode="auto">
          <a:xfrm>
            <a:off x="220613" y="1556792"/>
            <a:ext cx="1903115" cy="591344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46"/>
              </a:avLst>
            </a:prstTxWarp>
          </a:bodyPr>
          <a:lstStyle/>
          <a:p>
            <a:r>
              <a:rPr lang="vi-VN" sz="32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Củng cố:</a:t>
            </a:r>
          </a:p>
        </p:txBody>
      </p:sp>
    </p:spTree>
    <p:extLst>
      <p:ext uri="{BB962C8B-B14F-4D97-AF65-F5344CB8AC3E}">
        <p14:creationId xmlns:p14="http://schemas.microsoft.com/office/powerpoint/2010/main" val="350590118"/>
      </p:ext>
    </p:extLst>
  </p:cSld>
  <p:clrMapOvr>
    <a:masterClrMapping/>
  </p:clrMapOvr>
  <p:transition spd="med" advClick="0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407</Words>
  <Application>Microsoft Office PowerPoint</Application>
  <PresentationFormat>On-screen Show (4:3)</PresentationFormat>
  <Paragraphs>106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.VnArial</vt:lpstr>
      <vt:lpstr>Arial</vt:lpstr>
      <vt:lpstr>Calibri</vt:lpstr>
      <vt:lpstr>Times New Roman</vt:lpstr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 VAN GIAP</dc:creator>
  <cp:lastModifiedBy>duphong</cp:lastModifiedBy>
  <cp:revision>66</cp:revision>
  <dcterms:created xsi:type="dcterms:W3CDTF">2015-03-20T14:29:07Z</dcterms:created>
  <dcterms:modified xsi:type="dcterms:W3CDTF">2022-05-03T01:05:35Z</dcterms:modified>
</cp:coreProperties>
</file>