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6" r:id="rId4"/>
    <p:sldId id="260" r:id="rId5"/>
    <p:sldId id="259" r:id="rId6"/>
    <p:sldId id="262" r:id="rId7"/>
    <p:sldId id="261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7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1078B0-6CF5-4945-BD40-0B8888A47CA8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99D83B-A825-4B4A-BC76-CFACC110E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68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832703D-8E10-4195-8010-39AEADF34436}" type="slidenum">
              <a:rPr lang="en-US" sz="1200">
                <a:latin typeface=".VnAristote" pitchFamily="34" charset="0"/>
                <a:cs typeface="Arial" charset="0"/>
              </a:rPr>
              <a:pPr algn="r"/>
              <a:t>8</a:t>
            </a:fld>
            <a:endParaRPr lang="en-US" sz="1200">
              <a:latin typeface=".VnAristote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EC537-DED4-4A06-821A-4BB5184FC52D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BE25C-723F-4F24-AB8E-7912B8027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2B8D1-BB92-42D2-9AE7-4B4CCC0A75F6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35827-E225-4126-8FEB-6F2682A32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88390-7AA8-4F32-A793-B6987AA42BEE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1AE30-5F7F-4434-AD3D-66AB2A470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F64E1-B203-40EC-8125-545295393C37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C5E11-A383-4C8D-BD7E-5F35C093D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7CDD1-B8B0-4E73-A0EA-330A11D9ABC7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2EBA2-3678-43AC-9C41-F8A970124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EBB4C-FED9-48A6-BAD3-F94B3D44956B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4B1E9-886B-41D0-A229-3B0C6DDF0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CA6F4-63B4-40C3-BE09-0BA16C9913C8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6893-6E77-45C2-9B72-1545E24A3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9ED72-AAE5-4C6D-859B-4FF460F22209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DB735-7A27-4E29-842F-009E89664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A2D15-0F5A-4BA6-9298-EF0419342C3E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8DCC-0EA2-402C-A316-6343200D3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5C829-4AFF-41EA-8FBA-A6720589570C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0178-267E-4565-879A-698CC7124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474A-CCAB-41EB-A555-1570A69DDFCF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4F625-AF2A-4BBD-A928-58571A21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859AF8-325E-4958-8E78-24D8CF62252A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35B65F-052C-499D-BC91-2B1D03582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6"/>
          <p:cNvSpPr txBox="1">
            <a:spLocks noChangeArrowheads="1"/>
          </p:cNvSpPr>
          <p:nvPr/>
        </p:nvSpPr>
        <p:spPr bwMode="auto">
          <a:xfrm>
            <a:off x="4381500" y="2952750"/>
            <a:ext cx="4229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.VnArial" pitchFamily="34" charset="0"/>
              <a:cs typeface="Arial" charset="0"/>
            </a:endParaRP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657600" y="2209800"/>
          <a:ext cx="15240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lip" r:id="rId3" imgW="2191817" imgH="1424635" progId="">
                  <p:embed/>
                </p:oleObj>
              </mc:Choice>
              <mc:Fallback>
                <p:oleObj name="Clip" r:id="rId3" imgW="2191817" imgH="1424635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209800"/>
                        <a:ext cx="1524000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0" name="Picture 25" descr="viet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47850" y="5943600"/>
            <a:ext cx="6048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1" name="Group 31"/>
          <p:cNvGrpSpPr>
            <a:grpSpLocks/>
          </p:cNvGrpSpPr>
          <p:nvPr/>
        </p:nvGrpSpPr>
        <p:grpSpPr bwMode="auto">
          <a:xfrm>
            <a:off x="0" y="-38100"/>
            <a:ext cx="9164638" cy="6916738"/>
            <a:chOff x="0" y="-24"/>
            <a:chExt cx="5773" cy="4357"/>
          </a:xfrm>
        </p:grpSpPr>
        <p:pic>
          <p:nvPicPr>
            <p:cNvPr id="6161" name="Picture 32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2" name="Picture 33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3" name="Picture 34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4" name="Picture 35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Rectangle 21"/>
          <p:cNvSpPr/>
          <p:nvPr/>
        </p:nvSpPr>
        <p:spPr bwMode="auto">
          <a:xfrm>
            <a:off x="0" y="5791200"/>
            <a:ext cx="8991600" cy="1066800"/>
          </a:xfrm>
          <a:prstGeom prst="rect">
            <a:avLst/>
          </a:prstGeom>
          <a:solidFill>
            <a:srgbClr val="00CC00">
              <a:alpha val="49000"/>
            </a:srgb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6153" name="Picture 4" descr="658285i82lzhnmv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01050" y="4562475"/>
            <a:ext cx="7429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4" descr="658285i82lzhnmv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4562475"/>
            <a:ext cx="7429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9" descr="F9849DCFA90C473196ECD16214E7700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3800" y="685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6" descr="495026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1828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1" descr="F9849DCFA90C473196ECD16214E7700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28600" y="685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9" name="TextBox 29"/>
          <p:cNvSpPr txBox="1">
            <a:spLocks noChangeArrowheads="1"/>
          </p:cNvSpPr>
          <p:nvPr/>
        </p:nvSpPr>
        <p:spPr bwMode="auto">
          <a:xfrm>
            <a:off x="1524000" y="7620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GIANG BIÊN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0" name="Text Box 31"/>
          <p:cNvSpPr txBox="1">
            <a:spLocks noChangeArrowheads="1"/>
          </p:cNvSpPr>
          <p:nvPr/>
        </p:nvSpPr>
        <p:spPr bwMode="auto">
          <a:xfrm>
            <a:off x="2643188" y="3505200"/>
            <a:ext cx="3848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TẬP VIẾT 3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Nền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WordArt 7"/>
          <p:cNvSpPr>
            <a:spLocks noChangeArrowheads="1" noChangeShapeType="1" noTextEdit="1"/>
          </p:cNvSpPr>
          <p:nvPr/>
        </p:nvSpPr>
        <p:spPr bwMode="auto">
          <a:xfrm>
            <a:off x="2057400" y="2667000"/>
            <a:ext cx="4572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 ơn các thầy cô !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ChangeArrowheads="1"/>
          </p:cNvSpPr>
          <p:nvPr/>
        </p:nvSpPr>
        <p:spPr bwMode="auto">
          <a:xfrm>
            <a:off x="609600" y="1524000"/>
            <a:ext cx="7696200" cy="6858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66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</a:t>
            </a:r>
            <a:r>
              <a:rPr lang="en-US" sz="4400" b="1">
                <a:solidFill>
                  <a:srgbClr val="0000FF"/>
                </a:solidFill>
                <a:latin typeface=".VnTimeH" pitchFamily="34" charset="0"/>
              </a:rPr>
              <a:t> bµi cò</a:t>
            </a:r>
          </a:p>
        </p:txBody>
      </p:sp>
      <p:sp>
        <p:nvSpPr>
          <p:cNvPr id="16386" name="Text Box 18"/>
          <p:cNvSpPr txBox="1">
            <a:spLocks noChangeArrowheads="1"/>
          </p:cNvSpPr>
          <p:nvPr/>
        </p:nvSpPr>
        <p:spPr bwMode="auto">
          <a:xfrm>
            <a:off x="1371600" y="3352800"/>
            <a:ext cx="655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cs typeface="Arial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Viết bảng: Y, P, K, Phú Yên</a:t>
            </a:r>
            <a:endParaRPr lang="en-US" sz="4400">
              <a:solidFill>
                <a:srgbClr val="0000CC"/>
              </a:solidFill>
              <a:latin typeface=".VnCommercial Script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Administrator\Downloads\14063763_877828169017757_7255603672378383412_n.jpg"/>
          <p:cNvPicPr>
            <a:picLocks noChangeAspect="1" noChangeArrowheads="1"/>
          </p:cNvPicPr>
          <p:nvPr/>
        </p:nvPicPr>
        <p:blipFill>
          <a:blip r:embed="rId2"/>
          <a:srcRect l="20152" t="-201" r="1817" b="201"/>
          <a:stretch>
            <a:fillRect/>
          </a:stretch>
        </p:blipFill>
        <p:spPr bwMode="auto">
          <a:xfrm>
            <a:off x="1143000" y="0"/>
            <a:ext cx="713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Administrator\Downloads\14141865_877754862358421_2878860390940822702_n.jpg"/>
          <p:cNvPicPr>
            <a:picLocks noChangeAspect="1" noChangeArrowheads="1"/>
          </p:cNvPicPr>
          <p:nvPr/>
        </p:nvPicPr>
        <p:blipFill>
          <a:blip r:embed="rId2"/>
          <a:srcRect l="6465" t="29292" b="29697"/>
          <a:stretch>
            <a:fillRect/>
          </a:stretch>
        </p:blipFill>
        <p:spPr bwMode="auto">
          <a:xfrm>
            <a:off x="2209800" y="1295400"/>
            <a:ext cx="4811713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dministrator\Downloads\14088427_877834495683791_765020139591065591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Administrator\Downloads\14079517_877834532350454_4758846876801805448_n.jpg"/>
          <p:cNvPicPr>
            <a:picLocks noChangeAspect="1" noChangeArrowheads="1"/>
          </p:cNvPicPr>
          <p:nvPr/>
        </p:nvPicPr>
        <p:blipFill>
          <a:blip r:embed="rId2"/>
          <a:srcRect t="17374" b="33939"/>
          <a:stretch>
            <a:fillRect/>
          </a:stretch>
        </p:blipFill>
        <p:spPr bwMode="auto">
          <a:xfrm>
            <a:off x="0" y="0"/>
            <a:ext cx="91440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557213" y="3352800"/>
            <a:ext cx="6284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Từ “An D</a:t>
            </a:r>
            <a:r>
              <a:rPr lang="vi-VN" sz="2800">
                <a:latin typeface="Times New Roman" pitchFamily="18" charset="0"/>
              </a:rPr>
              <a:t>ương</a:t>
            </a:r>
            <a:r>
              <a:rPr lang="en-US" sz="2800">
                <a:latin typeface="Times New Roman" pitchFamily="18" charset="0"/>
              </a:rPr>
              <a:t> V</a:t>
            </a:r>
            <a:r>
              <a:rPr lang="vi-VN" sz="2800">
                <a:latin typeface="Times New Roman" pitchFamily="18" charset="0"/>
              </a:rPr>
              <a:t>ương</a:t>
            </a:r>
            <a:r>
              <a:rPr lang="en-US" sz="2800">
                <a:latin typeface="Times New Roman" pitchFamily="18" charset="0"/>
              </a:rPr>
              <a:t> ” gồm mấy chữ 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82613" y="4740275"/>
            <a:ext cx="833278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Từ con chữ “A” sang con chữ “n” ? từ con chữ “D” sang con chữ “</a:t>
            </a:r>
            <a:r>
              <a:rPr lang="vi-VN" sz="2800">
                <a:latin typeface="Times New Roman" pitchFamily="18" charset="0"/>
              </a:rPr>
              <a:t>ư</a:t>
            </a:r>
            <a:r>
              <a:rPr lang="en-US" sz="2800">
                <a:latin typeface="Times New Roman" pitchFamily="18" charset="0"/>
              </a:rPr>
              <a:t>” và từ con chữ “V” sang co chữ “</a:t>
            </a:r>
            <a:r>
              <a:rPr lang="vi-VN" sz="2800">
                <a:latin typeface="Times New Roman" pitchFamily="18" charset="0"/>
              </a:rPr>
              <a:t>ư</a:t>
            </a:r>
            <a:r>
              <a:rPr lang="en-US" sz="2800">
                <a:latin typeface="Times New Roman" pitchFamily="18" charset="0"/>
              </a:rPr>
              <a:t>”được viết như thế nào ?</a:t>
            </a: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533400" y="3810000"/>
            <a:ext cx="8991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Từ “An D</a:t>
            </a:r>
            <a:r>
              <a:rPr lang="vi-VN" sz="2800">
                <a:latin typeface="Times New Roman" pitchFamily="18" charset="0"/>
              </a:rPr>
              <a:t>ương</a:t>
            </a:r>
            <a:r>
              <a:rPr lang="en-US" sz="2800">
                <a:latin typeface="Times New Roman" pitchFamily="18" charset="0"/>
              </a:rPr>
              <a:t> V</a:t>
            </a:r>
            <a:r>
              <a:rPr lang="vi-VN" sz="2800">
                <a:latin typeface="Times New Roman" pitchFamily="18" charset="0"/>
              </a:rPr>
              <a:t>ương</a:t>
            </a:r>
            <a:r>
              <a:rPr lang="en-US" sz="2800">
                <a:latin typeface="Times New Roman" pitchFamily="18" charset="0"/>
              </a:rPr>
              <a:t>” có những con chữ nào cao hai ly rưỡi ?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603250" y="620236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Khoảng cách giữa các chữ được viết như thế nào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Administrator\Downloads\14184441_877828159017758_5117825607897942430_n.jpg"/>
          <p:cNvPicPr>
            <a:picLocks noChangeAspect="1" noChangeArrowheads="1"/>
          </p:cNvPicPr>
          <p:nvPr/>
        </p:nvPicPr>
        <p:blipFill>
          <a:blip r:embed="rId2"/>
          <a:srcRect t="9091" b="58586"/>
          <a:stretch>
            <a:fillRect/>
          </a:stretch>
        </p:blipFill>
        <p:spPr bwMode="auto">
          <a:xfrm>
            <a:off x="0" y="603250"/>
            <a:ext cx="91440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1219200" y="4602163"/>
            <a:ext cx="6324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Những con chữ nào cao 2 ly rưỡi ?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1295400" y="3900488"/>
            <a:ext cx="632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</a:rPr>
              <a:t> Những chữ nào được viết hoa?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50292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Arial" charset="0"/>
              </a:rPr>
              <a:t>1- Tư thế ngồi viết:</a:t>
            </a:r>
          </a:p>
          <a:p>
            <a:r>
              <a:rPr lang="en-US" sz="2400">
                <a:latin typeface="Times New Roman" pitchFamily="18" charset="0"/>
                <a:cs typeface="Arial" charset="0"/>
              </a:rPr>
              <a:t>- Lưng thẳng, không tì ngực vào bàn.</a:t>
            </a:r>
          </a:p>
          <a:p>
            <a:r>
              <a:rPr lang="en-US" sz="2400">
                <a:latin typeface="Times New Roman" pitchFamily="18" charset="0"/>
                <a:cs typeface="Arial" charset="0"/>
              </a:rPr>
              <a:t>- Đầu hơi cúi.</a:t>
            </a:r>
          </a:p>
          <a:p>
            <a:r>
              <a:rPr lang="en-US" sz="2400">
                <a:latin typeface="Times New Roman" pitchFamily="18" charset="0"/>
                <a:cs typeface="Arial" charset="0"/>
              </a:rPr>
              <a:t>- Mắt cách vở khoảng 25 đến 30 cm.</a:t>
            </a:r>
          </a:p>
          <a:p>
            <a:r>
              <a:rPr lang="en-US" sz="2400">
                <a:latin typeface="Times New Roman" pitchFamily="18" charset="0"/>
                <a:cs typeface="Arial" charset="0"/>
              </a:rPr>
              <a:t>- Tay phải cầm bút.</a:t>
            </a:r>
          </a:p>
          <a:p>
            <a:r>
              <a:rPr lang="en-US" sz="2400">
                <a:latin typeface="Times New Roman" pitchFamily="18" charset="0"/>
                <a:cs typeface="Arial" charset="0"/>
              </a:rPr>
              <a:t>- Tay trái tì nhẹ lên mép vở để giữ.</a:t>
            </a:r>
          </a:p>
          <a:p>
            <a:r>
              <a:rPr lang="en-US" sz="2400">
                <a:latin typeface="Times New Roman" pitchFamily="18" charset="0"/>
                <a:cs typeface="Arial" charset="0"/>
              </a:rPr>
              <a:t>- Hai chân để song song thoải mái.</a:t>
            </a:r>
          </a:p>
          <a:p>
            <a:pPr algn="just" eaLnBrk="0" hangingPunct="0"/>
            <a:endParaRPr lang="en-US" sz="240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04800" y="3479800"/>
            <a:ext cx="5562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Arial" charset="0"/>
              </a:rPr>
              <a:t>2-Cách cầm bút:</a:t>
            </a:r>
          </a:p>
          <a:p>
            <a:r>
              <a:rPr lang="en-US" sz="2400">
                <a:latin typeface="Times New Roman" pitchFamily="18" charset="0"/>
                <a:cs typeface="Arial" charset="0"/>
              </a:rPr>
              <a:t>- Cầm bút bằng 3 ngón tay: ngón cái, ngón trỏ, ngón giữa.</a:t>
            </a:r>
          </a:p>
          <a:p>
            <a:r>
              <a:rPr lang="en-US" sz="2400">
                <a:latin typeface="Times New Roman" pitchFamily="18" charset="0"/>
                <a:cs typeface="Arial" charset="0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r>
              <a:rPr lang="en-US" sz="2400">
                <a:latin typeface="Times New Roman" pitchFamily="18" charset="0"/>
                <a:cs typeface="Arial" charset="0"/>
              </a:rPr>
              <a:t>- Không nên cầm bút tay trái.</a:t>
            </a:r>
          </a:p>
        </p:txBody>
      </p:sp>
      <p:pic>
        <p:nvPicPr>
          <p:cNvPr id="19463" name="Picture 7" descr="Cam b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3763" y="3649663"/>
            <a:ext cx="2895600" cy="28257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9467" name="Picture 11" descr="chu hoa0005"/>
          <p:cNvPicPr>
            <a:picLocks noChangeAspect="1" noChangeArrowheads="1"/>
          </p:cNvPicPr>
          <p:nvPr/>
        </p:nvPicPr>
        <p:blipFill>
          <a:blip r:embed="rId4">
            <a:lum bright="-32000" contrast="40000"/>
          </a:blip>
          <a:srcRect l="56860" t="39471" r="21571" b="43802"/>
          <a:stretch>
            <a:fillRect/>
          </a:stretch>
        </p:blipFill>
        <p:spPr bwMode="auto">
          <a:xfrm>
            <a:off x="6019800" y="457200"/>
            <a:ext cx="2819400" cy="2667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Administrator\Downloads\14063763_877828169017757_7255603672378383412_n.jpg"/>
          <p:cNvPicPr>
            <a:picLocks noChangeAspect="1" noChangeArrowheads="1"/>
          </p:cNvPicPr>
          <p:nvPr/>
        </p:nvPicPr>
        <p:blipFill>
          <a:blip r:embed="rId2"/>
          <a:srcRect l="20152" t="-201" r="1817" b="201"/>
          <a:stretch>
            <a:fillRect/>
          </a:stretch>
        </p:blipFill>
        <p:spPr bwMode="auto">
          <a:xfrm>
            <a:off x="1143000" y="0"/>
            <a:ext cx="713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265</Words>
  <Application>Microsoft Office PowerPoint</Application>
  <PresentationFormat>On-screen Show (4:3)</PresentationFormat>
  <Paragraphs>23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.VnArial</vt:lpstr>
      <vt:lpstr>.VnAristote</vt:lpstr>
      <vt:lpstr>.VnCommercial Script</vt:lpstr>
      <vt:lpstr>.VnTimeH</vt:lpstr>
      <vt:lpstr>Arial</vt:lpstr>
      <vt:lpstr>Calibri</vt:lpstr>
      <vt:lpstr>Tahoma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duphong</cp:lastModifiedBy>
  <cp:revision>4</cp:revision>
  <dcterms:created xsi:type="dcterms:W3CDTF">2016-08-27T10:12:00Z</dcterms:created>
  <dcterms:modified xsi:type="dcterms:W3CDTF">2022-05-23T12:22:18Z</dcterms:modified>
</cp:coreProperties>
</file>