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60" r:id="rId2"/>
    <p:sldId id="261" r:id="rId3"/>
    <p:sldId id="262" r:id="rId4"/>
    <p:sldId id="274" r:id="rId5"/>
    <p:sldId id="287" r:id="rId6"/>
    <p:sldId id="257" r:id="rId7"/>
    <p:sldId id="258" r:id="rId8"/>
    <p:sldId id="259" r:id="rId9"/>
    <p:sldId id="291" r:id="rId10"/>
    <p:sldId id="266" r:id="rId11"/>
    <p:sldId id="277" r:id="rId12"/>
    <p:sldId id="267" r:id="rId13"/>
    <p:sldId id="292" r:id="rId14"/>
    <p:sldId id="289" r:id="rId15"/>
    <p:sldId id="288" r:id="rId16"/>
    <p:sldId id="290" r:id="rId17"/>
    <p:sldId id="270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A5"/>
    <a:srgbClr val="A51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4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1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5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7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1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0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15B8-ADA0-468B-BFEB-58A9CC65A35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0C9CC-BDD3-44B4-9B84-2DCAB836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7002" y="2037470"/>
            <a:ext cx="9101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latin typeface="+mj-lt"/>
              </a:rPr>
              <a:t>Luyện từ và câu</a:t>
            </a:r>
          </a:p>
          <a:p>
            <a:pPr algn="ctr"/>
            <a:r>
              <a:rPr lang="vi-VN" sz="4000" dirty="0">
                <a:ln w="0"/>
                <a:latin typeface="+mj-lt"/>
              </a:rPr>
              <a:t>Mở rộng vốn từ: Lễ hội. Dấu phẩy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800351" y="423863"/>
            <a:ext cx="5221432" cy="500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3" y="196948"/>
            <a:ext cx="10339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Một số hoạt động trong lễ hội Đền Hùng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97" y="805022"/>
            <a:ext cx="4440703" cy="2570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55" y="3826412"/>
            <a:ext cx="3927935" cy="2857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03" y="805022"/>
            <a:ext cx="3927935" cy="2608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37" y="3826413"/>
            <a:ext cx="4440703" cy="2857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19101" y="2018274"/>
            <a:ext cx="99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Tế lễ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4305" y="1849724"/>
            <a:ext cx="1810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Dâng hương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423806"/>
            <a:ext cx="158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Rước kiệu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42695" y="4238185"/>
            <a:ext cx="234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Giã bánh 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400" dirty="0">
                <a:latin typeface="+mj-lt"/>
              </a:rPr>
              <a:t>y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C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85" y="177165"/>
            <a:ext cx="5224145" cy="2754630"/>
          </a:xfrm>
          <a:prstGeom prst="rect">
            <a:avLst/>
          </a:prstGeom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</p:spPr>
      </p:pic>
      <p:pic>
        <p:nvPicPr>
          <p:cNvPr id="3" name="Picture 2" descr="LC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55" y="3721100"/>
            <a:ext cx="5504180" cy="2896235"/>
          </a:xfrm>
          <a:prstGeom prst="rect">
            <a:avLst/>
          </a:prstGeom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" name="Picture 3" descr="LC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" y="176530"/>
            <a:ext cx="5107940" cy="2755265"/>
          </a:xfrm>
          <a:prstGeom prst="rect">
            <a:avLst/>
          </a:prstGeom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</p:spPr>
      </p:pic>
      <p:sp>
        <p:nvSpPr>
          <p:cNvPr id="5" name="Wave 4"/>
          <p:cNvSpPr/>
          <p:nvPr/>
        </p:nvSpPr>
        <p:spPr>
          <a:xfrm>
            <a:off x="7606665" y="4088765"/>
            <a:ext cx="4391660" cy="1592580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hội truyền thống nữ tướng Lê Chân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262" y="261983"/>
            <a:ext cx="8138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+mj-lt"/>
              </a:rPr>
              <a:t>Một số hoạt động trong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10" y="1062999"/>
            <a:ext cx="4378275" cy="2904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11" y="1063000"/>
            <a:ext cx="4378275" cy="2904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03" y="3790365"/>
            <a:ext cx="4423325" cy="2805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72882"/>
              </p:ext>
            </p:extLst>
          </p:nvPr>
        </p:nvGraphicFramePr>
        <p:xfrm>
          <a:off x="548640" y="1106423"/>
          <a:ext cx="11000232" cy="501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9470">
                  <a:extLst>
                    <a:ext uri="{9D8B030D-6E8A-4147-A177-3AD203B41FA5}">
                      <a16:colId xmlns:a16="http://schemas.microsoft.com/office/drawing/2014/main" val="1174507230"/>
                    </a:ext>
                  </a:extLst>
                </a:gridCol>
                <a:gridCol w="6510762">
                  <a:extLst>
                    <a:ext uri="{9D8B030D-6E8A-4147-A177-3AD203B41FA5}">
                      <a16:colId xmlns:a16="http://schemas.microsoft.com/office/drawing/2014/main" val="1919054144"/>
                    </a:ext>
                  </a:extLst>
                </a:gridCol>
              </a:tblGrid>
              <a:tr h="158191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516633"/>
                  </a:ext>
                </a:extLst>
              </a:tr>
              <a:tr h="158191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3794"/>
                  </a:ext>
                </a:extLst>
              </a:tr>
              <a:tr h="1847089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1339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3955" y="235546"/>
            <a:ext cx="1024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Bài 2: Tìm và ghi vào vở 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2569" y="1479542"/>
            <a:ext cx="3057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một số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7433" y="3216902"/>
            <a:ext cx="2730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một 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865" y="4433054"/>
            <a:ext cx="3705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một số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6632" y="1205222"/>
            <a:ext cx="6409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lễ hội đền Hùng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hội truyền thống nữ tướng Lê Chân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altLang="en-US" sz="28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0073" y="2951726"/>
            <a:ext cx="6302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hội bơi trải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6649" y="4222742"/>
            <a:ext cx="62842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31" y="281354"/>
            <a:ext cx="405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552" y="227427"/>
            <a:ext cx="11605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 Em đặt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những chỗ nào trong mỗi câu dưới đây?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461" y="857250"/>
            <a:ext cx="118827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Vì thương dân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 Đồng Tử và công chúa đi khắp nơi dạy dân cách trồng lúa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tằm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vải.</a:t>
            </a:r>
          </a:p>
          <a:p>
            <a:pPr algn="just"/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Vì nhớ lời mẹ dặn không được làm phiền người khác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Xô-phi đã về ngay.</a:t>
            </a:r>
          </a:p>
          <a:p>
            <a:pPr algn="just"/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Tại thiếu kinh nghiệm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 nóng và coi thường đối thủ Quắm Đen đã bị thua.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Nhờ ham học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 hiểu biết và muốn đem hiểu biết của mình ra giúp đời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Quý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 đã trở thành nhà bác học lớn nhất của nước ta thời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74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31" y="281354"/>
            <a:ext cx="405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552" y="227427"/>
            <a:ext cx="11605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 Em đặt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những chỗ nào trong mỗi câu dưới đây?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461" y="857250"/>
            <a:ext cx="118827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Vì thương dân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 Đồng Tử và công chúa đi khắp nơi dạy dân cách trồng lúa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tằm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vải.</a:t>
            </a:r>
          </a:p>
          <a:p>
            <a:pPr algn="just"/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Vì nhớ lời mẹ dặn không được làm phiền người khác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Xô-phi đã về ngay.</a:t>
            </a:r>
          </a:p>
          <a:p>
            <a:pPr algn="just"/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Tại thiếu kinh nghiệm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 nóng và coi thường đối thủ Quắm Đen đã bị thua.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Nhờ ham học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 hiểu biết và muốn đem hiểu biết của mình ra giúp đời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Quý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 đã trở thành nhà bác học lớn nhất của nước ta thời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2972" y="795802"/>
            <a:ext cx="31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224" y="1288513"/>
            <a:ext cx="9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4852" y="1288588"/>
            <a:ext cx="19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467" y="3719248"/>
            <a:ext cx="19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0174" y="2283324"/>
            <a:ext cx="19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7295" y="5182922"/>
            <a:ext cx="19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6018" y="5675853"/>
            <a:ext cx="19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5593" y="3719292"/>
            <a:ext cx="19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58081" y="1341120"/>
            <a:ext cx="2486025" cy="15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8789" y="2785110"/>
            <a:ext cx="89020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4295" y="4275992"/>
            <a:ext cx="9006205" cy="15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95692" y="5746945"/>
            <a:ext cx="10866755" cy="298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2"/>
          </p:cNvCxnSpPr>
          <p:nvPr/>
        </p:nvCxnSpPr>
        <p:spPr>
          <a:xfrm>
            <a:off x="336746" y="6268720"/>
            <a:ext cx="1466215" cy="13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4469" y="1856232"/>
            <a:ext cx="4251539" cy="5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20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9756"/>
              </p:ext>
            </p:extLst>
          </p:nvPr>
        </p:nvGraphicFramePr>
        <p:xfrm>
          <a:off x="429768" y="356616"/>
          <a:ext cx="11521440" cy="6064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656">
                  <a:extLst>
                    <a:ext uri="{9D8B030D-6E8A-4147-A177-3AD203B41FA5}">
                      <a16:colId xmlns:a16="http://schemas.microsoft.com/office/drawing/2014/main" val="1602637103"/>
                    </a:ext>
                  </a:extLst>
                </a:gridCol>
                <a:gridCol w="6272784">
                  <a:extLst>
                    <a:ext uri="{9D8B030D-6E8A-4147-A177-3AD203B41FA5}">
                      <a16:colId xmlns:a16="http://schemas.microsoft.com/office/drawing/2014/main" val="3130249805"/>
                    </a:ext>
                  </a:extLst>
                </a:gridCol>
              </a:tblGrid>
              <a:tr h="5326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phẩy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894000"/>
                  </a:ext>
                </a:extLst>
              </a:tr>
              <a:tr h="12503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19081"/>
                  </a:ext>
                </a:extLst>
              </a:tr>
              <a:tr h="128301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77411"/>
                  </a:ext>
                </a:extLst>
              </a:tr>
              <a:tr h="125901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55659"/>
                  </a:ext>
                </a:extLst>
              </a:tr>
              <a:tr h="173950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5920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1209" y="923544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Vì thương dân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 Đồng Tử và công chúa đi khắp nơi dạy dân cách trồng lúa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tằm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vải.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2705" y="850392"/>
            <a:ext cx="6300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929" y="2212848"/>
            <a:ext cx="4956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Vì nhớ lời mẹ dặn không được làm phiền người khác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Xô-phi đã về ngay.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1849" y="2194560"/>
            <a:ext cx="611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1" y="3474720"/>
            <a:ext cx="494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Tại thiếu kinh nghiệm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 nóng và coi thường đối thủ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Quắm Đen đã bị thua.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9281" y="3438144"/>
            <a:ext cx="6044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29" y="4736592"/>
            <a:ext cx="4965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Nhờ ham 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 hiểu biết và muốn đem hiểu biết của mình ra giúp đời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Quý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 đã trở thành nhà bác học lớn nhất của nước ta thời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45" y="4818888"/>
            <a:ext cx="6044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401129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49" y="571499"/>
            <a:ext cx="694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9863" y="3988107"/>
            <a:ext cx="834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672" y="1389771"/>
            <a:ext cx="11071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370" y="4744135"/>
            <a:ext cx="696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8130" y="2967335"/>
            <a:ext cx="6955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wheel spokes="8"/>
      </p:transition>
    </mc:Choice>
    <mc:Fallback xmlns="">
      <p:transition spd="slow">
        <p:wheel spokes="8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1270" y="29845"/>
            <a:ext cx="3523615" cy="1565910"/>
          </a:xfrm>
          <a:prstGeom prst="cloud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Khởi động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384040" y="240030"/>
            <a:ext cx="374586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400" b="1" dirty="0"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78880" y="4102100"/>
            <a:ext cx="2463165" cy="27279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9600">
                <a:solidFill>
                  <a:srgbClr val="A518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3815715" y="4102100"/>
            <a:ext cx="2463165" cy="27279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9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3830320" y="1374140"/>
            <a:ext cx="2463165" cy="27279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6278880" y="1374140"/>
            <a:ext cx="2463165" cy="27279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9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4" name="Picture 23" descr="lucky gif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895" y="3806825"/>
            <a:ext cx="2640330" cy="2346960"/>
          </a:xfrm>
          <a:prstGeom prst="rect">
            <a:avLst/>
          </a:prstGeom>
          <a:effectLst>
            <a:innerShdw blurRad="114300">
              <a:schemeClr val="accent1">
                <a:lumMod val="40000"/>
                <a:lumOff val="60000"/>
              </a:schemeClr>
            </a:innerShdw>
            <a:reflection blurRad="6350" stA="52000" endA="300" endPos="35000" dir="5400000" sy="-100000" algn="bl" rotWithShape="0"/>
          </a:effectLst>
        </p:spPr>
      </p:pic>
      <p:sp>
        <p:nvSpPr>
          <p:cNvPr id="26" name="Action Button: Forward or Next 25">
            <a:hlinkClick r:id="rId8" action="ppaction://hlinksldjump"/>
          </p:cNvPr>
          <p:cNvSpPr/>
          <p:nvPr/>
        </p:nvSpPr>
        <p:spPr>
          <a:xfrm>
            <a:off x="136329" y="6213279"/>
            <a:ext cx="386715" cy="26797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ử đồng t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905510"/>
            <a:ext cx="9004300" cy="567830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 Box 7"/>
          <p:cNvSpPr txBox="1"/>
          <p:nvPr/>
        </p:nvSpPr>
        <p:spPr>
          <a:xfrm>
            <a:off x="330200" y="233680"/>
            <a:ext cx="1131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số 1: Các bức tranh dưới đây nói về bài tập đọc nào các em đã được học?</a:t>
            </a:r>
          </a:p>
        </p:txBody>
      </p:sp>
      <p:sp>
        <p:nvSpPr>
          <p:cNvPr id="9" name="Explosion 1 8"/>
          <p:cNvSpPr/>
          <p:nvPr/>
        </p:nvSpPr>
        <p:spPr>
          <a:xfrm>
            <a:off x="3087370" y="2183130"/>
            <a:ext cx="4274820" cy="334772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tích lễ hội Chử Đồng Tử</a:t>
            </a:r>
          </a:p>
        </p:txBody>
      </p:sp>
      <p:sp>
        <p:nvSpPr>
          <p:cNvPr id="11" name="Action Button: Back or Previous 10">
            <a:hlinkClick r:id="" action="ppaction://hlinkshowjump?jump=previousslide"/>
          </p:cNvPr>
          <p:cNvSpPr/>
          <p:nvPr/>
        </p:nvSpPr>
        <p:spPr>
          <a:xfrm>
            <a:off x="11795760" y="6631305"/>
            <a:ext cx="342265" cy="25273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5290039" y="469705"/>
            <a:ext cx="6475095" cy="2679700"/>
          </a:xfrm>
          <a:prstGeom prst="wedgeEllipseCallout">
            <a:avLst>
              <a:gd name="adj1" fmla="val -23139"/>
              <a:gd name="adj2" fmla="val 8082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 số 2: Tên chủ điểm của tuần 25 và 26 là gì?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ction Button: Back or Previous 7">
            <a:hlinkClick r:id="rId3" action="ppaction://hlinksldjump"/>
          </p:cNvPr>
          <p:cNvSpPr/>
          <p:nvPr/>
        </p:nvSpPr>
        <p:spPr>
          <a:xfrm>
            <a:off x="11729085" y="6604635"/>
            <a:ext cx="386715" cy="253365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2682924" y="3424800"/>
            <a:ext cx="4404995" cy="2813685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9" name="Text Box 8"/>
          <p:cNvSpPr txBox="1"/>
          <p:nvPr/>
        </p:nvSpPr>
        <p:spPr>
          <a:xfrm>
            <a:off x="3607679" y="4183380"/>
            <a:ext cx="2977515" cy="92202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vi-VN" alt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4" grpId="0" animBg="1"/>
      <p:bldP spid="4" grpId="1" animBg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258570" y="22860"/>
            <a:ext cx="9674860" cy="2738755"/>
          </a:xfrm>
          <a:prstGeom prst="horizontalScroll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3: Câu thơ dưới đây nói về lễ hội nào ở nước ta?</a:t>
            </a:r>
            <a:endParaRPr lang="vi-VN" altLang="en-US" sz="360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60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 ai đi ngược về xuôi</a:t>
            </a:r>
          </a:p>
          <a:p>
            <a:pPr algn="ctr"/>
            <a:r>
              <a:rPr lang="vi-VN" altLang="en-US" sz="360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ngày giỗ Tổ mùng mười tháng ba.</a:t>
            </a:r>
          </a:p>
        </p:txBody>
      </p:sp>
      <p:sp>
        <p:nvSpPr>
          <p:cNvPr id="7" name="Sun 6"/>
          <p:cNvSpPr/>
          <p:nvPr/>
        </p:nvSpPr>
        <p:spPr>
          <a:xfrm>
            <a:off x="2533015" y="2455545"/>
            <a:ext cx="6877050" cy="3704590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Giỗ Tổ Hùng Vương</a:t>
            </a:r>
          </a:p>
        </p:txBody>
      </p:sp>
      <p:sp>
        <p:nvSpPr>
          <p:cNvPr id="2" name="Action Button: Beginning 1">
            <a:hlinkClick r:id="rId3" action="ppaction://hlinksldjump"/>
          </p:cNvPr>
          <p:cNvSpPr/>
          <p:nvPr/>
        </p:nvSpPr>
        <p:spPr>
          <a:xfrm>
            <a:off x="11845925" y="6631940"/>
            <a:ext cx="338455" cy="211455"/>
          </a:xfrm>
          <a:prstGeom prst="actionButtonBeginning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2031" y="407963"/>
            <a:ext cx="1121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n w="0"/>
                <a:latin typeface="+mj-lt"/>
              </a:rPr>
              <a:t>Bài 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ln w="0"/>
                <a:latin typeface="+mj-lt"/>
              </a:rPr>
              <a:t>Chọn nghĩa thích hợp ở cột B cho các từ ở cột A</a:t>
            </a:r>
            <a:endParaRPr lang="en-US" sz="3600" b="1" dirty="0">
              <a:ln w="0"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129" y="101130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A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3449" y="99273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B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32" y="1856935"/>
            <a:ext cx="19413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j-lt"/>
              </a:rPr>
              <a:t>Lễ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895" y="3700103"/>
            <a:ext cx="196947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j-lt"/>
              </a:rPr>
              <a:t>Hội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031" y="5543271"/>
            <a:ext cx="196947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j-lt"/>
              </a:rPr>
              <a:t>Lễ hội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6418" y="1856935"/>
            <a:ext cx="910179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Hoạt động tập thể có cả phần lễ và phần hội.</a:t>
            </a:r>
            <a:endParaRPr lang="en-US" sz="36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6418" y="3429000"/>
            <a:ext cx="911352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Cuộc vui tổ chức cho đông người dự theo phong tục hoặc nhân dịp đặc biệt.</a:t>
            </a:r>
            <a:endParaRPr lang="en-US" sz="36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6417" y="5388526"/>
            <a:ext cx="900332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Các nghi thức nhằm đánh dấu hoặc kỉ niệm một sự kiện có ý nghĩa.</a:t>
            </a:r>
            <a:endParaRPr lang="en-US" sz="3600" dirty="0">
              <a:latin typeface="+mj-lt"/>
            </a:endParaRPr>
          </a:p>
        </p:txBody>
      </p:sp>
      <p:cxnSp>
        <p:nvCxnSpPr>
          <p:cNvPr id="21" name="Straight Connector 20"/>
          <p:cNvCxnSpPr>
            <a:stCxn id="15" idx="3"/>
          </p:cNvCxnSpPr>
          <p:nvPr/>
        </p:nvCxnSpPr>
        <p:spPr>
          <a:xfrm>
            <a:off x="2363372" y="4023269"/>
            <a:ext cx="506437" cy="61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3"/>
            <a:endCxn id="17" idx="1"/>
          </p:cNvCxnSpPr>
          <p:nvPr/>
        </p:nvCxnSpPr>
        <p:spPr>
          <a:xfrm flipV="1">
            <a:off x="2391508" y="2180101"/>
            <a:ext cx="604910" cy="36863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3"/>
            <a:endCxn id="19" idx="1"/>
          </p:cNvCxnSpPr>
          <p:nvPr/>
        </p:nvCxnSpPr>
        <p:spPr>
          <a:xfrm>
            <a:off x="2363372" y="2180101"/>
            <a:ext cx="633045" cy="3808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931" y="626679"/>
            <a:ext cx="3636482" cy="272134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reeform 4"/>
          <p:cNvSpPr/>
          <p:nvPr/>
        </p:nvSpPr>
        <p:spPr>
          <a:xfrm>
            <a:off x="0" y="3245711"/>
            <a:ext cx="3617308" cy="1154557"/>
          </a:xfrm>
          <a:custGeom>
            <a:avLst/>
            <a:gdLst>
              <a:gd name="connsiteX0" fmla="*/ 0 w 3112014"/>
              <a:gd name="connsiteY0" fmla="*/ 0 h 1154557"/>
              <a:gd name="connsiteX1" fmla="*/ 3112014 w 3112014"/>
              <a:gd name="connsiteY1" fmla="*/ 0 h 1154557"/>
              <a:gd name="connsiteX2" fmla="*/ 3112014 w 3112014"/>
              <a:gd name="connsiteY2" fmla="*/ 1154557 h 1154557"/>
              <a:gd name="connsiteX3" fmla="*/ 0 w 3112014"/>
              <a:gd name="connsiteY3" fmla="*/ 1154557 h 1154557"/>
              <a:gd name="connsiteX4" fmla="*/ 0 w 3112014"/>
              <a:gd name="connsiteY4" fmla="*/ 0 h 115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014" h="1154557">
                <a:moveTo>
                  <a:pt x="0" y="0"/>
                </a:moveTo>
                <a:lnTo>
                  <a:pt x="3112014" y="0"/>
                </a:lnTo>
                <a:lnTo>
                  <a:pt x="3112014" y="1154557"/>
                </a:lnTo>
                <a:lnTo>
                  <a:pt x="0" y="11545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206248" rIns="206248" bIns="0" numCol="1" spcCol="1270" anchor="t" anchorCtr="0">
            <a:noAutofit/>
          </a:bodyPr>
          <a:lstStyle/>
          <a:p>
            <a:pPr lvl="0" algn="ctr" defTabSz="12890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en-US" sz="29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Hội khỏe Phù Đổng</a:t>
            </a:r>
          </a:p>
        </p:txBody>
      </p:sp>
      <p:sp>
        <p:nvSpPr>
          <p:cNvPr id="7" name="Freeform 6"/>
          <p:cNvSpPr/>
          <p:nvPr/>
        </p:nvSpPr>
        <p:spPr>
          <a:xfrm>
            <a:off x="4414349" y="5687036"/>
            <a:ext cx="3112014" cy="643123"/>
          </a:xfrm>
          <a:custGeom>
            <a:avLst/>
            <a:gdLst>
              <a:gd name="connsiteX0" fmla="*/ 0 w 3112014"/>
              <a:gd name="connsiteY0" fmla="*/ 0 h 643123"/>
              <a:gd name="connsiteX1" fmla="*/ 3112014 w 3112014"/>
              <a:gd name="connsiteY1" fmla="*/ 0 h 643123"/>
              <a:gd name="connsiteX2" fmla="*/ 3112014 w 3112014"/>
              <a:gd name="connsiteY2" fmla="*/ 643123 h 643123"/>
              <a:gd name="connsiteX3" fmla="*/ 0 w 3112014"/>
              <a:gd name="connsiteY3" fmla="*/ 643123 h 643123"/>
              <a:gd name="connsiteX4" fmla="*/ 0 w 3112014"/>
              <a:gd name="connsiteY4" fmla="*/ 0 h 64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014" h="643123">
                <a:moveTo>
                  <a:pt x="0" y="0"/>
                </a:moveTo>
                <a:lnTo>
                  <a:pt x="3112014" y="0"/>
                </a:lnTo>
                <a:lnTo>
                  <a:pt x="3112014" y="643123"/>
                </a:lnTo>
                <a:lnTo>
                  <a:pt x="0" y="6431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206248" rIns="206248" bIns="0" numCol="1" spcCol="1270" anchor="t" anchorCtr="0">
            <a:noAutofit/>
          </a:bodyPr>
          <a:lstStyle/>
          <a:p>
            <a:pPr lvl="0" algn="ctr" defTabSz="12890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9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Lễ khai giảng</a:t>
            </a:r>
            <a:endParaRPr lang="en-US" sz="29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53678" y="364232"/>
            <a:ext cx="4107859" cy="29864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8670488" y="3893007"/>
            <a:ext cx="3112014" cy="1154557"/>
          </a:xfrm>
          <a:custGeom>
            <a:avLst/>
            <a:gdLst>
              <a:gd name="connsiteX0" fmla="*/ 0 w 3112014"/>
              <a:gd name="connsiteY0" fmla="*/ 0 h 1154557"/>
              <a:gd name="connsiteX1" fmla="*/ 3112014 w 3112014"/>
              <a:gd name="connsiteY1" fmla="*/ 0 h 1154557"/>
              <a:gd name="connsiteX2" fmla="*/ 3112014 w 3112014"/>
              <a:gd name="connsiteY2" fmla="*/ 1154557 h 1154557"/>
              <a:gd name="connsiteX3" fmla="*/ 0 w 3112014"/>
              <a:gd name="connsiteY3" fmla="*/ 1154557 h 1154557"/>
              <a:gd name="connsiteX4" fmla="*/ 0 w 3112014"/>
              <a:gd name="connsiteY4" fmla="*/ 0 h 115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014" h="1154557">
                <a:moveTo>
                  <a:pt x="0" y="0"/>
                </a:moveTo>
                <a:lnTo>
                  <a:pt x="3112014" y="0"/>
                </a:lnTo>
                <a:lnTo>
                  <a:pt x="3112014" y="1154557"/>
                </a:lnTo>
                <a:lnTo>
                  <a:pt x="0" y="11545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206248" rIns="206248" bIns="0" numCol="1" spcCol="1270" anchor="t" anchorCtr="0">
            <a:noAutofit/>
          </a:bodyPr>
          <a:lstStyle/>
          <a:p>
            <a:pPr lvl="0" algn="ctr" defTabSz="12890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vi-VN" sz="2900" kern="1200" dirty="0"/>
          </a:p>
        </p:txBody>
      </p:sp>
      <p:sp>
        <p:nvSpPr>
          <p:cNvPr id="3" name="Text Box 2"/>
          <p:cNvSpPr txBox="1"/>
          <p:nvPr/>
        </p:nvSpPr>
        <p:spPr>
          <a:xfrm>
            <a:off x="8353767" y="3427534"/>
            <a:ext cx="35725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Lễ hội Đền Hùng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86" y="3383280"/>
            <a:ext cx="3903089" cy="2428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083" y="107530"/>
            <a:ext cx="1024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Bài 2: Tìm và ghi vào vở 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83" y="1533378"/>
            <a:ext cx="11024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3600" dirty="0">
                <a:latin typeface="+mj-lt"/>
              </a:rPr>
              <a:t>Tên một số lễ hội.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lễ hội đền Hùng</a:t>
            </a:r>
          </a:p>
          <a:p>
            <a:pPr marL="342900" indent="-342900">
              <a:buAutoNum type="alphaLcParenR"/>
            </a:pPr>
            <a:endParaRPr lang="vi-VN" sz="3600" dirty="0">
              <a:latin typeface="+mj-lt"/>
            </a:endParaRPr>
          </a:p>
          <a:p>
            <a:pPr marL="342900" indent="-342900">
              <a:buAutoNum type="alphaLcParenR"/>
            </a:pPr>
            <a:r>
              <a:rPr lang="vi-VN" sz="3600" dirty="0">
                <a:latin typeface="+mj-lt"/>
              </a:rPr>
              <a:t>Tên một số hội.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hội bơi trải</a:t>
            </a:r>
          </a:p>
          <a:p>
            <a:pPr marL="342900" indent="-342900">
              <a:buAutoNum type="alphaLcParenR"/>
            </a:pPr>
            <a:endParaRPr lang="vi-VN" sz="3600" dirty="0">
              <a:latin typeface="+mj-lt"/>
            </a:endParaRPr>
          </a:p>
          <a:p>
            <a:pPr marL="342900" indent="-342900">
              <a:buAutoNum type="alphaLcParenR"/>
            </a:pPr>
            <a:r>
              <a:rPr lang="vi-VN" sz="3600" dirty="0">
                <a:latin typeface="+mj-lt"/>
              </a:rPr>
              <a:t>Tên một số hoạt động trong lễ hội và hội.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đua thuyền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54414"/>
              </p:ext>
            </p:extLst>
          </p:nvPr>
        </p:nvGraphicFramePr>
        <p:xfrm>
          <a:off x="548640" y="1106423"/>
          <a:ext cx="11000232" cy="474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9470">
                  <a:extLst>
                    <a:ext uri="{9D8B030D-6E8A-4147-A177-3AD203B41FA5}">
                      <a16:colId xmlns:a16="http://schemas.microsoft.com/office/drawing/2014/main" val="1174507230"/>
                    </a:ext>
                  </a:extLst>
                </a:gridCol>
                <a:gridCol w="6510762">
                  <a:extLst>
                    <a:ext uri="{9D8B030D-6E8A-4147-A177-3AD203B41FA5}">
                      <a16:colId xmlns:a16="http://schemas.microsoft.com/office/drawing/2014/main" val="1919054144"/>
                    </a:ext>
                  </a:extLst>
                </a:gridCol>
              </a:tblGrid>
              <a:tr h="158191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516633"/>
                  </a:ext>
                </a:extLst>
              </a:tr>
              <a:tr h="158191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3794"/>
                  </a:ext>
                </a:extLst>
              </a:tr>
              <a:tr h="1581912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1339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5083" y="107530"/>
            <a:ext cx="1024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Bài 2: Tìm và ghi vào vở 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2569" y="1479542"/>
            <a:ext cx="3057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một số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7433" y="3216902"/>
            <a:ext cx="2730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một 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865" y="4433054"/>
            <a:ext cx="3705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một số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8361" y="1424678"/>
            <a:ext cx="3760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lễ hội đền Hùng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6649" y="3171182"/>
            <a:ext cx="311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hội bơi trải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5793" y="4433054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đua thuyền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986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Cương Nguyễn</dc:creator>
  <cp:lastModifiedBy>Admin</cp:lastModifiedBy>
  <cp:revision>37</cp:revision>
  <dcterms:created xsi:type="dcterms:W3CDTF">2020-05-09T16:30:00Z</dcterms:created>
  <dcterms:modified xsi:type="dcterms:W3CDTF">2022-03-14T04:32:29Z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