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7"/>
  </p:notesMasterIdLst>
  <p:sldIdLst>
    <p:sldId id="285" r:id="rId5"/>
    <p:sldId id="334" r:id="rId6"/>
    <p:sldId id="329" r:id="rId7"/>
    <p:sldId id="339" r:id="rId8"/>
    <p:sldId id="262" r:id="rId9"/>
    <p:sldId id="351" r:id="rId10"/>
    <p:sldId id="288" r:id="rId11"/>
    <p:sldId id="353" r:id="rId12"/>
    <p:sldId id="337" r:id="rId13"/>
    <p:sldId id="352" r:id="rId14"/>
    <p:sldId id="338" r:id="rId15"/>
    <p:sldId id="301" r:id="rId16"/>
  </p:sldIdLst>
  <p:sldSz cx="12192000" cy="6858000"/>
  <p:notesSz cx="6858000" cy="9144000"/>
  <p:embeddedFontLst>
    <p:embeddedFont>
      <p:font typeface=".VnTime" panose="020B720000000000000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HP001 4 hàng" panose="020B0603050302020204" pitchFamily="34" charset="0"/>
      <p:regular r:id="rId28"/>
      <p:bold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D96"/>
    <a:srgbClr val="FF0066"/>
    <a:srgbClr val="FFFF66"/>
    <a:srgbClr val="990000"/>
    <a:srgbClr val="0000FF"/>
    <a:srgbClr val="FF0000"/>
    <a:srgbClr val="00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A72297-B92B-4C1F-A2EB-484B4DADEC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92CDF9-25D0-436A-9C21-867FB03EF4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C139A1-C64B-47C5-B53E-4A6CEDF6A090}" type="datetimeFigureOut">
              <a:rPr lang="en-US"/>
              <a:pPr>
                <a:defRPr/>
              </a:pPr>
              <a:t>28/3/2022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D7EC560-DE31-4241-AFC6-E6637B8411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04D836B-C6BE-461E-A927-C9BCB439C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B441B-24FB-41E5-9A5F-DC38982B48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1AD12-3B7D-41B2-B1EF-0FA9A506C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154909-5BE8-4375-B17F-677BE2C710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714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022B69-3020-4FE6-B867-C7F7CE0997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A30353-315A-483E-A0FD-A1A480D39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D72955-681E-454C-B0B2-AF63226A1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286D9-6ED3-4A18-ADD8-F2CC56FBE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836635"/>
      </p:ext>
    </p:extLst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6669A1-E939-4BF7-8301-4230E551D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FDE6CA-4530-4E45-A1BB-15114D112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44E6CE-A2C8-41C4-AB9A-985B91F46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609A2-E26B-489E-A11B-8C74E90401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867149"/>
      </p:ext>
    </p:extLst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1EE11F-61E9-4566-A2B9-37A1C50A6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FE0C9-A725-4BAF-A18D-30D8AB534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E088DD-B4B4-48BC-9204-B573134E59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18F55-D5ED-49A0-9E2B-A9B5FD69E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693649"/>
      </p:ext>
    </p:extLst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85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33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2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4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9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61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667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33" b="1"/>
            </a:lvl4pPr>
            <a:lvl5pPr marL="2438038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0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667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33" b="1"/>
            </a:lvl4pPr>
            <a:lvl5pPr marL="2438038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0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78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15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76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7" indent="0">
              <a:buNone/>
              <a:defRPr sz="1600"/>
            </a:lvl2pPr>
            <a:lvl3pPr marL="1219020" indent="0">
              <a:buNone/>
              <a:defRPr sz="1333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9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E06749-9ACA-4406-9E45-AF3DBD0E54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69398B-869E-4849-84CA-000C3188D2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0B25D2-60A0-41FD-A785-8537F61A8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69575-9F72-4AC6-93E0-C89C00586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901777"/>
      </p:ext>
    </p:extLst>
  </p:cSld>
  <p:clrMapOvr>
    <a:masterClrMapping/>
  </p:clrMapOvr>
  <p:transition>
    <p:checke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7" indent="0">
              <a:buNone/>
              <a:defRPr sz="3733"/>
            </a:lvl2pPr>
            <a:lvl3pPr marL="1219020" indent="0">
              <a:buNone/>
              <a:defRPr sz="3200"/>
            </a:lvl3pPr>
            <a:lvl4pPr marL="1828528" indent="0">
              <a:buNone/>
              <a:defRPr sz="2667"/>
            </a:lvl4pPr>
            <a:lvl5pPr marL="2438038" indent="0">
              <a:buNone/>
              <a:defRPr sz="2667"/>
            </a:lvl5pPr>
            <a:lvl6pPr marL="3047544" indent="0">
              <a:buNone/>
              <a:defRPr sz="2667"/>
            </a:lvl6pPr>
            <a:lvl7pPr marL="3657051" indent="0">
              <a:buNone/>
              <a:defRPr sz="2667"/>
            </a:lvl7pPr>
            <a:lvl8pPr marL="4266560" indent="0">
              <a:buNone/>
              <a:defRPr sz="2667"/>
            </a:lvl8pPr>
            <a:lvl9pPr marL="4876069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7" indent="0">
              <a:buNone/>
              <a:defRPr sz="1600"/>
            </a:lvl2pPr>
            <a:lvl3pPr marL="1219020" indent="0">
              <a:buNone/>
              <a:defRPr sz="1333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6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91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60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1D388-6C7D-4821-9CAF-D51703415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A73F77-DF79-4A2D-BEFC-794C8F55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A76167-1CFE-4FB3-94B8-BA7DC99E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930B64-9EF9-4D98-89C4-0A3458E5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D3AE18-7B15-4002-8930-720360B8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421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DFDEE-16BB-4744-B5D9-22C6F6EC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759B7C-57AF-4E54-AF0D-53D51230A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775465-88BD-40A0-B58D-5983F4C6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A6F589-C376-4B13-A721-4D8E5C59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01E7C2-B68A-47FC-881A-FE88362D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043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0325DE-5655-408B-A631-EBD161CD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0803EC-A8E6-455A-AA43-47C48FD5D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F0AF27-3396-45A6-B09D-CEC6E5B4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735FBB-2019-4CD8-B8D3-23BEF84D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7804DA-137F-474C-B883-A3A1CB5A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890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0D43A-B44B-41E1-A924-97E5F039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185352-7CB2-49FE-AF8D-F9EAEA35E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4F5AB2-C7F8-4E56-A865-AC1E4437C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1F07CB-5939-4D25-A65F-A13AA69A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8DA740-165E-4BF1-93CB-7FA95F8C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948572-CFFD-4DEA-8F00-888E1BDD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143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9280C-FDEA-45DF-88ED-88B3649B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F73AB-BCCC-47DC-9499-403B3E55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5BCFEB-3C85-45F5-909F-6C481E285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C8CF7-EF72-45DF-A83F-02A71BE7B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00FADD-17BF-4355-A063-448F34271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FC5C9B1-F1CC-4605-96C7-730214C4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7755F4-C6BA-43F5-8B99-33C21780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7A1224-70DF-4675-BB94-9B127610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069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BC830-D17F-445E-BB6E-4E227C05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3B4719B-3793-4986-B08C-1A656938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7706BD-B499-49F9-B342-AE5DBB6F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C4E84A-3955-45EC-AAE4-8A75CC26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42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8E2CB11-54F7-437D-BD1D-23311EAE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272BC7-F2CB-4161-9B73-46533D09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B67786-E7D2-4C8D-AECB-F9296558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13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BDB8C9-594E-4724-BE7F-A0C3801074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63080E-E003-4D73-B2F9-71D3A5474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B3A364-731B-4685-AEA9-7E6E568B2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D8037-FABF-4285-ABCD-BBFD51937D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502614"/>
      </p:ext>
    </p:extLst>
  </p:cSld>
  <p:clrMapOvr>
    <a:masterClrMapping/>
  </p:clrMapOvr>
  <p:transition>
    <p:checke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35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BF7E8-62EB-4F18-A26B-7498A2AA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5C88B9-0789-4B05-A073-4A83ECC7B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23DE69-8782-4276-82E4-955B8F0A6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FC02C0-9968-4F2A-B011-56CE73DD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53D36F-2ECF-4412-8BF9-C8BA67D8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C6F205-B294-4902-9AAF-F1A53EE4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96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7F04E-B3B2-408B-A05C-A1280ECE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028E60-63E6-4482-96C9-07050FE9B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F8631A-F2BB-436A-977A-BB99321F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A16580-30C8-43A3-9612-50156784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2EC192-2E88-4C4B-91D3-70C6CCAA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815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5B74B6-FCF5-4EE8-B194-79798BB74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1E14FB-E62B-429A-B615-B7BBAB8C6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72E1F2-F736-401C-8C2E-2EB62840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B495D2-2ECF-41AD-967F-E9461E5B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CFEE49-1BD5-4B65-ACB4-C3B66403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58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336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8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8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0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6846577-24CD-47BC-AC9B-32748F81D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415838"/>
      </p:ext>
    </p:extLst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8AF70-2CC0-4AF5-98A3-E1784A0F1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B16C1E-B279-4886-A008-D795C7561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C2FF8-DDB6-4337-A4E7-002BB373C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6E6FB-97AE-4660-A313-86AE73407E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727815"/>
      </p:ext>
    </p:extLst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1FD840-4EC7-4245-889E-2C171821FE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067456-FF5C-4BF6-A3D3-F430E80BF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4883436-CB17-4738-91EB-5891745F7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A4FE-5611-4F52-8161-5C1608A50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294548"/>
      </p:ext>
    </p:extLst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974EE5F-D75B-44C0-B76F-C561C5D0A5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6570F9-5C46-4F66-BCC4-0B4CA0428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D9C32E-5463-4C9A-8447-25F896B6C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A8DEF-51AA-4465-921A-20DA15DE60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896094"/>
      </p:ext>
    </p:extLst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F99EC3-699C-4383-94D2-93EC9DB4D6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8FEA86-F3EC-40D6-BDD2-8636898A5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0BEE54-358C-44B4-81DF-354346C04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2C744-F8D7-4C29-8F0C-ED295A0DE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016527"/>
      </p:ext>
    </p:extLst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3E17F-9DEC-457F-AB74-4A197E165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ED9E1-16F7-45AC-BD2F-1AA048DAB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123084-370D-417E-9BCE-414DC6FE1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6B342-FA56-4A87-B7B8-2916911D6A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981010"/>
      </p:ext>
    </p:extLst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C95E29-21D5-4216-AD10-BCA667F5E4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E2316-1E0A-490F-9F94-8B6DC1454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60AB94-4DD6-43D9-AF7C-ECC9B54D6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0AFB6-7AEE-448B-9BE5-251BC649B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630219"/>
      </p:ext>
    </p:extLst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FDB82C-325A-4E4D-9DAF-DB6C9D327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A9B9319-308F-4DA6-BA99-9E4431110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6D0C9A-A311-4E48-A230-C9413A5917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FC6322C-B3D0-4E5A-AA6D-2FB76631CB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4A2E81-9BBD-4F78-95A7-7E77056385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076DA87-1637-4C6F-96F5-E1DE2AEA07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3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02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902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902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902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E43B6F-1D9E-4BA8-B705-7E0513DF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F49D3-DAAA-4AB7-BCA7-2C3371E54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9DF173-B46A-4633-97F1-B97C8121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E580BF-70F9-4009-8CE6-FBADCB1A8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8349D3-C080-4F36-9AE7-D9CA122BA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50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8641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8563" y="5974189"/>
            <a:ext cx="12192000" cy="87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1217736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736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ctr" defTabSz="1217736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ctr" defTabSz="1217736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ctr" defTabSz="1217736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575875" algn="ctr" defTabSz="1217736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1151750" algn="ctr" defTabSz="1217736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727625" algn="ctr" defTabSz="1217736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2303498" algn="ctr" defTabSz="1217736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455901" indent="-455901" algn="l" defTabSz="1217736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9786" indent="-379917" algn="l" defTabSz="1217736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669" indent="-303934" algn="l" defTabSz="1217736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536" indent="-303934" algn="l" defTabSz="1217736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405" indent="-303934" algn="l" defTabSz="1217736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83" indent="-304752" algn="l" defTabSz="12190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88" indent="-304752" algn="l" defTabSz="12190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94" indent="-304752" algn="l" defTabSz="12190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00" indent="-304752" algn="l" defTabSz="12190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5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2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17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23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29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35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40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46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emf"/><Relationship Id="rId5" Type="http://schemas.openxmlformats.org/officeDocument/2006/relationships/image" Target="../media/image8.pn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images.vietnamnet.vn/dataimages/original/images584419_vothua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LICENSELEARN MORE Standard For Print, Advertising, Design Expanded ...">
            <a:extLst>
              <a:ext uri="{FF2B5EF4-FFF2-40B4-BE49-F238E27FC236}">
                <a16:creationId xmlns:a16="http://schemas.microsoft.com/office/drawing/2014/main" id="{2755246D-0E9D-4A5C-B9E8-C0F5A2094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>
            <a:extLst>
              <a:ext uri="{FF2B5EF4-FFF2-40B4-BE49-F238E27FC236}">
                <a16:creationId xmlns:a16="http://schemas.microsoft.com/office/drawing/2014/main" id="{8FBEE5A1-A427-438A-B570-7833F6F2B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52401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pic>
        <p:nvPicPr>
          <p:cNvPr id="3078" name="Âm thanh 2">
            <a:hlinkClick r:id="" action="ppaction://media"/>
            <a:extLst>
              <a:ext uri="{FF2B5EF4-FFF2-40B4-BE49-F238E27FC236}">
                <a16:creationId xmlns:a16="http://schemas.microsoft.com/office/drawing/2014/main" id="{DD800D71-8144-4CAD-9851-565718913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4AC028-07B9-42C2-AAD8-12C27A83D081}"/>
              </a:ext>
            </a:extLst>
          </p:cNvPr>
          <p:cNvSpPr txBox="1"/>
          <p:nvPr/>
        </p:nvSpPr>
        <p:spPr>
          <a:xfrm>
            <a:off x="1600200" y="1258669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latin typeface="HP001 4 hàng" panose="020B0603050302020204" pitchFamily="34" charset="0"/>
              </a:rPr>
              <a:t>      </a:t>
            </a:r>
            <a:r>
              <a:rPr lang="en-US" sz="3600" b="1" dirty="0" err="1"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latin typeface="HP001 4 hàng" panose="020B0603050302020204" pitchFamily="34" charset="0"/>
              </a:rPr>
              <a:t>      </a:t>
            </a:r>
            <a:r>
              <a:rPr lang="en-US" sz="3600" b="1" dirty="0" err="1"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latin typeface="HP001 4 hàng" panose="020B0603050302020204" pitchFamily="34" charset="0"/>
              </a:rPr>
              <a:t> 3 </a:t>
            </a:r>
            <a:r>
              <a:rPr lang="en-US" sz="3600" b="1" dirty="0" err="1"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BD36F5-114E-42AE-ACB8-F750C94B0D50}"/>
              </a:ext>
            </a:extLst>
          </p:cNvPr>
          <p:cNvSpPr txBox="1"/>
          <p:nvPr/>
        </p:nvSpPr>
        <p:spPr>
          <a:xfrm>
            <a:off x="2638816" y="1928674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Môn</a:t>
            </a:r>
            <a:r>
              <a:rPr lang="en-US" sz="3600" b="1" dirty="0">
                <a:latin typeface="HP001 4 hàng" panose="020B0603050302020204" pitchFamily="34" charset="0"/>
              </a:rPr>
              <a:t>: </a:t>
            </a:r>
            <a:r>
              <a:rPr lang="en-US" sz="3600" b="1" dirty="0" err="1">
                <a:latin typeface="HP001 4 hàng" panose="020B0603050302020204" pitchFamily="34" charset="0"/>
              </a:rPr>
              <a:t>Chính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tả</a:t>
            </a:r>
            <a:r>
              <a:rPr lang="en-US" sz="3600" b="1" dirty="0">
                <a:latin typeface="HP001 4 hàng" panose="020B0603050302020204" pitchFamily="34" charset="0"/>
              </a:rPr>
              <a:t> (</a:t>
            </a:r>
            <a:r>
              <a:rPr lang="en-US" sz="3600" b="1" dirty="0" err="1">
                <a:latin typeface="HP001 4 hàng" panose="020B0603050302020204" pitchFamily="34" charset="0"/>
              </a:rPr>
              <a:t>Nhớ-viết</a:t>
            </a:r>
            <a:r>
              <a:rPr lang="en-US" sz="3600" b="1" dirty="0">
                <a:latin typeface="HP001 4 hàng" panose="020B0603050302020204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72310-F6B2-44FD-AB8F-B6B0EAD42F9C}"/>
              </a:ext>
            </a:extLst>
          </p:cNvPr>
          <p:cNvSpPr txBox="1"/>
          <p:nvPr/>
        </p:nvSpPr>
        <p:spPr>
          <a:xfrm>
            <a:off x="2638816" y="2575005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 advTm="19209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854373FB-7307-49F5-A7A9-5B84A19A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404" y="4395351"/>
            <a:ext cx="2050296" cy="2206705"/>
          </a:xfrm>
          <a:prstGeom prst="rect">
            <a:avLst/>
          </a:prstGeom>
        </p:spPr>
      </p:pic>
      <p:pic>
        <p:nvPicPr>
          <p:cNvPr id="8" name="图片 24">
            <a:extLst>
              <a:ext uri="{FF2B5EF4-FFF2-40B4-BE49-F238E27FC236}">
                <a16:creationId xmlns:a16="http://schemas.microsoft.com/office/drawing/2014/main" id="{78CD6D1A-148E-45B9-A5CE-3454BF424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684790"/>
            <a:ext cx="5562600" cy="2125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37C4FA-4BF9-4D8E-9C05-1DB501A873C5}"/>
              </a:ext>
            </a:extLst>
          </p:cNvPr>
          <p:cNvSpPr txBox="1"/>
          <p:nvPr/>
        </p:nvSpPr>
        <p:spPr>
          <a:xfrm>
            <a:off x="228600" y="47469"/>
            <a:ext cx="1173480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 các từ 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 tiếng có</a:t>
            </a:r>
            <a:r>
              <a:rPr lang="vi-VN" sz="36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thanh ngã</a:t>
            </a:r>
            <a:r>
              <a:rPr lang="vi-VN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hoặc</a:t>
            </a:r>
            <a:r>
              <a:rPr lang="vi-VN" sz="36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thanh hỏi</a:t>
            </a:r>
            <a:r>
              <a:rPr lang="vi-VN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có nghĩa như sau :</a:t>
            </a:r>
            <a:endParaRPr lang="vi-VN" sz="36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Môn bóng có hai đội thi đấu, người chơi dùng tay điều khiển bóng, tìm cách ném bóng vào rổ của đối phương: </a:t>
            </a:r>
          </a:p>
          <a:p>
            <a:pPr algn="just"/>
            <a:r>
              <a:rPr lang="vi-VN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Môn thể thao đòi hỏi vận động viên nhảy bật cao để vượt qua một xà ngang : </a:t>
            </a:r>
          </a:p>
          <a:p>
            <a:pPr algn="just"/>
            <a:r>
              <a:rPr lang="vi-VN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Môn thể thao đòi hỏi vận động viên dùng tay , chân hay côn, kiếm…thi đấu :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6FC6F-A366-432E-825D-19E5A2666C5B}"/>
              </a:ext>
            </a:extLst>
          </p:cNvPr>
          <p:cNvSpPr txBox="1"/>
          <p:nvPr/>
        </p:nvSpPr>
        <p:spPr>
          <a:xfrm>
            <a:off x="9372600" y="1690468"/>
            <a:ext cx="1524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bóng rổ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99EF29-4551-4922-8DDD-5EF7175B3FDC}"/>
              </a:ext>
            </a:extLst>
          </p:cNvPr>
          <p:cNvSpPr txBox="1"/>
          <p:nvPr/>
        </p:nvSpPr>
        <p:spPr>
          <a:xfrm>
            <a:off x="3124200" y="2816089"/>
            <a:ext cx="19812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nhảy cao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21A289-3685-46BD-9331-4C9BEF230E60}"/>
              </a:ext>
            </a:extLst>
          </p:cNvPr>
          <p:cNvSpPr txBox="1"/>
          <p:nvPr/>
        </p:nvSpPr>
        <p:spPr>
          <a:xfrm>
            <a:off x="3202802" y="3940116"/>
            <a:ext cx="1981200" cy="584775"/>
          </a:xfrm>
          <a:prstGeom prst="rect">
            <a:avLst/>
          </a:prstGeom>
          <a:solidFill>
            <a:srgbClr val="E78D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võ thuật</a:t>
            </a:r>
          </a:p>
        </p:txBody>
      </p:sp>
    </p:spTree>
    <p:extLst>
      <p:ext uri="{BB962C8B-B14F-4D97-AF65-F5344CB8AC3E}">
        <p14:creationId xmlns:p14="http://schemas.microsoft.com/office/powerpoint/2010/main" val="85492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lank Template Character Smiley Kid On The Yard . Stock Vector ...">
            <a:extLst>
              <a:ext uri="{FF2B5EF4-FFF2-40B4-BE49-F238E27FC236}">
                <a16:creationId xmlns:a16="http://schemas.microsoft.com/office/drawing/2014/main" id="{0BDFE547-A533-4167-87EE-6F334C315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331A92BB-D6C6-47A7-8DDF-C4489D44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7585"/>
            <a:ext cx="78486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4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Dặn dò.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Viết lại những chữ sai.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Xem lại các bài tập.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Tiết sau: </a:t>
            </a:r>
            <a:r>
              <a:rPr lang="en-US" altLang="en-US" sz="4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thể dục</a:t>
            </a:r>
          </a:p>
        </p:txBody>
      </p:sp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hree Kids, Black And Caucasian, Holding Blank Empty Posters ...">
            <a:extLst>
              <a:ext uri="{FF2B5EF4-FFF2-40B4-BE49-F238E27FC236}">
                <a16:creationId xmlns:a16="http://schemas.microsoft.com/office/drawing/2014/main" id="{D7663B18-9FC4-4CDB-A30D-C29CA7178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Hộp Văn bản 1">
            <a:extLst>
              <a:ext uri="{FF2B5EF4-FFF2-40B4-BE49-F238E27FC236}">
                <a16:creationId xmlns:a16="http://schemas.microsoft.com/office/drawing/2014/main" id="{2F34F12D-66AA-42FC-805C-2139485AC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308101"/>
            <a:ext cx="251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</a:p>
        </p:txBody>
      </p:sp>
      <p:sp>
        <p:nvSpPr>
          <p:cNvPr id="14340" name="Hộp Văn bản 3">
            <a:extLst>
              <a:ext uri="{FF2B5EF4-FFF2-40B4-BE49-F238E27FC236}">
                <a16:creationId xmlns:a16="http://schemas.microsoft.com/office/drawing/2014/main" id="{1C3EF40E-45F9-4864-BBF6-AB3FD5C7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1308101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</a:p>
        </p:txBody>
      </p:sp>
      <p:sp>
        <p:nvSpPr>
          <p:cNvPr id="14341" name="Hộp Văn bản 4">
            <a:extLst>
              <a:ext uri="{FF2B5EF4-FFF2-40B4-BE49-F238E27FC236}">
                <a16:creationId xmlns:a16="http://schemas.microsoft.com/office/drawing/2014/main" id="{D5359E85-119A-4E24-A974-D5BC7E629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825" y="1308101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4">
            <a:extLst>
              <a:ext uri="{FF2B5EF4-FFF2-40B4-BE49-F238E27FC236}">
                <a16:creationId xmlns:a16="http://schemas.microsoft.com/office/drawing/2014/main" id="{8ABBA0B3-6748-484E-904E-B9EDC3630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85087"/>
            <a:ext cx="4953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Quả cầu giấy xanh xanh Qua chân tôi chân anh</a:t>
            </a:r>
            <a:r>
              <a:rPr lang="en-US" altLang="en-US" sz="2000" b="1" i="1">
                <a:solidFill>
                  <a:srgbClr val="7030A0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Bay lên rồi lộn xuống                                                                                 Đi từng </a:t>
            </a:r>
            <a:r>
              <a:rPr lang="en-US" altLang="en-US" b="1" i="1">
                <a:solidFill>
                  <a:srgbClr val="C00000"/>
                </a:solidFill>
                <a:latin typeface="Times New Roman" panose="02020603050405020304" pitchFamily="18" charset="0"/>
              </a:rPr>
              <a:t>vòng quanh quanh</a:t>
            </a:r>
            <a:r>
              <a:rPr lang="en-US" alt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5" name="Rectangle 15">
            <a:extLst>
              <a:ext uri="{FF2B5EF4-FFF2-40B4-BE49-F238E27FC236}">
                <a16:creationId xmlns:a16="http://schemas.microsoft.com/office/drawing/2014/main" id="{3C8BC4D2-53CF-4035-B20B-098E4F392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99" y="3644855"/>
            <a:ext cx="4572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00B050"/>
                </a:solidFill>
                <a:latin typeface="Times New Roman" panose="02020603050405020304" pitchFamily="18" charset="0"/>
              </a:rPr>
              <a:t>Anh nhìn cho tinh mắt      Tôi đã thật </a:t>
            </a:r>
            <a:r>
              <a:rPr lang="en-US" altLang="en-US" b="1" i="1">
                <a:solidFill>
                  <a:srgbClr val="C00000"/>
                </a:solidFill>
                <a:latin typeface="Times New Roman" panose="02020603050405020304" pitchFamily="18" charset="0"/>
              </a:rPr>
              <a:t>dẻo chân           </a:t>
            </a:r>
            <a:r>
              <a:rPr lang="en-US" altLang="en-US" b="1" i="1">
                <a:solidFill>
                  <a:srgbClr val="00B050"/>
                </a:solidFill>
                <a:latin typeface="Times New Roman" panose="02020603050405020304" pitchFamily="18" charset="0"/>
              </a:rPr>
              <a:t>Cho cầu bay trên sân           Đừng để rơi xuống đất.</a:t>
            </a:r>
          </a:p>
        </p:txBody>
      </p:sp>
      <p:sp>
        <p:nvSpPr>
          <p:cNvPr id="5126" name="Rectangle 16">
            <a:extLst>
              <a:ext uri="{FF2B5EF4-FFF2-40B4-BE49-F238E27FC236}">
                <a16:creationId xmlns:a16="http://schemas.microsoft.com/office/drawing/2014/main" id="{7C6A7FE6-4BBB-4B5F-9083-6DEF9E41D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608473"/>
            <a:ext cx="48926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</a:rPr>
              <a:t>Trong nắng vàng tươi mát    Cùng chơi cho </a:t>
            </a:r>
            <a:r>
              <a:rPr lang="en-US" altLang="en-US" b="1" i="1">
                <a:solidFill>
                  <a:srgbClr val="C00000"/>
                </a:solidFill>
                <a:latin typeface="Times New Roman" panose="02020603050405020304" pitchFamily="18" charset="0"/>
              </a:rPr>
              <a:t>khỏe người  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</a:rPr>
              <a:t>Tiếng cười xen tiếng hát     Chơi vui học càng vui.</a:t>
            </a:r>
          </a:p>
        </p:txBody>
      </p:sp>
      <p:sp>
        <p:nvSpPr>
          <p:cNvPr id="5127" name="Text Box 9">
            <a:extLst>
              <a:ext uri="{FF2B5EF4-FFF2-40B4-BE49-F238E27FC236}">
                <a16:creationId xmlns:a16="http://schemas.microsoft.com/office/drawing/2014/main" id="{831E858E-C707-44D2-A5C9-7646B603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0"/>
            <a:ext cx="4419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Cùng vui chơi</a:t>
            </a:r>
          </a:p>
        </p:txBody>
      </p:sp>
      <p:pic>
        <p:nvPicPr>
          <p:cNvPr id="5131" name="Picture 11" descr="Chơi đá Cầu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E09FEA85-A1B0-4C9E-9BD1-448C3E6BD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6389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542467"/>
            <a:ext cx="1316782" cy="13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Đâu là cách các bạn nhỏ chơi đá cầu ? Đọc thơ Cùng vui chơi">
            <a:extLst>
              <a:ext uri="{FF2B5EF4-FFF2-40B4-BE49-F238E27FC236}">
                <a16:creationId xmlns:a16="http://schemas.microsoft.com/office/drawing/2014/main" id="{047A0058-F6FF-40E8-8C3C-DCC403149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02" y="187424"/>
            <a:ext cx="5794398" cy="345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Âm thanh 2">
            <a:hlinkClick r:id="" action="ppaction://media"/>
            <a:extLst>
              <a:ext uri="{FF2B5EF4-FFF2-40B4-BE49-F238E27FC236}">
                <a16:creationId xmlns:a16="http://schemas.microsoft.com/office/drawing/2014/main" id="{3E6B6D7E-7CC7-4DD6-AD4B-D7E53A7F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22">
            <a:extLst>
              <a:ext uri="{FF2B5EF4-FFF2-40B4-BE49-F238E27FC236}">
                <a16:creationId xmlns:a16="http://schemas.microsoft.com/office/drawing/2014/main" id="{7D863780-B4E3-4925-9359-3A126A4F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96457"/>
            <a:ext cx="7086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chính tả có mấy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thơ 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Mỗi khổ thơ có mấy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thơ 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Mỗi dòng thơ có mấy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83BA6026-4DB3-401B-9D70-2EE84E2E9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1360" y="2477625"/>
            <a:ext cx="6594986" cy="1200329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Những chữ nào trong đoạn văn cần viết hoa?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4F0FE0F-54C8-47A6-BFEA-3366C4C08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876800" cy="670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5E5AAD-1B51-41DF-BD44-B84021CF34FB}"/>
              </a:ext>
            </a:extLst>
          </p:cNvPr>
          <p:cNvSpPr txBox="1"/>
          <p:nvPr/>
        </p:nvSpPr>
        <p:spPr>
          <a:xfrm>
            <a:off x="8313737" y="76200"/>
            <a:ext cx="289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khổ thơ.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F8E3B0-B5C8-4598-A208-FE4DF11155E1}"/>
              </a:ext>
            </a:extLst>
          </p:cNvPr>
          <p:cNvSpPr txBox="1"/>
          <p:nvPr/>
        </p:nvSpPr>
        <p:spPr>
          <a:xfrm>
            <a:off x="8169373" y="889854"/>
            <a:ext cx="32685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dòng thơ.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73D06B-1F5C-4939-8D59-F35837621C87}"/>
              </a:ext>
            </a:extLst>
          </p:cNvPr>
          <p:cNvSpPr txBox="1"/>
          <p:nvPr/>
        </p:nvSpPr>
        <p:spPr>
          <a:xfrm>
            <a:off x="8508023" y="1728768"/>
            <a:ext cx="32685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chữ.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5F6BDEC-AC00-4EE9-B806-C330664947E6}"/>
              </a:ext>
            </a:extLst>
          </p:cNvPr>
          <p:cNvSpPr/>
          <p:nvPr/>
        </p:nvSpPr>
        <p:spPr>
          <a:xfrm>
            <a:off x="4229100" y="3766788"/>
            <a:ext cx="457200" cy="71258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9" descr="Back to school bus. Cartoon image of a school bus taking a group of kids  back to school. | CanStock">
            <a:extLst>
              <a:ext uri="{FF2B5EF4-FFF2-40B4-BE49-F238E27FC236}">
                <a16:creationId xmlns:a16="http://schemas.microsoft.com/office/drawing/2014/main" id="{64BE5086-9985-49B2-9044-265B62804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" b="13553"/>
          <a:stretch/>
        </p:blipFill>
        <p:spPr bwMode="auto">
          <a:xfrm>
            <a:off x="8635414" y="4709919"/>
            <a:ext cx="3760372" cy="230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8EE76FAA-B79A-4A97-B7DC-5CAC37B14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7619" y="3853055"/>
            <a:ext cx="4764089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Các chữ đầu tên bài, đầu đoạn, đầu câu.</a:t>
            </a:r>
          </a:p>
        </p:txBody>
      </p:sp>
    </p:spTree>
    <p:custDataLst>
      <p:tags r:id="rId1"/>
    </p:custDataLst>
  </p:cSld>
  <p:clrMapOvr>
    <a:masterClrMapping/>
  </p:clrMapOvr>
  <p:transition spd="slow" advTm="4386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9" grpId="0" animBg="1"/>
      <p:bldP spid="20" grpId="0" animBg="1"/>
      <p:bldP spid="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4F0FE0F-54C8-47A6-BFEA-3366C4C08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876800" cy="670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4">
            <a:extLst>
              <a:ext uri="{FF2B5EF4-FFF2-40B4-BE49-F238E27FC236}">
                <a16:creationId xmlns:a16="http://schemas.microsoft.com/office/drawing/2014/main" id="{5B5DDC6E-282E-40CA-93BA-74D75B546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782" y="79125"/>
            <a:ext cx="6412328" cy="1200329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Học sinh chơi vui và khéo léo như thế nào ?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F7CFDD58-0186-4E9F-9C59-536B05AF8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426" y="1654568"/>
            <a:ext cx="6741746" cy="2554545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Quả cầu giấy xanh xanh, qua chân bạn, chân tôi, cứ bay lên rồi lộn xuống quanh quanh không rơi xuống đất.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5F6BDEC-AC00-4EE9-B806-C330664947E6}"/>
              </a:ext>
            </a:extLst>
          </p:cNvPr>
          <p:cNvSpPr/>
          <p:nvPr/>
        </p:nvSpPr>
        <p:spPr>
          <a:xfrm>
            <a:off x="5214426" y="1627112"/>
            <a:ext cx="457200" cy="712582"/>
          </a:xfrm>
          <a:prstGeom prst="rightArrow">
            <a:avLst/>
          </a:prstGeom>
          <a:solidFill>
            <a:srgbClr val="FF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 descr="Đâu là cách các bạn nhỏ chơi đá cầu ? Đọc thơ Cùng vui chơi">
            <a:extLst>
              <a:ext uri="{FF2B5EF4-FFF2-40B4-BE49-F238E27FC236}">
                <a16:creationId xmlns:a16="http://schemas.microsoft.com/office/drawing/2014/main" id="{E52D5946-2C7B-4CD8-A92E-AFF463CC6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912" y="4031607"/>
            <a:ext cx="5045488" cy="301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8D7A89-D9EF-4B9E-9ABD-DB0663D60DF3}"/>
              </a:ext>
            </a:extLst>
          </p:cNvPr>
          <p:cNvCxnSpPr/>
          <p:nvPr/>
        </p:nvCxnSpPr>
        <p:spPr>
          <a:xfrm>
            <a:off x="1524000" y="2209800"/>
            <a:ext cx="259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E1412F-CE1A-42C2-90B4-D9A350A275A9}"/>
              </a:ext>
            </a:extLst>
          </p:cNvPr>
          <p:cNvCxnSpPr>
            <a:cxnSpLocks/>
          </p:cNvCxnSpPr>
          <p:nvPr/>
        </p:nvCxnSpPr>
        <p:spPr>
          <a:xfrm>
            <a:off x="1981200" y="341376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DEDD72-07AB-4B5F-AC0D-5DE001DA7A43}"/>
              </a:ext>
            </a:extLst>
          </p:cNvPr>
          <p:cNvCxnSpPr>
            <a:cxnSpLocks/>
          </p:cNvCxnSpPr>
          <p:nvPr/>
        </p:nvCxnSpPr>
        <p:spPr>
          <a:xfrm>
            <a:off x="2362200" y="5410200"/>
            <a:ext cx="144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1844529"/>
      </p:ext>
    </p:extLst>
  </p:cSld>
  <p:clrMapOvr>
    <a:masterClrMapping/>
  </p:clrMapOvr>
  <p:transition spd="slow" advTm="4386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8;p14"/>
          <p:cNvSpPr/>
          <p:nvPr/>
        </p:nvSpPr>
        <p:spPr>
          <a:xfrm>
            <a:off x="3860807" y="177801"/>
            <a:ext cx="4488191" cy="862645"/>
          </a:xfrm>
          <a:prstGeom prst="roundRect">
            <a:avLst>
              <a:gd name="adj" fmla="val 16667"/>
            </a:avLst>
          </a:prstGeom>
          <a:solidFill>
            <a:srgbClr val="C4E79F"/>
          </a:solidFill>
          <a:ln>
            <a:noFill/>
          </a:ln>
        </p:spPr>
        <p:txBody>
          <a:bodyPr spcFirstLastPara="1" wrap="square" lIns="121887" tIns="60927" rIns="121887" bIns="60927" anchor="t" anchorCtr="0">
            <a:spAutoFit/>
          </a:bodyPr>
          <a:lstStyle/>
          <a:p>
            <a:pPr algn="ctr" defTabSz="12190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267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Viết từ khó</a:t>
            </a:r>
            <a:endParaRPr sz="4267" b="1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" y="4511830"/>
            <a:ext cx="4636655" cy="2353103"/>
          </a:xfrm>
          <a:prstGeom prst="rect">
            <a:avLst/>
          </a:prstGeom>
        </p:spPr>
      </p:pic>
      <p:sp>
        <p:nvSpPr>
          <p:cNvPr id="4" name="Google Shape;310;p14"/>
          <p:cNvSpPr/>
          <p:nvPr/>
        </p:nvSpPr>
        <p:spPr>
          <a:xfrm>
            <a:off x="1021346" y="1295407"/>
            <a:ext cx="4566655" cy="855105"/>
          </a:xfrm>
          <a:prstGeom prst="roundRect">
            <a:avLst>
              <a:gd name="adj" fmla="val 15635"/>
            </a:avLst>
          </a:prstGeom>
          <a:solidFill>
            <a:srgbClr val="E1F3CE"/>
          </a:solidFill>
          <a:ln w="9525" cap="flat" cmpd="sng">
            <a:solidFill>
              <a:srgbClr val="517F2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7" tIns="60927" rIns="121887" bIns="60927" anchor="t" anchorCtr="0">
            <a:spAutoFit/>
          </a:bodyPr>
          <a:lstStyle/>
          <a:p>
            <a:pPr algn="ctr" defTabSz="12190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267">
                <a:solidFill>
                  <a:prstClr val="black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vòng quanh quanh</a:t>
            </a:r>
            <a:endParaRPr sz="4267" dirty="0">
              <a:solidFill>
                <a:prstClr val="black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6" name="Google Shape;310;p14"/>
          <p:cNvSpPr/>
          <p:nvPr/>
        </p:nvSpPr>
        <p:spPr>
          <a:xfrm>
            <a:off x="2971800" y="2514744"/>
            <a:ext cx="3757467" cy="855105"/>
          </a:xfrm>
          <a:prstGeom prst="roundRect">
            <a:avLst>
              <a:gd name="adj" fmla="val 15635"/>
            </a:avLst>
          </a:prstGeom>
          <a:solidFill>
            <a:srgbClr val="E1F3CE"/>
          </a:solidFill>
          <a:ln w="9525" cap="flat" cmpd="sng">
            <a:solidFill>
              <a:srgbClr val="517F2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7" tIns="60927" rIns="121887" bIns="60927" anchor="t" anchorCtr="0">
            <a:spAutoFit/>
          </a:bodyPr>
          <a:lstStyle/>
          <a:p>
            <a:pPr algn="ctr" defTabSz="12190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267">
                <a:solidFill>
                  <a:prstClr val="black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dẻo chân</a:t>
            </a:r>
            <a:endParaRPr sz="4267" dirty="0">
              <a:solidFill>
                <a:prstClr val="black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7" name="Google Shape;310;p14"/>
          <p:cNvSpPr/>
          <p:nvPr/>
        </p:nvSpPr>
        <p:spPr>
          <a:xfrm>
            <a:off x="6603999" y="3429000"/>
            <a:ext cx="3757467" cy="855105"/>
          </a:xfrm>
          <a:prstGeom prst="roundRect">
            <a:avLst>
              <a:gd name="adj" fmla="val 15635"/>
            </a:avLst>
          </a:prstGeom>
          <a:solidFill>
            <a:srgbClr val="E1F3CE"/>
          </a:solidFill>
          <a:ln w="9525" cap="flat" cmpd="sng">
            <a:solidFill>
              <a:srgbClr val="517F2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7" tIns="60927" rIns="121887" bIns="60927" anchor="t" anchorCtr="0">
            <a:spAutoFit/>
          </a:bodyPr>
          <a:lstStyle/>
          <a:p>
            <a:pPr algn="ctr" defTabSz="12190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267">
                <a:solidFill>
                  <a:prstClr val="black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khỏe người</a:t>
            </a:r>
            <a:endParaRPr sz="4267" dirty="0">
              <a:solidFill>
                <a:prstClr val="black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10" name="图片 15">
            <a:extLst>
              <a:ext uri="{FF2B5EF4-FFF2-40B4-BE49-F238E27FC236}">
                <a16:creationId xmlns:a16="http://schemas.microsoft.com/office/drawing/2014/main" id="{758681C8-4CAC-4EB9-9B6C-8EDAA7167A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9507" y="5968614"/>
            <a:ext cx="1024364" cy="822217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9843149" y="4035957"/>
            <a:ext cx="2217611" cy="2865771"/>
          </a:xfrm>
          <a:prstGeom prst="rect">
            <a:avLst/>
          </a:prstGeom>
        </p:spPr>
      </p:pic>
      <p:pic>
        <p:nvPicPr>
          <p:cNvPr id="12" name="图片 29">
            <a:extLst>
              <a:ext uri="{FF2B5EF4-FFF2-40B4-BE49-F238E27FC236}">
                <a16:creationId xmlns:a16="http://schemas.microsoft.com/office/drawing/2014/main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25554" flipH="1" flipV="1">
            <a:off x="7955931" y="377064"/>
            <a:ext cx="861572" cy="954553"/>
          </a:xfrm>
          <a:prstGeom prst="rect">
            <a:avLst/>
          </a:prstGeom>
        </p:spPr>
      </p:pic>
      <p:pic>
        <p:nvPicPr>
          <p:cNvPr id="13" name="图片 30">
            <a:extLst>
              <a:ext uri="{FF2B5EF4-FFF2-40B4-BE49-F238E27FC236}">
                <a16:creationId xmlns:a16="http://schemas.microsoft.com/office/drawing/2014/main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91196">
            <a:off x="3640432" y="-227171"/>
            <a:ext cx="861573" cy="954555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9" y="-19694"/>
            <a:ext cx="1347807" cy="247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4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854373FB-7307-49F5-A7A9-5B84A19A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404" y="4395351"/>
            <a:ext cx="2050296" cy="2206705"/>
          </a:xfrm>
          <a:prstGeom prst="rect">
            <a:avLst/>
          </a:prstGeom>
        </p:spPr>
      </p:pic>
      <p:pic>
        <p:nvPicPr>
          <p:cNvPr id="5" name="图片 11">
            <a:extLst>
              <a:ext uri="{FF2B5EF4-FFF2-40B4-BE49-F238E27FC236}">
                <a16:creationId xmlns:a16="http://schemas.microsoft.com/office/drawing/2014/main" id="{78B86372-2895-4F24-99C3-C2EC4327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095" y="2324740"/>
            <a:ext cx="1851398" cy="2083848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F68E9F01-D186-40C4-B950-F6B77C043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928" y="-144704"/>
            <a:ext cx="2156072" cy="224578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DD0069C-833C-4D9D-8677-886C21BD1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38" y="18143"/>
            <a:ext cx="4564063" cy="641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4">
            <a:extLst>
              <a:ext uri="{FF2B5EF4-FFF2-40B4-BE49-F238E27FC236}">
                <a16:creationId xmlns:a16="http://schemas.microsoft.com/office/drawing/2014/main" id="{78CD6D1A-148E-45B9-A5CE-3454BF424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0" y="4554991"/>
            <a:ext cx="4938977" cy="18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1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CFE7591-85CA-4FAA-A420-04F955407974}"/>
              </a:ext>
            </a:extLst>
          </p:cNvPr>
          <p:cNvGrpSpPr/>
          <p:nvPr/>
        </p:nvGrpSpPr>
        <p:grpSpPr>
          <a:xfrm>
            <a:off x="1433464" y="3"/>
            <a:ext cx="9128789" cy="5216423"/>
            <a:chOff x="0" y="0"/>
            <a:chExt cx="10742561" cy="6966857"/>
          </a:xfrm>
        </p:grpSpPr>
        <p:pic>
          <p:nvPicPr>
            <p:cNvPr id="2" name="Picture 1857">
              <a:extLst>
                <a:ext uri="{FF2B5EF4-FFF2-40B4-BE49-F238E27FC236}">
                  <a16:creationId xmlns:a16="http://schemas.microsoft.com/office/drawing/2014/main" id="{C4072E0F-F0C5-40F6-B51C-10EFA28508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88"/>
            <a:stretch/>
          </p:blipFill>
          <p:spPr bwMode="auto">
            <a:xfrm>
              <a:off x="0" y="0"/>
              <a:ext cx="10742561" cy="6966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506C882-C338-4CCB-A15D-1E020DE33DBF}"/>
                </a:ext>
              </a:extLst>
            </p:cNvPr>
            <p:cNvCxnSpPr/>
            <p:nvPr/>
          </p:nvCxnSpPr>
          <p:spPr>
            <a:xfrm flipH="1">
              <a:off x="0" y="0"/>
              <a:ext cx="37513" cy="6966857"/>
            </a:xfrm>
            <a:prstGeom prst="line">
              <a:avLst/>
            </a:prstGeom>
            <a:ln w="6985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28">
            <a:extLst>
              <a:ext uri="{FF2B5EF4-FFF2-40B4-BE49-F238E27FC236}">
                <a16:creationId xmlns:a16="http://schemas.microsoft.com/office/drawing/2014/main" id="{5B0D7894-9E97-48B3-A52D-ACF1DFDD6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283" y="223944"/>
            <a:ext cx="8188960" cy="5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>
              <a:defRPr sz="3600" b="1">
                <a:solidFill>
                  <a:srgbClr val="008000"/>
                </a:solidFill>
                <a:latin typeface="VNI-Times" pitchFamily="2" charset="0"/>
              </a:defRPr>
            </a:lvl1pPr>
            <a:lvl2pPr marL="742950" indent="-285750">
              <a:defRPr sz="3600" b="1">
                <a:solidFill>
                  <a:srgbClr val="008000"/>
                </a:solidFill>
                <a:latin typeface="VNI-Times" pitchFamily="2" charset="0"/>
              </a:defRPr>
            </a:lvl2pPr>
            <a:lvl3pPr marL="1143000" indent="-228600">
              <a:defRPr sz="3600" b="1">
                <a:solidFill>
                  <a:srgbClr val="008000"/>
                </a:solidFill>
                <a:latin typeface="VNI-Times" pitchFamily="2" charset="0"/>
              </a:defRPr>
            </a:lvl3pPr>
            <a:lvl4pPr marL="1600200" indent="-228600">
              <a:defRPr sz="3600" b="1">
                <a:solidFill>
                  <a:srgbClr val="008000"/>
                </a:solidFill>
                <a:latin typeface="VNI-Times" pitchFamily="2" charset="0"/>
              </a:defRPr>
            </a:lvl4pPr>
            <a:lvl5pPr marL="2057400" indent="-228600">
              <a:defRPr sz="3600" b="1">
                <a:solidFill>
                  <a:srgbClr val="008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1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宋体" pitchFamily="2" charset="-122"/>
                <a:cs typeface="Times New Roman" panose="02020603050405020304" pitchFamily="18" charset="0"/>
              </a:rPr>
              <a:t>Thứ , </a:t>
            </a:r>
            <a:r>
              <a:rPr kumimoji="0" lang="en-US" altLang="en-US" sz="2667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宋体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en-US" sz="26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宋体" pitchFamily="2" charset="-122"/>
                <a:cs typeface="Times New Roman" panose="02020603050405020304" pitchFamily="18" charset="0"/>
              </a:rPr>
              <a:t>  tháng năm 2022</a:t>
            </a:r>
            <a:endParaRPr kumimoji="0" lang="en-US" altLang="en-US" sz="26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TextBox 928">
            <a:extLst>
              <a:ext uri="{FF2B5EF4-FFF2-40B4-BE49-F238E27FC236}">
                <a16:creationId xmlns:a16="http://schemas.microsoft.com/office/drawing/2014/main" id="{5B0D7894-9E97-48B3-A52D-ACF1DFDD6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773" y="732541"/>
            <a:ext cx="5940908" cy="5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>
              <a:defRPr sz="3600" b="1">
                <a:solidFill>
                  <a:srgbClr val="008000"/>
                </a:solidFill>
                <a:latin typeface="VNI-Times" pitchFamily="2" charset="0"/>
              </a:defRPr>
            </a:lvl1pPr>
            <a:lvl2pPr marL="742950" indent="-285750">
              <a:defRPr sz="3600" b="1">
                <a:solidFill>
                  <a:srgbClr val="008000"/>
                </a:solidFill>
                <a:latin typeface="VNI-Times" pitchFamily="2" charset="0"/>
              </a:defRPr>
            </a:lvl2pPr>
            <a:lvl3pPr marL="1143000" indent="-228600">
              <a:defRPr sz="3600" b="1">
                <a:solidFill>
                  <a:srgbClr val="008000"/>
                </a:solidFill>
                <a:latin typeface="VNI-Times" pitchFamily="2" charset="0"/>
              </a:defRPr>
            </a:lvl3pPr>
            <a:lvl4pPr marL="1600200" indent="-228600">
              <a:defRPr sz="3600" b="1">
                <a:solidFill>
                  <a:srgbClr val="008000"/>
                </a:solidFill>
                <a:latin typeface="VNI-Times" pitchFamily="2" charset="0"/>
              </a:defRPr>
            </a:lvl4pPr>
            <a:lvl5pPr marL="2057400" indent="-228600">
              <a:defRPr sz="3600" b="1">
                <a:solidFill>
                  <a:srgbClr val="008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1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宋体" pitchFamily="2" charset="-122"/>
                <a:cs typeface="Times New Roman" panose="02020603050405020304" pitchFamily="18" charset="0"/>
              </a:rPr>
              <a:t>Chính tả</a:t>
            </a:r>
            <a:endParaRPr kumimoji="0" lang="en-US" altLang="en-US" sz="26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044" y="76206"/>
            <a:ext cx="787355" cy="3924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876" tIns="60937" rIns="121876" bIns="60937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ô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461" y="568674"/>
            <a:ext cx="787355" cy="3924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876" tIns="60937" rIns="121876" bIns="60937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 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816" y="1092210"/>
            <a:ext cx="812800" cy="4558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876" tIns="60937" rIns="121876" bIns="60937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 ô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497625" y="1030319"/>
            <a:ext cx="1180715" cy="30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839681" y="586052"/>
            <a:ext cx="1074067" cy="7848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876" tIns="60937" rIns="121876" bIns="60937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rPr>
              <a:t>lỗi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1268965" y="2593077"/>
            <a:ext cx="1974251" cy="348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1261" y="2221826"/>
            <a:ext cx="787355" cy="5110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876" tIns="60937" rIns="121876" bIns="60937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ô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97625" y="515570"/>
            <a:ext cx="567480" cy="527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6" tIns="60937" rIns="121876" bIns="60937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65767" y="1030318"/>
            <a:ext cx="3668434" cy="1067708"/>
            <a:chOff x="2079755" y="872890"/>
            <a:chExt cx="2561771" cy="8007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093515" y="875159"/>
              <a:ext cx="670696" cy="11933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079755" y="887092"/>
              <a:ext cx="0" cy="786579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</p:cNvCxnSpPr>
            <p:nvPr/>
          </p:nvCxnSpPr>
          <p:spPr>
            <a:xfrm>
              <a:off x="2093515" y="1671770"/>
              <a:ext cx="2528287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>
              <a:off x="4173059" y="872890"/>
              <a:ext cx="468467" cy="227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621802" y="887092"/>
              <a:ext cx="0" cy="77368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4" name="Oval 53"/>
          <p:cNvSpPr/>
          <p:nvPr/>
        </p:nvSpPr>
        <p:spPr>
          <a:xfrm>
            <a:off x="3799730" y="2543622"/>
            <a:ext cx="114300" cy="989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826184" y="3042816"/>
            <a:ext cx="114300" cy="989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CFE7591-85CA-4FAA-A420-04F955407974}"/>
              </a:ext>
            </a:extLst>
          </p:cNvPr>
          <p:cNvGrpSpPr/>
          <p:nvPr/>
        </p:nvGrpSpPr>
        <p:grpSpPr>
          <a:xfrm>
            <a:off x="1432533" y="5216424"/>
            <a:ext cx="9129723" cy="2608211"/>
            <a:chOff x="0" y="2"/>
            <a:chExt cx="10743659" cy="3483428"/>
          </a:xfrm>
        </p:grpSpPr>
        <p:pic>
          <p:nvPicPr>
            <p:cNvPr id="60" name="Picture 1857">
              <a:extLst>
                <a:ext uri="{FF2B5EF4-FFF2-40B4-BE49-F238E27FC236}">
                  <a16:creationId xmlns:a16="http://schemas.microsoft.com/office/drawing/2014/main" id="{C4072E0F-F0C5-40F6-B51C-10EFA28508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79" b="50000"/>
            <a:stretch/>
          </p:blipFill>
          <p:spPr bwMode="auto">
            <a:xfrm>
              <a:off x="0" y="2"/>
              <a:ext cx="10743659" cy="3483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506C882-C338-4CCB-A15D-1E020DE33DBF}"/>
                </a:ext>
              </a:extLst>
            </p:cNvPr>
            <p:cNvCxnSpPr/>
            <p:nvPr/>
          </p:nvCxnSpPr>
          <p:spPr>
            <a:xfrm>
              <a:off x="0" y="2"/>
              <a:ext cx="18756" cy="3483426"/>
            </a:xfrm>
            <a:prstGeom prst="line">
              <a:avLst/>
            </a:prstGeom>
            <a:ln w="6985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6182874" y="5943600"/>
            <a:ext cx="4689289" cy="533498"/>
          </a:xfrm>
          <a:prstGeom prst="rect">
            <a:avLst/>
          </a:prstGeom>
          <a:noFill/>
        </p:spPr>
        <p:txBody>
          <a:bodyPr wrap="square" lIns="121876" tIns="60937" rIns="121876" bIns="60937" rtlCol="0">
            <a:spAutoFit/>
          </a:bodyPr>
          <a:lstStyle/>
          <a:p>
            <a:pPr marL="0" marR="0" lvl="0" indent="0" algn="just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Theo …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665902" y="1017875"/>
            <a:ext cx="1" cy="5774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672122" y="6792687"/>
            <a:ext cx="78901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3819072" y="3588661"/>
            <a:ext cx="114300" cy="989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1" name="Picture 2" descr="姿势图片素材_免费姿势PNG设计图片大全_图精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556" y="5050972"/>
            <a:ext cx="1601240" cy="17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Oval 71"/>
          <p:cNvSpPr/>
          <p:nvPr/>
        </p:nvSpPr>
        <p:spPr>
          <a:xfrm>
            <a:off x="6263360" y="6180257"/>
            <a:ext cx="114300" cy="989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7" name="矩形: 圆角 17">
            <a:extLst>
              <a:ext uri="{FF2B5EF4-FFF2-40B4-BE49-F238E27FC236}">
                <a16:creationId xmlns:a16="http://schemas.microsoft.com/office/drawing/2014/main" id="{C3B7ED5C-119A-4439-B8F6-0C4CA6559206}"/>
              </a:ext>
            </a:extLst>
          </p:cNvPr>
          <p:cNvSpPr/>
          <p:nvPr/>
        </p:nvSpPr>
        <p:spPr>
          <a:xfrm>
            <a:off x="3795222" y="1049703"/>
            <a:ext cx="4358177" cy="942182"/>
          </a:xfrm>
          <a:prstGeom prst="roundRect">
            <a:avLst>
              <a:gd name="adj" fmla="val 11805"/>
            </a:avLst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rPr>
              <a:t>Cùng vui chơi</a:t>
            </a:r>
            <a:endParaRPr kumimoji="0" lang="zh-CN" altLang="en-US" sz="2800" b="1" i="0" u="none" strike="noStrike" kern="1200" cap="none" spc="0" normalizeH="0" baseline="0" noProof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P001 4 hàng" panose="020B0603050302020204" pitchFamily="34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/>
      <p:bldP spid="28" grpId="0" animBg="1"/>
      <p:bldP spid="29" grpId="0" animBg="1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15" descr="Nature Powerpoint Background Pics 07087 - Balt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120904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0" y="38101"/>
            <a:ext cx="11988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>
                <a:solidFill>
                  <a:srgbClr val="6600FF"/>
                </a:solidFill>
                <a:latin typeface="Times New Roman" pitchFamily="18" charset="0"/>
              </a:rPr>
              <a:t>2a. Tìm các từ chứa tiếng bắt đầu bằng </a:t>
            </a:r>
            <a:r>
              <a:rPr lang="en-US" altLang="en-US" sz="4000" b="1" i="1">
                <a:solidFill>
                  <a:srgbClr val="FF0000"/>
                </a:solidFill>
                <a:latin typeface="Times New Roman" pitchFamily="18" charset="0"/>
              </a:rPr>
              <a:t>l </a:t>
            </a:r>
            <a:r>
              <a:rPr lang="en-US" altLang="en-US" sz="4000" b="1" i="1">
                <a:solidFill>
                  <a:srgbClr val="6600FF"/>
                </a:solidFill>
                <a:latin typeface="Times New Roman" pitchFamily="18" charset="0"/>
              </a:rPr>
              <a:t>hoặc </a:t>
            </a:r>
            <a:r>
              <a:rPr lang="en-US" altLang="en-US" sz="4000" b="1" i="1">
                <a:solidFill>
                  <a:srgbClr val="FF0000"/>
                </a:solidFill>
                <a:latin typeface="Times New Roman" pitchFamily="18" charset="0"/>
              </a:rPr>
              <a:t>n </a:t>
            </a:r>
            <a:r>
              <a:rPr lang="en-US" altLang="en-US" sz="4000" b="1" i="1">
                <a:solidFill>
                  <a:srgbClr val="6600FF"/>
                </a:solidFill>
                <a:latin typeface="Times New Roman" pitchFamily="18" charset="0"/>
              </a:rPr>
              <a:t>có nghĩa như sau :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2400" y="1204914"/>
            <a:ext cx="11531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itchFamily="18" charset="0"/>
              </a:rPr>
              <a:t>   </a:t>
            </a:r>
            <a:r>
              <a:rPr lang="en-US" altLang="en-US" sz="4000" b="1">
                <a:solidFill>
                  <a:srgbClr val="0070C0"/>
                </a:solidFill>
                <a:latin typeface="Times New Roman" pitchFamily="18" charset="0"/>
              </a:rPr>
              <a:t>- Môn bóng có hai đội thi đấu, người chơi dùng tay điều khiển bóng, tìm cách ném bóng vào khung thành của đối phương: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5668434" y="2795719"/>
            <a:ext cx="3657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i="1" dirty="0">
                <a:solidFill>
                  <a:srgbClr val="FF0000"/>
                </a:solidFill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52400" y="3649663"/>
            <a:ext cx="11277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70C0"/>
                </a:solidFill>
                <a:latin typeface="Times New Roman" pitchFamily="18" charset="0"/>
              </a:rPr>
              <a:t>- Môn thể thao trèo núi : 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7213600" y="3627439"/>
            <a:ext cx="3657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leo núi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135467" y="4229100"/>
            <a:ext cx="1195493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70C0"/>
                </a:solidFill>
                <a:latin typeface="Times New Roman" pitchFamily="18" charset="0"/>
              </a:rPr>
              <a:t>- Môn thể thao có hai bên thi đấu, người chơi dùng vợt đánh quả cầu cắm lông chim qua một tấm lưới căng giữa sân: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949951" y="6057901"/>
            <a:ext cx="337608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 lông</a:t>
            </a:r>
          </a:p>
        </p:txBody>
      </p:sp>
    </p:spTree>
    <p:extLst>
      <p:ext uri="{BB962C8B-B14F-4D97-AF65-F5344CB8AC3E}">
        <p14:creationId xmlns:p14="http://schemas.microsoft.com/office/powerpoint/2010/main" val="157418046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26771025-E631-4B5E-885D-716785F65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950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(2). b) Tìm các từ chứa tiếng có </a:t>
            </a: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hỏi</a:t>
            </a: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ngã</a:t>
            </a: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nghĩa như sau :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7DD69901-9BE9-4AEB-B816-9B719138F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1255714"/>
            <a:ext cx="84582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 bóng có hai đội thi đấu, người chơi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dùng tay điều khiển bóng, tìm cách ném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bóng vào rổ đối phương.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54E96202-D676-4F8D-B1B5-AF91F72E8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1276350"/>
            <a:ext cx="8648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thể thao đòi hỏi vận động viên nhảy bật         cao để vượt qua một xà ngang.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BFB16855-5E77-47DB-88B0-742266269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1285875"/>
            <a:ext cx="8153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thể thao đòi hỏi vận động viên dùng tay,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 hay côn, kiếm, … thi đấu.</a:t>
            </a:r>
          </a:p>
        </p:txBody>
      </p:sp>
      <p:pic>
        <p:nvPicPr>
          <p:cNvPr id="11270" name="Picture 6" descr="bask4.jpg">
            <a:extLst>
              <a:ext uri="{FF2B5EF4-FFF2-40B4-BE49-F238E27FC236}">
                <a16:creationId xmlns:a16="http://schemas.microsoft.com/office/drawing/2014/main" id="{A3F26DD5-757B-470E-AF42-AA385360C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19101"/>
            <a:ext cx="81343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7">
            <a:extLst>
              <a:ext uri="{FF2B5EF4-FFF2-40B4-BE49-F238E27FC236}">
                <a16:creationId xmlns:a16="http://schemas.microsoft.com/office/drawing/2014/main" id="{9664BDBF-1BDA-4346-B7E6-FE818D5F7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962400"/>
            <a:ext cx="2438400" cy="15240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rổ</a:t>
            </a:r>
          </a:p>
        </p:txBody>
      </p:sp>
      <p:sp>
        <p:nvSpPr>
          <p:cNvPr id="11273" name="AutoShape 9">
            <a:extLst>
              <a:ext uri="{FF2B5EF4-FFF2-40B4-BE49-F238E27FC236}">
                <a16:creationId xmlns:a16="http://schemas.microsoft.com/office/drawing/2014/main" id="{9963D7A8-AE29-4317-B7C1-0027E2CD7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0" y="3049588"/>
            <a:ext cx="2438400" cy="16002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cao</a:t>
            </a:r>
          </a:p>
        </p:txBody>
      </p:sp>
      <p:pic>
        <p:nvPicPr>
          <p:cNvPr id="11275" name="Picture 11" descr="Bay len cung Viet Nam">
            <a:extLst>
              <a:ext uri="{FF2B5EF4-FFF2-40B4-BE49-F238E27FC236}">
                <a16:creationId xmlns:a16="http://schemas.microsoft.com/office/drawing/2014/main" id="{BD43BD2D-E2DF-4021-B590-18BB8789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049338"/>
            <a:ext cx="60388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images584419_vothuat">
            <a:hlinkClick r:id="rId4"/>
            <a:extLst>
              <a:ext uri="{FF2B5EF4-FFF2-40B4-BE49-F238E27FC236}">
                <a16:creationId xmlns:a16="http://schemas.microsoft.com/office/drawing/2014/main" id="{092B9311-A923-401F-9D8E-5620A9FFF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74726"/>
            <a:ext cx="8623300" cy="58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>
            <a:extLst>
              <a:ext uri="{FF2B5EF4-FFF2-40B4-BE49-F238E27FC236}">
                <a16:creationId xmlns:a16="http://schemas.microsoft.com/office/drawing/2014/main" id="{9BB02490-4E09-46ED-981E-E7C3E6B7D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073525"/>
            <a:ext cx="2590800" cy="1371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 thuật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7" grpId="1"/>
      <p:bldP spid="11268" grpId="0"/>
      <p:bldP spid="11268" grpId="1"/>
      <p:bldP spid="11269" grpId="0"/>
      <p:bldP spid="11271" grpId="0" animBg="1"/>
      <p:bldP spid="11271" grpId="1" animBg="1"/>
      <p:bldP spid="11273" grpId="0" animBg="1"/>
      <p:bldP spid="11273" grpId="1" animBg="1"/>
      <p:bldP spid="112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4|1.9|26.7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4|1.9|26.7|2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自定义 40">
      <a:dk1>
        <a:sysClr val="windowText" lastClr="000000"/>
      </a:dk1>
      <a:lt1>
        <a:sysClr val="window" lastClr="FFFFFF"/>
      </a:lt1>
      <a:dk2>
        <a:srgbClr val="C00000"/>
      </a:dk2>
      <a:lt2>
        <a:srgbClr val="FF0000"/>
      </a:lt2>
      <a:accent1>
        <a:srgbClr val="FF6600"/>
      </a:accent1>
      <a:accent2>
        <a:srgbClr val="FFC000"/>
      </a:accent2>
      <a:accent3>
        <a:srgbClr val="92D050"/>
      </a:accent3>
      <a:accent4>
        <a:srgbClr val="00B0F0"/>
      </a:accent4>
      <a:accent5>
        <a:srgbClr val="7F7F7F"/>
      </a:accent5>
      <a:accent6>
        <a:srgbClr val="262626"/>
      </a:accent6>
      <a:hlink>
        <a:srgbClr val="262626"/>
      </a:hlink>
      <a:folHlink>
        <a:srgbClr val="7F7F7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531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Times New Roman</vt:lpstr>
      <vt:lpstr>Arial</vt:lpstr>
      <vt:lpstr>HP001 4 hàng</vt:lpstr>
      <vt:lpstr>.VnTime</vt:lpstr>
      <vt:lpstr>Calibri</vt:lpstr>
      <vt:lpstr>Calibri Light</vt:lpstr>
      <vt:lpstr>Default Design</vt:lpstr>
      <vt:lpstr>2_Office Theme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Admin</cp:lastModifiedBy>
  <cp:revision>168</cp:revision>
  <dcterms:created xsi:type="dcterms:W3CDTF">2006-01-01T00:32:20Z</dcterms:created>
  <dcterms:modified xsi:type="dcterms:W3CDTF">2022-03-28T04:10:26Z</dcterms:modified>
</cp:coreProperties>
</file>