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9" r:id="rId2"/>
    <p:sldId id="285" r:id="rId3"/>
    <p:sldId id="262"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4" r:id="rId21"/>
    <p:sldId id="288" r:id="rId22"/>
    <p:sldId id="280" r:id="rId23"/>
    <p:sldId id="281" r:id="rId24"/>
    <p:sldId id="287" r:id="rId25"/>
    <p:sldId id="282"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A2776-7FD0-46EF-8889-33BA3C2B1EDA}" type="datetimeFigureOut">
              <a:rPr lang="en-US" smtClean="0"/>
              <a:t>10/10/2021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8BC0B-77FC-4BCF-BE9B-136B982F888B}" type="slidenum">
              <a:rPr lang="en-US" smtClean="0"/>
              <a:t>‹#›</a:t>
            </a:fld>
            <a:endParaRPr lang="en-US"/>
          </a:p>
        </p:txBody>
      </p:sp>
    </p:spTree>
    <p:extLst>
      <p:ext uri="{BB962C8B-B14F-4D97-AF65-F5344CB8AC3E}">
        <p14:creationId xmlns:p14="http://schemas.microsoft.com/office/powerpoint/2010/main" val="3765698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C7BEEF-FEA1-4933-8E1B-31767419AA68}" type="slidenum">
              <a:rPr lang="en-US" altLang="en-US" smtClean="0"/>
              <a:pPr/>
              <a:t>2</a:t>
            </a:fld>
            <a:endParaRPr lang="en-US" altLang="en-US" smtClean="0"/>
          </a:p>
        </p:txBody>
      </p:sp>
    </p:spTree>
    <p:extLst>
      <p:ext uri="{BB962C8B-B14F-4D97-AF65-F5344CB8AC3E}">
        <p14:creationId xmlns:p14="http://schemas.microsoft.com/office/powerpoint/2010/main" val="3157461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2D8932-D729-47A0-950B-A92B1E21522D}"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A1B8-E79F-46A4-88C9-D8AA7AF3C3DC}" type="slidenum">
              <a:rPr lang="en-US" smtClean="0"/>
              <a:t>‹#›</a:t>
            </a:fld>
            <a:endParaRPr lang="en-US"/>
          </a:p>
        </p:txBody>
      </p:sp>
    </p:spTree>
    <p:extLst>
      <p:ext uri="{BB962C8B-B14F-4D97-AF65-F5344CB8AC3E}">
        <p14:creationId xmlns:p14="http://schemas.microsoft.com/office/powerpoint/2010/main" val="619885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D8932-D729-47A0-950B-A92B1E21522D}"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A1B8-E79F-46A4-88C9-D8AA7AF3C3DC}" type="slidenum">
              <a:rPr lang="en-US" smtClean="0"/>
              <a:t>‹#›</a:t>
            </a:fld>
            <a:endParaRPr lang="en-US"/>
          </a:p>
        </p:txBody>
      </p:sp>
    </p:spTree>
    <p:extLst>
      <p:ext uri="{BB962C8B-B14F-4D97-AF65-F5344CB8AC3E}">
        <p14:creationId xmlns:p14="http://schemas.microsoft.com/office/powerpoint/2010/main" val="3499657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D8932-D729-47A0-950B-A92B1E21522D}"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A1B8-E79F-46A4-88C9-D8AA7AF3C3DC}" type="slidenum">
              <a:rPr lang="en-US" smtClean="0"/>
              <a:t>‹#›</a:t>
            </a:fld>
            <a:endParaRPr lang="en-US"/>
          </a:p>
        </p:txBody>
      </p:sp>
    </p:spTree>
    <p:extLst>
      <p:ext uri="{BB962C8B-B14F-4D97-AF65-F5344CB8AC3E}">
        <p14:creationId xmlns:p14="http://schemas.microsoft.com/office/powerpoint/2010/main" val="165540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D8932-D729-47A0-950B-A92B1E21522D}"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A1B8-E79F-46A4-88C9-D8AA7AF3C3DC}" type="slidenum">
              <a:rPr lang="en-US" smtClean="0"/>
              <a:t>‹#›</a:t>
            </a:fld>
            <a:endParaRPr lang="en-US"/>
          </a:p>
        </p:txBody>
      </p:sp>
    </p:spTree>
    <p:extLst>
      <p:ext uri="{BB962C8B-B14F-4D97-AF65-F5344CB8AC3E}">
        <p14:creationId xmlns:p14="http://schemas.microsoft.com/office/powerpoint/2010/main" val="69683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2D8932-D729-47A0-950B-A92B1E21522D}"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A1B8-E79F-46A4-88C9-D8AA7AF3C3DC}" type="slidenum">
              <a:rPr lang="en-US" smtClean="0"/>
              <a:t>‹#›</a:t>
            </a:fld>
            <a:endParaRPr lang="en-US"/>
          </a:p>
        </p:txBody>
      </p:sp>
    </p:spTree>
    <p:extLst>
      <p:ext uri="{BB962C8B-B14F-4D97-AF65-F5344CB8AC3E}">
        <p14:creationId xmlns:p14="http://schemas.microsoft.com/office/powerpoint/2010/main" val="348991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2D8932-D729-47A0-950B-A92B1E21522D}"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A1B8-E79F-46A4-88C9-D8AA7AF3C3DC}" type="slidenum">
              <a:rPr lang="en-US" smtClean="0"/>
              <a:t>‹#›</a:t>
            </a:fld>
            <a:endParaRPr lang="en-US"/>
          </a:p>
        </p:txBody>
      </p:sp>
    </p:spTree>
    <p:extLst>
      <p:ext uri="{BB962C8B-B14F-4D97-AF65-F5344CB8AC3E}">
        <p14:creationId xmlns:p14="http://schemas.microsoft.com/office/powerpoint/2010/main" val="426451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2D8932-D729-47A0-950B-A92B1E21522D}" type="datetimeFigureOut">
              <a:rPr lang="en-US" smtClean="0"/>
              <a:t>10/10/2021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5A1B8-E79F-46A4-88C9-D8AA7AF3C3DC}" type="slidenum">
              <a:rPr lang="en-US" smtClean="0"/>
              <a:t>‹#›</a:t>
            </a:fld>
            <a:endParaRPr lang="en-US"/>
          </a:p>
        </p:txBody>
      </p:sp>
    </p:spTree>
    <p:extLst>
      <p:ext uri="{BB962C8B-B14F-4D97-AF65-F5344CB8AC3E}">
        <p14:creationId xmlns:p14="http://schemas.microsoft.com/office/powerpoint/2010/main" val="132067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2D8932-D729-47A0-950B-A92B1E21522D}" type="datetimeFigureOut">
              <a:rPr lang="en-US" smtClean="0"/>
              <a:t>10/10/2021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5A1B8-E79F-46A4-88C9-D8AA7AF3C3DC}" type="slidenum">
              <a:rPr lang="en-US" smtClean="0"/>
              <a:t>‹#›</a:t>
            </a:fld>
            <a:endParaRPr lang="en-US"/>
          </a:p>
        </p:txBody>
      </p:sp>
    </p:spTree>
    <p:extLst>
      <p:ext uri="{BB962C8B-B14F-4D97-AF65-F5344CB8AC3E}">
        <p14:creationId xmlns:p14="http://schemas.microsoft.com/office/powerpoint/2010/main" val="335729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D8932-D729-47A0-950B-A92B1E21522D}" type="datetimeFigureOut">
              <a:rPr lang="en-US" smtClean="0"/>
              <a:t>10/10/2021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5A1B8-E79F-46A4-88C9-D8AA7AF3C3DC}" type="slidenum">
              <a:rPr lang="en-US" smtClean="0"/>
              <a:t>‹#›</a:t>
            </a:fld>
            <a:endParaRPr lang="en-US"/>
          </a:p>
        </p:txBody>
      </p:sp>
    </p:spTree>
    <p:extLst>
      <p:ext uri="{BB962C8B-B14F-4D97-AF65-F5344CB8AC3E}">
        <p14:creationId xmlns:p14="http://schemas.microsoft.com/office/powerpoint/2010/main" val="45874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2D8932-D729-47A0-950B-A92B1E21522D}"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A1B8-E79F-46A4-88C9-D8AA7AF3C3DC}" type="slidenum">
              <a:rPr lang="en-US" smtClean="0"/>
              <a:t>‹#›</a:t>
            </a:fld>
            <a:endParaRPr lang="en-US"/>
          </a:p>
        </p:txBody>
      </p:sp>
    </p:spTree>
    <p:extLst>
      <p:ext uri="{BB962C8B-B14F-4D97-AF65-F5344CB8AC3E}">
        <p14:creationId xmlns:p14="http://schemas.microsoft.com/office/powerpoint/2010/main" val="221724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2D8932-D729-47A0-950B-A92B1E21522D}"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A1B8-E79F-46A4-88C9-D8AA7AF3C3DC}" type="slidenum">
              <a:rPr lang="en-US" smtClean="0"/>
              <a:t>‹#›</a:t>
            </a:fld>
            <a:endParaRPr lang="en-US"/>
          </a:p>
        </p:txBody>
      </p:sp>
    </p:spTree>
    <p:extLst>
      <p:ext uri="{BB962C8B-B14F-4D97-AF65-F5344CB8AC3E}">
        <p14:creationId xmlns:p14="http://schemas.microsoft.com/office/powerpoint/2010/main" val="62113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D8932-D729-47A0-950B-A92B1E21522D}" type="datetimeFigureOut">
              <a:rPr lang="en-US" smtClean="0"/>
              <a:t>10/10/2021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5A1B8-E79F-46A4-88C9-D8AA7AF3C3DC}" type="slidenum">
              <a:rPr lang="en-US" smtClean="0"/>
              <a:t>‹#›</a:t>
            </a:fld>
            <a:endParaRPr lang="en-US"/>
          </a:p>
        </p:txBody>
      </p:sp>
    </p:spTree>
    <p:extLst>
      <p:ext uri="{BB962C8B-B14F-4D97-AF65-F5344CB8AC3E}">
        <p14:creationId xmlns:p14="http://schemas.microsoft.com/office/powerpoint/2010/main" val="117539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2926" y="1063547"/>
            <a:ext cx="10793339" cy="4730906"/>
          </a:xfrm>
          <a:prstGeom prst="rect">
            <a:avLst/>
          </a:prstGeom>
        </p:spPr>
      </p:pic>
    </p:spTree>
    <p:extLst>
      <p:ext uri="{BB962C8B-B14F-4D97-AF65-F5344CB8AC3E}">
        <p14:creationId xmlns:p14="http://schemas.microsoft.com/office/powerpoint/2010/main" val="1120907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149" y="0"/>
            <a:ext cx="8239125" cy="528699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57163" y="5411450"/>
            <a:ext cx="12477750" cy="1446550"/>
          </a:xfrm>
          <a:prstGeom prst="rect">
            <a:avLst/>
          </a:prstGeom>
        </p:spPr>
        <p:txBody>
          <a:bodyPr wrap="square">
            <a:spAutoFit/>
          </a:bodyPr>
          <a:lstStyle/>
          <a:p>
            <a:pPr algn="ctr"/>
            <a:r>
              <a:rPr lang="vi-VN" sz="4400" b="1">
                <a:solidFill>
                  <a:srgbClr val="002060"/>
                </a:solidFill>
                <a:latin typeface="+mj-lt"/>
              </a:rPr>
              <a:t>Cụ già khen chàng trai thật thà </a:t>
            </a:r>
            <a:endParaRPr lang="en-US" sz="4400" b="1" smtClean="0">
              <a:solidFill>
                <a:srgbClr val="002060"/>
              </a:solidFill>
              <a:latin typeface="+mj-lt"/>
            </a:endParaRPr>
          </a:p>
          <a:p>
            <a:pPr algn="ctr"/>
            <a:r>
              <a:rPr lang="vi-VN" sz="4400" b="1" smtClean="0">
                <a:solidFill>
                  <a:srgbClr val="002060"/>
                </a:solidFill>
                <a:latin typeface="+mj-lt"/>
              </a:rPr>
              <a:t>và </a:t>
            </a:r>
            <a:r>
              <a:rPr lang="vi-VN" sz="4400" b="1">
                <a:solidFill>
                  <a:srgbClr val="002060"/>
                </a:solidFill>
                <a:latin typeface="+mj-lt"/>
              </a:rPr>
              <a:t>tặng chàng cả ba lưỡi </a:t>
            </a:r>
            <a:r>
              <a:rPr lang="vi-VN" sz="4400" b="1" smtClean="0">
                <a:solidFill>
                  <a:srgbClr val="002060"/>
                </a:solidFill>
                <a:latin typeface="+mj-lt"/>
              </a:rPr>
              <a:t>rìu</a:t>
            </a:r>
            <a:r>
              <a:rPr lang="en-US" sz="4400" b="1" smtClean="0">
                <a:solidFill>
                  <a:srgbClr val="002060"/>
                </a:solidFill>
                <a:latin typeface="+mj-lt"/>
              </a:rPr>
              <a:t>.</a:t>
            </a:r>
            <a:endParaRPr lang="en-US" sz="4400" b="1">
              <a:solidFill>
                <a:srgbClr val="002060"/>
              </a:solidFill>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570" y="507718"/>
            <a:ext cx="5041402" cy="50414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8500" y="871500"/>
            <a:ext cx="7167600" cy="7167600"/>
          </a:xfrm>
          <a:prstGeom prst="rect">
            <a:avLst/>
          </a:prstGeom>
        </p:spPr>
      </p:pic>
    </p:spTree>
    <p:extLst>
      <p:ext uri="{BB962C8B-B14F-4D97-AF65-F5344CB8AC3E}">
        <p14:creationId xmlns:p14="http://schemas.microsoft.com/office/powerpoint/2010/main" val="3868305998"/>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6" presetClass="entr" presetSubtype="21"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25904" t="26541" r="22683" b="31334"/>
          <a:stretch/>
        </p:blipFill>
        <p:spPr>
          <a:xfrm>
            <a:off x="-294969" y="-383459"/>
            <a:ext cx="4572001" cy="374609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849" y="-433335"/>
            <a:ext cx="8229602" cy="82961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0" y="4223345"/>
            <a:ext cx="3511600" cy="6331309"/>
          </a:xfrm>
          <a:prstGeom prst="rect">
            <a:avLst/>
          </a:prstGeom>
        </p:spPr>
      </p:pic>
      <p:sp>
        <p:nvSpPr>
          <p:cNvPr id="7" name="Rectangle 6"/>
          <p:cNvSpPr/>
          <p:nvPr/>
        </p:nvSpPr>
        <p:spPr>
          <a:xfrm>
            <a:off x="3045663" y="3024485"/>
            <a:ext cx="5833973" cy="2123658"/>
          </a:xfrm>
          <a:prstGeom prst="rect">
            <a:avLst/>
          </a:prstGeom>
          <a:noFill/>
        </p:spPr>
        <p:txBody>
          <a:bodyPr wrap="square" lIns="91440" tIns="45720" rIns="91440" bIns="45720">
            <a:spAutoFit/>
          </a:bodyPr>
          <a:lstStyle/>
          <a:p>
            <a:pPr algn="ctr"/>
            <a:r>
              <a:rPr lang="en-US" sz="6600" b="1" cap="none" spc="0"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Truyện có mấy </a:t>
            </a:r>
          </a:p>
          <a:p>
            <a:pPr algn="ctr"/>
            <a:r>
              <a:rPr lang="en-US" sz="6600" b="1" cap="none" spc="0"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nhân vật?</a:t>
            </a:r>
            <a:endParaRPr lang="en-US" sz="6600" b="1" cap="none" spc="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2842866" y="2362562"/>
            <a:ext cx="5833973" cy="3785652"/>
          </a:xfrm>
          <a:prstGeom prst="rect">
            <a:avLst/>
          </a:prstGeom>
          <a:noFill/>
        </p:spPr>
        <p:txBody>
          <a:bodyPr wrap="square" lIns="91440" tIns="45720" rIns="91440" bIns="45720">
            <a:spAutoFit/>
          </a:bodyPr>
          <a:lstStyle/>
          <a:p>
            <a:pPr algn="ctr"/>
            <a:r>
              <a:rPr lang="en-US" sz="5800" b="1" cap="none" spc="0"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Truyện có hai </a:t>
            </a:r>
          </a:p>
          <a:p>
            <a:pPr algn="ctr"/>
            <a:r>
              <a:rPr lang="en-US" sz="5800" b="1" cap="none" spc="0"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nhân vật: chàng tiều phu và cụ già (ông tiên) </a:t>
            </a:r>
            <a:endParaRPr lang="en-US" sz="5800" b="1" cap="none" spc="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3184329" y="3024485"/>
            <a:ext cx="5833973" cy="2123658"/>
          </a:xfrm>
          <a:prstGeom prst="rect">
            <a:avLst/>
          </a:prstGeom>
          <a:noFill/>
        </p:spPr>
        <p:txBody>
          <a:bodyPr wrap="square" lIns="91440" tIns="45720" rIns="91440" bIns="45720">
            <a:spAutoFit/>
          </a:bodyPr>
          <a:lstStyle/>
          <a:p>
            <a:pPr algn="ctr"/>
            <a:r>
              <a:rPr lang="en-US" sz="6600" b="1" cap="none" spc="0"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Truyện nói về điều gì?</a:t>
            </a:r>
            <a:endParaRPr lang="en-US" sz="6600" b="1" cap="none" spc="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2783636" y="2451623"/>
            <a:ext cx="6096000" cy="3046988"/>
          </a:xfrm>
          <a:prstGeom prst="rect">
            <a:avLst/>
          </a:prstGeom>
        </p:spPr>
        <p:txBody>
          <a:bodyPr>
            <a:spAutoFit/>
          </a:bodyPr>
          <a:lstStyle/>
          <a:p>
            <a:pPr algn="ctr"/>
            <a:r>
              <a:rPr lang="vi-VN" sz="4800" b="1">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Chàng trai được tiên ông thử thách tính thật thà, trung thực qua những lưỡi rìu.</a:t>
            </a:r>
            <a:endParaRPr lang="en-US" sz="4800" b="1">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1689" y="1702644"/>
            <a:ext cx="5041402" cy="5041402"/>
          </a:xfrm>
          <a:prstGeom prst="rect">
            <a:avLst/>
          </a:prstGeom>
        </p:spPr>
      </p:pic>
    </p:spTree>
    <p:extLst>
      <p:ext uri="{BB962C8B-B14F-4D97-AF65-F5344CB8AC3E}">
        <p14:creationId xmlns:p14="http://schemas.microsoft.com/office/powerpoint/2010/main" val="279021585"/>
      </p:ext>
    </p:extLst>
  </p:cSld>
  <p:clrMapOvr>
    <a:masterClrMapping/>
  </p:clrMapOvr>
  <mc:AlternateContent xmlns:mc="http://schemas.openxmlformats.org/markup-compatibility/2006" xmlns:p15="http://schemas.microsoft.com/office/powerpoint/2012/main">
    <mc:Choice Requires="p15">
      <p:transition spd="med">
        <p15:prstTrans prst="win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31" presetClass="entr" presetSubtype="0" fill="hold" nodeType="withEffect">
                                  <p:stCondLst>
                                    <p:cond delay="0"/>
                                  </p:stCondLst>
                                  <p:iterate type="wd">
                                    <p:tmPct val="5000"/>
                                  </p:iterate>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90"/>
                                          </p:val>
                                        </p:tav>
                                        <p:tav tm="100000">
                                          <p:val>
                                            <p:fltVal val="0"/>
                                          </p:val>
                                        </p:tav>
                                      </p:tavLst>
                                    </p:anim>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iterate type="wd">
                                    <p:tmPct val="10000"/>
                                  </p:iterate>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iterate type="wd">
                                    <p:tmPct val="10000"/>
                                  </p:iterate>
                                  <p:childTnLst>
                                    <p:anim calcmode="lin" valueType="num">
                                      <p:cBhvr>
                                        <p:cTn id="21" dur="500"/>
                                        <p:tgtEl>
                                          <p:spTgt spid="7"/>
                                        </p:tgtEl>
                                        <p:attrNameLst>
                                          <p:attrName>ppt_w</p:attrName>
                                        </p:attrNameLst>
                                      </p:cBhvr>
                                      <p:tavLst>
                                        <p:tav tm="0">
                                          <p:val>
                                            <p:strVal val="ppt_w"/>
                                          </p:val>
                                        </p:tav>
                                        <p:tav tm="100000">
                                          <p:val>
                                            <p:fltVal val="0"/>
                                          </p:val>
                                        </p:tav>
                                      </p:tavLst>
                                    </p:anim>
                                    <p:anim calcmode="lin" valueType="num">
                                      <p:cBhvr>
                                        <p:cTn id="22" dur="500"/>
                                        <p:tgtEl>
                                          <p:spTgt spid="7"/>
                                        </p:tgtEl>
                                        <p:attrNameLst>
                                          <p:attrName>ppt_h</p:attrName>
                                        </p:attrNameLst>
                                      </p:cBhvr>
                                      <p:tavLst>
                                        <p:tav tm="0">
                                          <p:val>
                                            <p:strVal val="ppt_h"/>
                                          </p:val>
                                        </p:tav>
                                        <p:tav tm="100000">
                                          <p:val>
                                            <p:fltVal val="0"/>
                                          </p:val>
                                        </p:tav>
                                      </p:tavLst>
                                    </p:anim>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8" presetClass="entr" presetSubtype="12" fill="hold" grpId="0" nodeType="withEffect">
                                  <p:stCondLst>
                                    <p:cond delay="0"/>
                                  </p:stCondLst>
                                  <p:iterate type="wd">
                                    <p:tmPct val="10000"/>
                                  </p:iterate>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iterate type="wd">
                                    <p:tmPct val="10000"/>
                                  </p:iterate>
                                  <p:childTnLst>
                                    <p:anim calcmode="lin" valueType="num">
                                      <p:cBhvr>
                                        <p:cTn id="31" dur="500"/>
                                        <p:tgtEl>
                                          <p:spTgt spid="8"/>
                                        </p:tgtEl>
                                        <p:attrNameLst>
                                          <p:attrName>ppt_w</p:attrName>
                                        </p:attrNameLst>
                                      </p:cBhvr>
                                      <p:tavLst>
                                        <p:tav tm="0">
                                          <p:val>
                                            <p:strVal val="ppt_w"/>
                                          </p:val>
                                        </p:tav>
                                        <p:tav tm="100000">
                                          <p:val>
                                            <p:fltVal val="0"/>
                                          </p:val>
                                        </p:tav>
                                      </p:tavLst>
                                    </p:anim>
                                    <p:anim calcmode="lin" valueType="num">
                                      <p:cBhvr>
                                        <p:cTn id="32" dur="500"/>
                                        <p:tgtEl>
                                          <p:spTgt spid="8"/>
                                        </p:tgtEl>
                                        <p:attrNameLst>
                                          <p:attrName>ppt_h</p:attrName>
                                        </p:attrNameLst>
                                      </p:cBhvr>
                                      <p:tavLst>
                                        <p:tav tm="0">
                                          <p:val>
                                            <p:strVal val="ppt_h"/>
                                          </p:val>
                                        </p:tav>
                                        <p:tav tm="100000">
                                          <p:val>
                                            <p:fltVal val="0"/>
                                          </p:val>
                                        </p:tav>
                                      </p:tavLst>
                                    </p:anim>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6" presetClass="entr" presetSubtype="21" fill="hold" grpId="0" nodeType="withEffect">
                                  <p:stCondLst>
                                    <p:cond delay="0"/>
                                  </p:stCondLst>
                                  <p:iterate type="wd">
                                    <p:tmPct val="10000"/>
                                  </p:iterate>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1" nodeType="clickEffect">
                                  <p:stCondLst>
                                    <p:cond delay="0"/>
                                  </p:stCondLst>
                                  <p:iterate type="wd">
                                    <p:tmPct val="10000"/>
                                  </p:iterate>
                                  <p:childTnLst>
                                    <p:anim calcmode="lin" valueType="num">
                                      <p:cBhvr>
                                        <p:cTn id="41" dur="500"/>
                                        <p:tgtEl>
                                          <p:spTgt spid="9"/>
                                        </p:tgtEl>
                                        <p:attrNameLst>
                                          <p:attrName>ppt_w</p:attrName>
                                        </p:attrNameLst>
                                      </p:cBhvr>
                                      <p:tavLst>
                                        <p:tav tm="0">
                                          <p:val>
                                            <p:strVal val="ppt_w"/>
                                          </p:val>
                                        </p:tav>
                                        <p:tav tm="100000">
                                          <p:val>
                                            <p:fltVal val="0"/>
                                          </p:val>
                                        </p:tav>
                                      </p:tavLst>
                                    </p:anim>
                                    <p:anim calcmode="lin" valueType="num">
                                      <p:cBhvr>
                                        <p:cTn id="42" dur="500"/>
                                        <p:tgtEl>
                                          <p:spTgt spid="9"/>
                                        </p:tgtEl>
                                        <p:attrNameLst>
                                          <p:attrName>ppt_h</p:attrName>
                                        </p:attrNameLst>
                                      </p:cBhvr>
                                      <p:tavLst>
                                        <p:tav tm="0">
                                          <p:val>
                                            <p:strVal val="ppt_h"/>
                                          </p:val>
                                        </p:tav>
                                        <p:tav tm="100000">
                                          <p:val>
                                            <p:fltVal val="0"/>
                                          </p:val>
                                        </p:tav>
                                      </p:tavLst>
                                    </p:anim>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18" presetClass="entr" presetSubtype="12" fill="hold" grpId="0" nodeType="withEffect">
                                  <p:stCondLst>
                                    <p:cond delay="0"/>
                                  </p:stCondLst>
                                  <p:iterate type="wd">
                                    <p:tmPct val="10000"/>
                                  </p:iterate>
                                  <p:childTnLst>
                                    <p:set>
                                      <p:cBhvr>
                                        <p:cTn id="46" dur="1" fill="hold">
                                          <p:stCondLst>
                                            <p:cond delay="0"/>
                                          </p:stCondLst>
                                        </p:cTn>
                                        <p:tgtEl>
                                          <p:spTgt spid="12"/>
                                        </p:tgtEl>
                                        <p:attrNameLst>
                                          <p:attrName>style.visibility</p:attrName>
                                        </p:attrNameLst>
                                      </p:cBhvr>
                                      <p:to>
                                        <p:strVal val="visible"/>
                                      </p:to>
                                    </p:set>
                                    <p:animEffect transition="in" filter="strips(downLeft)">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742950" y="869245"/>
            <a:ext cx="10706100" cy="4081438"/>
          </a:xfrm>
          <a:prstGeom prst="rect">
            <a:avLst/>
          </a:prstGeom>
        </p:spPr>
        <p:txBody>
          <a:bodyPr wrap="square">
            <a:spAutoFit/>
          </a:bodyPr>
          <a:lstStyle/>
          <a:p>
            <a:pPr algn="ctr">
              <a:lnSpc>
                <a:spcPct val="150000"/>
              </a:lnSpc>
            </a:pPr>
            <a:r>
              <a:rPr lang="en-US" sz="6000" b="1" dirty="0" err="1" smtClean="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t>
            </a:r>
            <a:r>
              <a:rPr lang="en-US" sz="6000" b="1" dirty="0" smtClean="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000" b="1" dirty="0" err="1" smtClean="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hãy</a:t>
            </a:r>
            <a:r>
              <a:rPr lang="en-US" sz="6000" b="1" dirty="0" smtClean="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a:t>
            </a:r>
            <a:r>
              <a:rPr lang="vi-VN" sz="6000" b="1" dirty="0" smtClean="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ựa </a:t>
            </a:r>
            <a:r>
              <a:rPr lang="vi-VN" sz="6000" b="1" dirty="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vào tranh và </a:t>
            </a:r>
            <a:r>
              <a:rPr lang="en-US" sz="6000" b="1" dirty="0" err="1">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lời</a:t>
            </a:r>
            <a:r>
              <a:rPr lang="en-US" sz="6000" b="1" dirty="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000" b="1" dirty="0" err="1">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dẫn</a:t>
            </a:r>
            <a:r>
              <a:rPr lang="en-US" sz="6000" b="1" dirty="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6000" b="1" dirty="0" smtClean="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dưới </a:t>
            </a:r>
            <a:r>
              <a:rPr lang="vi-VN" sz="6000" b="1" dirty="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tranh, thi kể lại </a:t>
            </a:r>
            <a:r>
              <a:rPr lang="en-US" sz="6000" b="1" dirty="0" smtClean="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6000" b="1" dirty="0" smtClean="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vi-VN" sz="6000" b="1" dirty="0" smtClean="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cốt </a:t>
            </a:r>
            <a:r>
              <a:rPr lang="vi-VN" sz="6000" b="1" dirty="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truyện </a:t>
            </a:r>
            <a:r>
              <a:rPr lang="vi-VN" sz="6000" b="1" dirty="0" smtClean="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 </a:t>
            </a:r>
            <a:r>
              <a:rPr lang="vi-VN" sz="6000" b="1" dirty="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lưỡi </a:t>
            </a:r>
            <a:r>
              <a:rPr lang="vi-VN" sz="6000" b="1" dirty="0" smtClean="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rìu</a:t>
            </a:r>
            <a:r>
              <a:rPr lang="en-US" sz="6000" b="1" dirty="0" smtClean="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6000" b="1" dirty="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079321"/>
      </p:ext>
    </p:extLst>
  </p:cSld>
  <p:clrMapOvr>
    <a:masterClrMapping/>
  </p:clrMapOvr>
  <mc:AlternateContent xmlns:mc="http://schemas.openxmlformats.org/markup-compatibility/2006" xmlns:p15="http://schemas.microsoft.com/office/powerpoint/2012/main">
    <mc:Choice Requires="p15">
      <p:transition spd="med">
        <p15:prstTrans prst="win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iterate type="wd">
                                    <p:tmPct val="10000"/>
                                  </p:iterate>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22" presetClass="entr" presetSubtype="4"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14351" y="908256"/>
            <a:ext cx="11201400" cy="5911644"/>
          </a:xfrm>
          <a:prstGeom prst="rect">
            <a:avLst/>
          </a:prstGeom>
        </p:spPr>
      </p:pic>
      <p:sp>
        <p:nvSpPr>
          <p:cNvPr id="5" name="Rectangle 4"/>
          <p:cNvSpPr/>
          <p:nvPr/>
        </p:nvSpPr>
        <p:spPr>
          <a:xfrm>
            <a:off x="4226983" y="104936"/>
            <a:ext cx="3780074" cy="923330"/>
          </a:xfrm>
          <a:prstGeom prst="rect">
            <a:avLst/>
          </a:prstGeom>
          <a:noFill/>
        </p:spPr>
        <p:txBody>
          <a:bodyPr wrap="none" lIns="91440" tIns="45720" rIns="91440" bIns="45720">
            <a:spAutoFit/>
          </a:bodyPr>
          <a:lstStyle/>
          <a:p>
            <a:pPr algn="ctr"/>
            <a:r>
              <a:rPr lang="en-US" sz="5400" b="1" cap="none" spc="0" smtClean="0">
                <a:ln w="0"/>
                <a:solidFill>
                  <a:srgbClr val="002060"/>
                </a:solidFill>
                <a:effectLst>
                  <a:outerShdw blurRad="38100" dist="19050" dir="2700000" algn="tl" rotWithShape="0">
                    <a:schemeClr val="dk1">
                      <a:alpha val="40000"/>
                    </a:schemeClr>
                  </a:outerShdw>
                </a:effectLst>
              </a:rPr>
              <a:t>BA LƯỠI RÌU</a:t>
            </a:r>
            <a:endParaRPr lang="en-US" sz="5400" b="1" cap="none" spc="0">
              <a:ln w="0"/>
              <a:solidFill>
                <a:srgbClr val="002060"/>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44531" b="45521"/>
          <a:stretch/>
        </p:blipFill>
        <p:spPr>
          <a:xfrm>
            <a:off x="5492873" y="213061"/>
            <a:ext cx="8616701" cy="85725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44531" b="45521"/>
          <a:stretch/>
        </p:blipFill>
        <p:spPr>
          <a:xfrm>
            <a:off x="-1875534" y="104061"/>
            <a:ext cx="8616701" cy="857250"/>
          </a:xfrm>
          <a:prstGeom prst="rect">
            <a:avLst/>
          </a:prstGeom>
        </p:spPr>
      </p:pic>
    </p:spTree>
    <p:extLst>
      <p:ext uri="{BB962C8B-B14F-4D97-AF65-F5344CB8AC3E}">
        <p14:creationId xmlns:p14="http://schemas.microsoft.com/office/powerpoint/2010/main" val="3573809518"/>
      </p:ext>
    </p:extLst>
  </p:cSld>
  <p:clrMapOvr>
    <a:masterClrMapping/>
  </p:clrMapOvr>
  <mc:AlternateContent xmlns:mc="http://schemas.openxmlformats.org/markup-compatibility/2006" xmlns:p15="http://schemas.microsoft.com/office/powerpoint/2012/main">
    <mc:Choice Requires="p15">
      <p:transition spd="med">
        <p15:prstTrans prst="wind"/>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2744" y="615992"/>
            <a:ext cx="9818112" cy="541178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700" y="641554"/>
            <a:ext cx="4805400" cy="6002216"/>
          </a:xfrm>
          <a:prstGeom prst="rect">
            <a:avLst/>
          </a:prstGeom>
        </p:spPr>
      </p:pic>
      <p:sp>
        <p:nvSpPr>
          <p:cNvPr id="6" name="Rectangle 5"/>
          <p:cNvSpPr/>
          <p:nvPr/>
        </p:nvSpPr>
        <p:spPr>
          <a:xfrm>
            <a:off x="4120468" y="2647604"/>
            <a:ext cx="5674951" cy="1938992"/>
          </a:xfrm>
          <a:prstGeom prst="rect">
            <a:avLst/>
          </a:prstGeom>
        </p:spPr>
        <p:txBody>
          <a:bodyPr wrap="none">
            <a:spAutoFit/>
          </a:bodyPr>
          <a:lstStyle/>
          <a:p>
            <a:pPr algn="ctr">
              <a:lnSpc>
                <a:spcPct val="150000"/>
              </a:lnSpc>
            </a:pPr>
            <a:r>
              <a:rPr lang="en-US" sz="4800" b="1" smtClean="0">
                <a:ln w="0"/>
                <a:solidFill>
                  <a:srgbClr val="00457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vi-VN" sz="4800" b="1" smtClean="0">
                <a:ln w="0"/>
                <a:solidFill>
                  <a:srgbClr val="00457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 </a:t>
            </a:r>
            <a:r>
              <a:rPr lang="vi-VN" sz="4800" b="1">
                <a:ln w="0"/>
                <a:solidFill>
                  <a:srgbClr val="00457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 lại cốt truyện </a:t>
            </a:r>
            <a:endParaRPr lang="en-US" sz="4800" b="1" smtClean="0">
              <a:ln w="0"/>
              <a:solidFill>
                <a:srgbClr val="00457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vi-VN" sz="4800" b="1" smtClean="0">
                <a:ln w="0"/>
                <a:solidFill>
                  <a:srgbClr val="00457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 </a:t>
            </a:r>
            <a:r>
              <a:rPr lang="vi-VN" sz="4800" b="1">
                <a:ln w="0"/>
                <a:solidFill>
                  <a:srgbClr val="00457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lưỡi rìu</a:t>
            </a:r>
            <a:endParaRPr lang="en-US" sz="4800">
              <a:solidFill>
                <a:srgbClr val="00457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3510546"/>
      </p:ext>
    </p:extLst>
  </p:cSld>
  <p:clrMapOvr>
    <a:masterClrMapping/>
  </p:clrMapOvr>
  <mc:AlternateContent xmlns:mc="http://schemas.openxmlformats.org/markup-compatibility/2006" xmlns:p15="http://schemas.microsoft.com/office/powerpoint/2012/main">
    <mc:Choice Requires="p15">
      <p:transition spd="med">
        <p15:prstTrans prst="win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iterate type="lt">
                                    <p:tmPct val="10000"/>
                                  </p:iterate>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par>
                          <p:cTn id="8" fill="hold">
                            <p:stCondLst>
                              <p:cond delay="500"/>
                            </p:stCondLst>
                            <p:childTnLst>
                              <p:par>
                                <p:cTn id="9" presetID="53" presetClass="entr" presetSubtype="16" fill="hold"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32" presetClass="emph" presetSubtype="0" fill="hold" nodeType="afterEffect">
                                  <p:stCondLst>
                                    <p:cond delay="0"/>
                                  </p:stCondLst>
                                  <p:iterate type="lt">
                                    <p:tmPct val="10000"/>
                                  </p:iterate>
                                  <p:childTnLst>
                                    <p:animRot by="120000">
                                      <p:cBhvr>
                                        <p:cTn id="16" dur="50" fill="hold">
                                          <p:stCondLst>
                                            <p:cond delay="0"/>
                                          </p:stCondLst>
                                        </p:cTn>
                                        <p:tgtEl>
                                          <p:spTgt spid="5"/>
                                        </p:tgtEl>
                                        <p:attrNameLst>
                                          <p:attrName>r</p:attrName>
                                        </p:attrNameLst>
                                      </p:cBhvr>
                                    </p:animRot>
                                    <p:animRot by="-240000">
                                      <p:cBhvr>
                                        <p:cTn id="17" dur="100" fill="hold">
                                          <p:stCondLst>
                                            <p:cond delay="100"/>
                                          </p:stCondLst>
                                        </p:cTn>
                                        <p:tgtEl>
                                          <p:spTgt spid="5"/>
                                        </p:tgtEl>
                                        <p:attrNameLst>
                                          <p:attrName>r</p:attrName>
                                        </p:attrNameLst>
                                      </p:cBhvr>
                                    </p:animRot>
                                    <p:animRot by="240000">
                                      <p:cBhvr>
                                        <p:cTn id="18" dur="100" fill="hold">
                                          <p:stCondLst>
                                            <p:cond delay="200"/>
                                          </p:stCondLst>
                                        </p:cTn>
                                        <p:tgtEl>
                                          <p:spTgt spid="5"/>
                                        </p:tgtEl>
                                        <p:attrNameLst>
                                          <p:attrName>r</p:attrName>
                                        </p:attrNameLst>
                                      </p:cBhvr>
                                    </p:animRot>
                                    <p:animRot by="-240000">
                                      <p:cBhvr>
                                        <p:cTn id="19" dur="100" fill="hold">
                                          <p:stCondLst>
                                            <p:cond delay="300"/>
                                          </p:stCondLst>
                                        </p:cTn>
                                        <p:tgtEl>
                                          <p:spTgt spid="5"/>
                                        </p:tgtEl>
                                        <p:attrNameLst>
                                          <p:attrName>r</p:attrName>
                                        </p:attrNameLst>
                                      </p:cBhvr>
                                    </p:animRot>
                                    <p:animRot by="120000">
                                      <p:cBhvr>
                                        <p:cTn id="20" dur="100" fill="hold">
                                          <p:stCondLst>
                                            <p:cond delay="400"/>
                                          </p:stCondLst>
                                        </p:cTn>
                                        <p:tgtEl>
                                          <p:spTgt spid="5"/>
                                        </p:tgtEl>
                                        <p:attrNameLst>
                                          <p:attrName>r</p:attrName>
                                        </p:attrNameLst>
                                      </p:cBhvr>
                                    </p:animRot>
                                  </p:childTnLst>
                                </p:cTn>
                              </p:par>
                            </p:childTnLst>
                          </p:cTn>
                        </p:par>
                        <p:par>
                          <p:cTn id="21" fill="hold">
                            <p:stCondLst>
                              <p:cond delay="1500"/>
                            </p:stCondLst>
                            <p:childTnLst>
                              <p:par>
                                <p:cTn id="22" presetID="20" presetClass="entr" presetSubtype="0" fill="hold" nodeType="after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Effect transition="in" filter="wedge">
                                      <p:cBhvr>
                                        <p:cTn id="24" dur="500"/>
                                        <p:tgtEl>
                                          <p:spTgt spid="4"/>
                                        </p:tgtEl>
                                      </p:cBhvr>
                                    </p:animEffect>
                                  </p:childTnLst>
                                </p:cTn>
                              </p:par>
                              <p:par>
                                <p:cTn id="25" presetID="20" presetClass="entr" presetSubtype="0" fill="hold" grpId="0" nodeType="with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Effect transition="in" filter="wedg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480796" y="-235926"/>
            <a:ext cx="9230407" cy="7367951"/>
          </a:xfrm>
          <a:prstGeom prst="ellipse">
            <a:avLst/>
          </a:prstGeom>
          <a:solidFill>
            <a:srgbClr val="FF6B3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Oval 4"/>
          <p:cNvSpPr/>
          <p:nvPr/>
        </p:nvSpPr>
        <p:spPr>
          <a:xfrm>
            <a:off x="1800224" y="19050"/>
            <a:ext cx="8591552" cy="6858000"/>
          </a:xfrm>
          <a:prstGeom prst="ellipse">
            <a:avLst/>
          </a:prstGeom>
          <a:solidFill>
            <a:srgbClr val="FF6B3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Rectangle 5"/>
          <p:cNvSpPr/>
          <p:nvPr/>
        </p:nvSpPr>
        <p:spPr>
          <a:xfrm>
            <a:off x="2388316" y="631893"/>
            <a:ext cx="7415366" cy="5632311"/>
          </a:xfrm>
          <a:prstGeom prst="rect">
            <a:avLst/>
          </a:prstGeom>
          <a:noFill/>
        </p:spPr>
        <p:txBody>
          <a:bodyPr wrap="square" lIns="91440" tIns="45720" rIns="91440" bIns="45720">
            <a:spAutoFit/>
          </a:bodyPr>
          <a:lstStyle/>
          <a:p>
            <a:pPr algn="ctr">
              <a:lnSpc>
                <a:spcPct val="150000"/>
              </a:lnSpc>
            </a:pPr>
            <a:r>
              <a:rPr lang="en-US" sz="6000" b="1" smtClean="0">
                <a:ln w="0"/>
                <a:solidFill>
                  <a:schemeClr val="accent4">
                    <a:lumMod val="20000"/>
                    <a:lumOff val="8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Bài 2. </a:t>
            </a:r>
            <a:r>
              <a:rPr lang="vi-VN" sz="6000" b="1" smtClean="0">
                <a:ln w="0"/>
                <a:solidFill>
                  <a:schemeClr val="accent4">
                    <a:lumMod val="20000"/>
                    <a:lumOff val="8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Phát </a:t>
            </a:r>
            <a:r>
              <a:rPr lang="vi-VN" sz="6000" b="1">
                <a:ln w="0"/>
                <a:solidFill>
                  <a:schemeClr val="accent4">
                    <a:lumMod val="20000"/>
                    <a:lumOff val="8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triển ý nêu dưới mỗi tranh thành một đoạn văn kể chuyện</a:t>
            </a:r>
          </a:p>
        </p:txBody>
      </p:sp>
    </p:spTree>
    <p:extLst>
      <p:ext uri="{BB962C8B-B14F-4D97-AF65-F5344CB8AC3E}">
        <p14:creationId xmlns:p14="http://schemas.microsoft.com/office/powerpoint/2010/main" val="1751055130"/>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Scale>
                                      <p:cBhvr>
                                        <p:cTn id="7"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6"/>
                                        </p:tgtEl>
                                        <p:attrNameLst>
                                          <p:attrName>ppt_x</p:attrName>
                                          <p:attrName>ppt_y</p:attrName>
                                        </p:attrNameLst>
                                      </p:cBhvr>
                                    </p:animMotion>
                                    <p:animEffect transition="in" filter="fade">
                                      <p:cBhvr>
                                        <p:cTn id="9" dur="500"/>
                                        <p:tgtEl>
                                          <p:spTgt spid="6"/>
                                        </p:tgtEl>
                                      </p:cBhvr>
                                    </p:animEffect>
                                  </p:childTnLst>
                                </p:cTn>
                              </p:par>
                              <p:par>
                                <p:cTn id="10" presetID="26" presetClass="emph" presetSubtype="0" fill="hold" nodeType="with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par>
                                <p:cTn id="13" presetID="8"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5470" y="147484"/>
            <a:ext cx="11926530" cy="6001643"/>
          </a:xfrm>
          <a:prstGeom prst="rect">
            <a:avLst/>
          </a:prstGeom>
          <a:noFill/>
        </p:spPr>
        <p:txBody>
          <a:bodyPr wrap="square" lIns="91440" tIns="45720" rIns="91440" bIns="45720">
            <a:spAutoFit/>
          </a:bodyPr>
          <a:lstStyle/>
          <a:p>
            <a:pPr algn="ctr"/>
            <a:r>
              <a:rPr lang="en-US" sz="4800" b="1" cap="none" spc="0" smtClean="0">
                <a:ln w="0"/>
                <a:solidFill>
                  <a:srgbClr val="5847F3"/>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 Ý</a:t>
            </a:r>
          </a:p>
          <a:p>
            <a:pPr marL="914400" indent="-914400">
              <a:buAutoNum type="alphaLcParenR"/>
            </a:pPr>
            <a:r>
              <a:rPr lang="en-US" sz="4800" b="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Hình dung đầy đủ diễn biến trong </a:t>
            </a:r>
            <a:br>
              <a:rPr lang="en-US" sz="4800" b="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4800" b="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mỗi đoạn:</a:t>
            </a:r>
          </a:p>
          <a:p>
            <a:pPr marL="2057400" lvl="3" indent="-685800">
              <a:buFontTx/>
              <a:buChar char="-"/>
            </a:pPr>
            <a:r>
              <a:rPr lang="en-US" sz="4800" b="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 nhân vật làm gì?</a:t>
            </a:r>
          </a:p>
          <a:p>
            <a:pPr marL="2057400" lvl="3" indent="-685800">
              <a:buFontTx/>
              <a:buChar char="-"/>
            </a:pPr>
            <a:r>
              <a:rPr lang="en-US" sz="4800" b="1" cap="none" spc="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 nhân vật nói gì?</a:t>
            </a:r>
          </a:p>
          <a:p>
            <a:r>
              <a:rPr lang="en-US" sz="4800" b="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Miêu tả:</a:t>
            </a:r>
          </a:p>
          <a:p>
            <a:pPr marL="2057400" lvl="3" indent="-685800">
              <a:buFontTx/>
              <a:buChar char="-"/>
            </a:pPr>
            <a:r>
              <a:rPr lang="en-US" sz="4800" b="1" cap="none" spc="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Ngoại hình của các nhân vật.</a:t>
            </a:r>
          </a:p>
          <a:p>
            <a:pPr marL="2057400" lvl="3" indent="-685800">
              <a:buFontTx/>
              <a:buChar char="-"/>
            </a:pPr>
            <a:r>
              <a:rPr lang="en-US" sz="4800" b="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Lưỡi rìu vàng, rìu bạc, rìu sắt.</a:t>
            </a:r>
            <a:endParaRPr lang="en-US" sz="48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8048" t="26925" r="26607" b="28486"/>
          <a:stretch/>
        </p:blipFill>
        <p:spPr>
          <a:xfrm>
            <a:off x="-19050" y="4705350"/>
            <a:ext cx="2286000" cy="2247900"/>
          </a:xfrm>
          <a:prstGeom prst="rect">
            <a:avLst/>
          </a:prstGeom>
        </p:spPr>
      </p:pic>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9434" t="28520" r="27110" b="30291"/>
          <a:stretch/>
        </p:blipFill>
        <p:spPr>
          <a:xfrm rot="16200000" flipH="1">
            <a:off x="10020302" y="95248"/>
            <a:ext cx="2190749" cy="207645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5174" y="1747004"/>
            <a:ext cx="2968676" cy="2968676"/>
          </a:xfrm>
          <a:prstGeom prst="rect">
            <a:avLst/>
          </a:prstGeom>
        </p:spPr>
      </p:pic>
    </p:spTree>
    <p:extLst>
      <p:ext uri="{BB962C8B-B14F-4D97-AF65-F5344CB8AC3E}">
        <p14:creationId xmlns:p14="http://schemas.microsoft.com/office/powerpoint/2010/main" val="832655520"/>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iterate type="wd">
                                    <p:tmPct val="10000"/>
                                  </p:iterate>
                                  <p:childTnLst>
                                    <p:animRot by="120000">
                                      <p:cBhvr>
                                        <p:cTn id="11" dur="50" fill="hold">
                                          <p:stCondLst>
                                            <p:cond delay="0"/>
                                          </p:stCondLst>
                                        </p:cTn>
                                        <p:tgtEl>
                                          <p:spTgt spid="11"/>
                                        </p:tgtEl>
                                        <p:attrNameLst>
                                          <p:attrName>r</p:attrName>
                                        </p:attrNameLst>
                                      </p:cBhvr>
                                    </p:animRot>
                                    <p:animRot by="-240000">
                                      <p:cBhvr>
                                        <p:cTn id="12" dur="100" fill="hold">
                                          <p:stCondLst>
                                            <p:cond delay="100"/>
                                          </p:stCondLst>
                                        </p:cTn>
                                        <p:tgtEl>
                                          <p:spTgt spid="11"/>
                                        </p:tgtEl>
                                        <p:attrNameLst>
                                          <p:attrName>r</p:attrName>
                                        </p:attrNameLst>
                                      </p:cBhvr>
                                    </p:animRot>
                                    <p:animRot by="240000">
                                      <p:cBhvr>
                                        <p:cTn id="13" dur="100" fill="hold">
                                          <p:stCondLst>
                                            <p:cond delay="200"/>
                                          </p:stCondLst>
                                        </p:cTn>
                                        <p:tgtEl>
                                          <p:spTgt spid="11"/>
                                        </p:tgtEl>
                                        <p:attrNameLst>
                                          <p:attrName>r</p:attrName>
                                        </p:attrNameLst>
                                      </p:cBhvr>
                                    </p:animRot>
                                    <p:animRot by="-240000">
                                      <p:cBhvr>
                                        <p:cTn id="14" dur="100" fill="hold">
                                          <p:stCondLst>
                                            <p:cond delay="300"/>
                                          </p:stCondLst>
                                        </p:cTn>
                                        <p:tgtEl>
                                          <p:spTgt spid="11"/>
                                        </p:tgtEl>
                                        <p:attrNameLst>
                                          <p:attrName>r</p:attrName>
                                        </p:attrNameLst>
                                      </p:cBhvr>
                                    </p:animRot>
                                    <p:animRot by="120000">
                                      <p:cBhvr>
                                        <p:cTn id="15" dur="100" fill="hold">
                                          <p:stCondLst>
                                            <p:cond delay="400"/>
                                          </p:stCondLst>
                                        </p:cTn>
                                        <p:tgtEl>
                                          <p:spTgt spid="11"/>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iterate type="wd">
                                    <p:tmPct val="10000"/>
                                  </p:iterate>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arn(inVertical)">
                                      <p:cBhvr>
                                        <p:cTn id="20" dur="500"/>
                                        <p:tgtEl>
                                          <p:spTgt spid="6">
                                            <p:txEl>
                                              <p:pRg st="1" end="1"/>
                                            </p:txEl>
                                          </p:spTgt>
                                        </p:tgtEl>
                                      </p:cBhvr>
                                    </p:animEffect>
                                  </p:childTnLst>
                                </p:cTn>
                              </p:par>
                            </p:childTnLst>
                          </p:cTn>
                        </p:par>
                        <p:par>
                          <p:cTn id="21" fill="hold">
                            <p:stCondLst>
                              <p:cond delay="950"/>
                            </p:stCondLst>
                            <p:childTnLst>
                              <p:par>
                                <p:cTn id="22" presetID="2" presetClass="entr" presetSubtype="4" fill="hold" nodeType="afterEffect">
                                  <p:stCondLst>
                                    <p:cond delay="0"/>
                                  </p:stCondLst>
                                  <p:iterate type="wd">
                                    <p:tmPct val="10000"/>
                                  </p:iterate>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700"/>
                            </p:stCondLst>
                            <p:childTnLst>
                              <p:par>
                                <p:cTn id="27" presetID="2" presetClass="entr" presetSubtype="4" fill="hold" nodeType="afterEffect">
                                  <p:stCondLst>
                                    <p:cond delay="0"/>
                                  </p:stCondLst>
                                  <p:iterate type="wd">
                                    <p:tmPct val="10000"/>
                                  </p:iterate>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iterate type="wd">
                                    <p:tmPct val="10000"/>
                                  </p:iterate>
                                  <p:childTnLst>
                                    <p:set>
                                      <p:cBhvr>
                                        <p:cTn id="34" dur="1" fill="hold">
                                          <p:stCondLst>
                                            <p:cond delay="0"/>
                                          </p:stCondLst>
                                        </p:cTn>
                                        <p:tgtEl>
                                          <p:spTgt spid="6">
                                            <p:txEl>
                                              <p:pRg st="4" end="4"/>
                                            </p:txEl>
                                          </p:spTgt>
                                        </p:tgtEl>
                                        <p:attrNameLst>
                                          <p:attrName>style.visibility</p:attrName>
                                        </p:attrNameLst>
                                      </p:cBhvr>
                                      <p:to>
                                        <p:strVal val="visible"/>
                                      </p:to>
                                    </p:set>
                                    <p:animEffect transition="in" filter="barn(inVertical)">
                                      <p:cBhvr>
                                        <p:cTn id="35" dur="500"/>
                                        <p:tgtEl>
                                          <p:spTgt spid="6">
                                            <p:txEl>
                                              <p:pRg st="4" end="4"/>
                                            </p:txEl>
                                          </p:spTgt>
                                        </p:tgtEl>
                                      </p:cBhvr>
                                    </p:animEffect>
                                  </p:childTnLst>
                                </p:cTn>
                              </p:par>
                            </p:childTnLst>
                          </p:cTn>
                        </p:par>
                        <p:par>
                          <p:cTn id="36" fill="hold">
                            <p:stCondLst>
                              <p:cond delay="700"/>
                            </p:stCondLst>
                            <p:childTnLst>
                              <p:par>
                                <p:cTn id="37" presetID="2" presetClass="entr" presetSubtype="4" fill="hold" nodeType="afterEffect">
                                  <p:stCondLst>
                                    <p:cond delay="0"/>
                                  </p:stCondLst>
                                  <p:iterate type="wd">
                                    <p:tmPct val="10000"/>
                                  </p:iterate>
                                  <p:childTnLst>
                                    <p:set>
                                      <p:cBhvr>
                                        <p:cTn id="38" dur="1" fill="hold">
                                          <p:stCondLst>
                                            <p:cond delay="0"/>
                                          </p:stCondLst>
                                        </p:cTn>
                                        <p:tgtEl>
                                          <p:spTgt spid="6">
                                            <p:txEl>
                                              <p:pRg st="5" end="5"/>
                                            </p:txEl>
                                          </p:spTgt>
                                        </p:tgtEl>
                                        <p:attrNameLst>
                                          <p:attrName>style.visibility</p:attrName>
                                        </p:attrNameLst>
                                      </p:cBhvr>
                                      <p:to>
                                        <p:strVal val="visible"/>
                                      </p:to>
                                    </p:set>
                                    <p:anim calcmode="lin" valueType="num">
                                      <p:cBhvr additive="base">
                                        <p:cTn id="3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 presetClass="entr" presetSubtype="4" fill="hold" nodeType="afterEffect">
                                  <p:stCondLst>
                                    <p:cond delay="0"/>
                                  </p:stCondLst>
                                  <p:iterate type="wd">
                                    <p:tmPct val="10000"/>
                                  </p:iterate>
                                  <p:childTnLst>
                                    <p:set>
                                      <p:cBhvr>
                                        <p:cTn id="43" dur="1" fill="hold">
                                          <p:stCondLst>
                                            <p:cond delay="0"/>
                                          </p:stCondLst>
                                        </p:cTn>
                                        <p:tgtEl>
                                          <p:spTgt spid="6">
                                            <p:txEl>
                                              <p:pRg st="6" end="6"/>
                                            </p:txEl>
                                          </p:spTgt>
                                        </p:tgtEl>
                                        <p:attrNameLst>
                                          <p:attrName>style.visibility</p:attrName>
                                        </p:attrNameLst>
                                      </p:cBhvr>
                                      <p:to>
                                        <p:strVal val="visible"/>
                                      </p:to>
                                    </p:set>
                                    <p:anim calcmode="lin" valueType="num">
                                      <p:cBhvr additive="base">
                                        <p:cTn id="44"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24550" cy="3666928"/>
          </a:xfrm>
          <a:prstGeom prst="rect">
            <a:avLst/>
          </a:prstGeom>
        </p:spPr>
      </p:pic>
      <p:sp>
        <p:nvSpPr>
          <p:cNvPr id="5" name="Rectangle 4"/>
          <p:cNvSpPr/>
          <p:nvPr/>
        </p:nvSpPr>
        <p:spPr>
          <a:xfrm>
            <a:off x="6096000" y="791874"/>
            <a:ext cx="6096000" cy="2677656"/>
          </a:xfrm>
          <a:prstGeom prst="rect">
            <a:avLst/>
          </a:prstGeom>
        </p:spPr>
        <p:txBody>
          <a:bodyPr wrap="square">
            <a:spAutoFit/>
          </a:bodyPr>
          <a:lstStyle/>
          <a:p>
            <a:pPr>
              <a:lnSpc>
                <a:spcPct val="150000"/>
              </a:lnSpc>
            </a:pPr>
            <a:r>
              <a:rPr lang="en-US" sz="2800" b="1" smtClean="0">
                <a:solidFill>
                  <a:srgbClr val="664661"/>
                </a:solidFill>
                <a:latin typeface="Times New Roman" panose="02020603050405020304" pitchFamily="18" charset="0"/>
                <a:cs typeface="Times New Roman" panose="02020603050405020304" pitchFamily="18" charset="0"/>
              </a:rPr>
              <a:t>- N</a:t>
            </a:r>
            <a:r>
              <a:rPr lang="vi-VN" sz="2800" b="1" smtClean="0">
                <a:solidFill>
                  <a:srgbClr val="664661"/>
                </a:solidFill>
                <a:latin typeface="Times New Roman" panose="02020603050405020304" pitchFamily="18" charset="0"/>
                <a:cs typeface="Times New Roman" panose="02020603050405020304" pitchFamily="18" charset="0"/>
              </a:rPr>
              <a:t>hân </a:t>
            </a:r>
            <a:r>
              <a:rPr lang="vi-VN" sz="2800" b="1">
                <a:solidFill>
                  <a:srgbClr val="664661"/>
                </a:solidFill>
                <a:latin typeface="Times New Roman" panose="02020603050405020304" pitchFamily="18" charset="0"/>
                <a:cs typeface="Times New Roman" panose="02020603050405020304" pitchFamily="18" charset="0"/>
              </a:rPr>
              <a:t>vật làm gì?</a:t>
            </a:r>
          </a:p>
          <a:p>
            <a:pPr>
              <a:lnSpc>
                <a:spcPct val="150000"/>
              </a:lnSpc>
            </a:pPr>
            <a:r>
              <a:rPr lang="en-US" sz="2800" b="1" smtClean="0">
                <a:solidFill>
                  <a:srgbClr val="664661"/>
                </a:solidFill>
                <a:latin typeface="Times New Roman" panose="02020603050405020304" pitchFamily="18" charset="0"/>
                <a:cs typeface="Times New Roman" panose="02020603050405020304" pitchFamily="18" charset="0"/>
              </a:rPr>
              <a:t>- </a:t>
            </a:r>
            <a:r>
              <a:rPr lang="en-US" sz="2800" b="1">
                <a:solidFill>
                  <a:srgbClr val="664661"/>
                </a:solidFill>
                <a:latin typeface="Times New Roman" panose="02020603050405020304" pitchFamily="18" charset="0"/>
                <a:cs typeface="Times New Roman" panose="02020603050405020304" pitchFamily="18" charset="0"/>
              </a:rPr>
              <a:t>N</a:t>
            </a:r>
            <a:r>
              <a:rPr lang="vi-VN" sz="2800" b="1" smtClean="0">
                <a:solidFill>
                  <a:srgbClr val="664661"/>
                </a:solidFill>
                <a:latin typeface="Times New Roman" panose="02020603050405020304" pitchFamily="18" charset="0"/>
                <a:cs typeface="Times New Roman" panose="02020603050405020304" pitchFamily="18" charset="0"/>
              </a:rPr>
              <a:t>hân </a:t>
            </a:r>
            <a:r>
              <a:rPr lang="vi-VN" sz="2800" b="1">
                <a:solidFill>
                  <a:srgbClr val="664661"/>
                </a:solidFill>
                <a:latin typeface="Times New Roman" panose="02020603050405020304" pitchFamily="18" charset="0"/>
                <a:cs typeface="Times New Roman" panose="02020603050405020304" pitchFamily="18" charset="0"/>
              </a:rPr>
              <a:t>vật nói gì?</a:t>
            </a:r>
          </a:p>
          <a:p>
            <a:pPr>
              <a:lnSpc>
                <a:spcPct val="150000"/>
              </a:lnSpc>
            </a:pPr>
            <a:r>
              <a:rPr lang="en-US" sz="2800" b="1" smtClean="0">
                <a:solidFill>
                  <a:srgbClr val="664661"/>
                </a:solidFill>
                <a:latin typeface="Times New Roman" panose="02020603050405020304" pitchFamily="18" charset="0"/>
                <a:cs typeface="Times New Roman" panose="02020603050405020304" pitchFamily="18" charset="0"/>
              </a:rPr>
              <a:t>- </a:t>
            </a:r>
            <a:r>
              <a:rPr lang="vi-VN" sz="2800" b="1" smtClean="0">
                <a:solidFill>
                  <a:srgbClr val="664661"/>
                </a:solidFill>
                <a:latin typeface="Times New Roman" panose="02020603050405020304" pitchFamily="18" charset="0"/>
                <a:cs typeface="Times New Roman" panose="02020603050405020304" pitchFamily="18" charset="0"/>
              </a:rPr>
              <a:t>Ngoại </a:t>
            </a:r>
            <a:r>
              <a:rPr lang="vi-VN" sz="2800" b="1">
                <a:solidFill>
                  <a:srgbClr val="664661"/>
                </a:solidFill>
                <a:latin typeface="Times New Roman" panose="02020603050405020304" pitchFamily="18" charset="0"/>
                <a:cs typeface="Times New Roman" panose="02020603050405020304" pitchFamily="18" charset="0"/>
              </a:rPr>
              <a:t>hình của các nhân </a:t>
            </a:r>
            <a:r>
              <a:rPr lang="vi-VN" sz="2800" b="1" smtClean="0">
                <a:solidFill>
                  <a:srgbClr val="664661"/>
                </a:solidFill>
                <a:latin typeface="Times New Roman" panose="02020603050405020304" pitchFamily="18" charset="0"/>
                <a:cs typeface="Times New Roman" panose="02020603050405020304" pitchFamily="18" charset="0"/>
              </a:rPr>
              <a:t>vật</a:t>
            </a:r>
            <a:r>
              <a:rPr lang="en-US" sz="2800" b="1" smtClean="0">
                <a:solidFill>
                  <a:srgbClr val="664661"/>
                </a:solidFill>
                <a:latin typeface="Times New Roman" panose="02020603050405020304" pitchFamily="18" charset="0"/>
                <a:cs typeface="Times New Roman" panose="02020603050405020304" pitchFamily="18" charset="0"/>
              </a:rPr>
              <a:t> thế nào?</a:t>
            </a:r>
            <a:endParaRPr lang="vi-VN" sz="2800" b="1">
              <a:solidFill>
                <a:srgbClr val="664661"/>
              </a:solidFill>
              <a:latin typeface="Times New Roman" panose="02020603050405020304" pitchFamily="18" charset="0"/>
              <a:cs typeface="Times New Roman" panose="02020603050405020304" pitchFamily="18" charset="0"/>
            </a:endParaRPr>
          </a:p>
          <a:p>
            <a:pPr>
              <a:lnSpc>
                <a:spcPct val="150000"/>
              </a:lnSpc>
            </a:pPr>
            <a:r>
              <a:rPr lang="en-US" sz="2800" b="1" smtClean="0">
                <a:solidFill>
                  <a:srgbClr val="664661"/>
                </a:solidFill>
                <a:latin typeface="Times New Roman" panose="02020603050405020304" pitchFamily="18" charset="0"/>
                <a:cs typeface="Times New Roman" panose="02020603050405020304" pitchFamily="18" charset="0"/>
              </a:rPr>
              <a:t>- </a:t>
            </a:r>
            <a:r>
              <a:rPr lang="vi-VN" sz="2800" b="1" smtClean="0">
                <a:solidFill>
                  <a:srgbClr val="664661"/>
                </a:solidFill>
                <a:latin typeface="Times New Roman" panose="02020603050405020304" pitchFamily="18" charset="0"/>
                <a:cs typeface="Times New Roman" panose="02020603050405020304" pitchFamily="18" charset="0"/>
              </a:rPr>
              <a:t>Lưỡi </a:t>
            </a:r>
            <a:r>
              <a:rPr lang="vi-VN" sz="2800" b="1">
                <a:solidFill>
                  <a:srgbClr val="664661"/>
                </a:solidFill>
                <a:latin typeface="Times New Roman" panose="02020603050405020304" pitchFamily="18" charset="0"/>
                <a:cs typeface="Times New Roman" panose="02020603050405020304" pitchFamily="18" charset="0"/>
              </a:rPr>
              <a:t>rìu vàng, rìu </a:t>
            </a:r>
            <a:r>
              <a:rPr lang="vi-VN" sz="2800" b="1" smtClean="0">
                <a:solidFill>
                  <a:srgbClr val="664661"/>
                </a:solidFill>
                <a:latin typeface="Times New Roman" panose="02020603050405020304" pitchFamily="18" charset="0"/>
                <a:cs typeface="Times New Roman" panose="02020603050405020304" pitchFamily="18" charset="0"/>
              </a:rPr>
              <a:t>bạc</a:t>
            </a:r>
            <a:r>
              <a:rPr lang="en-US" sz="2800" b="1">
                <a:solidFill>
                  <a:srgbClr val="664661"/>
                </a:solidFill>
                <a:latin typeface="Times New Roman" panose="02020603050405020304" pitchFamily="18" charset="0"/>
                <a:cs typeface="Times New Roman" panose="02020603050405020304" pitchFamily="18" charset="0"/>
              </a:rPr>
              <a:t> </a:t>
            </a:r>
            <a:r>
              <a:rPr lang="en-US" sz="2800" b="1" smtClean="0">
                <a:solidFill>
                  <a:srgbClr val="664661"/>
                </a:solidFill>
                <a:latin typeface="Times New Roman" panose="02020603050405020304" pitchFamily="18" charset="0"/>
                <a:cs typeface="Times New Roman" panose="02020603050405020304" pitchFamily="18" charset="0"/>
              </a:rPr>
              <a:t>hay</a:t>
            </a:r>
            <a:r>
              <a:rPr lang="vi-VN" sz="2800" b="1" smtClean="0">
                <a:solidFill>
                  <a:srgbClr val="664661"/>
                </a:solidFill>
                <a:latin typeface="Times New Roman" panose="02020603050405020304" pitchFamily="18" charset="0"/>
                <a:cs typeface="Times New Roman" panose="02020603050405020304" pitchFamily="18" charset="0"/>
              </a:rPr>
              <a:t> </a:t>
            </a:r>
            <a:r>
              <a:rPr lang="vi-VN" sz="2800" b="1">
                <a:solidFill>
                  <a:srgbClr val="664661"/>
                </a:solidFill>
                <a:latin typeface="Times New Roman" panose="02020603050405020304" pitchFamily="18" charset="0"/>
                <a:cs typeface="Times New Roman" panose="02020603050405020304" pitchFamily="18" charset="0"/>
              </a:rPr>
              <a:t>rìu </a:t>
            </a:r>
            <a:r>
              <a:rPr lang="vi-VN" sz="2800" b="1" smtClean="0">
                <a:solidFill>
                  <a:srgbClr val="664661"/>
                </a:solidFill>
                <a:latin typeface="Times New Roman" panose="02020603050405020304" pitchFamily="18" charset="0"/>
                <a:cs typeface="Times New Roman" panose="02020603050405020304" pitchFamily="18" charset="0"/>
              </a:rPr>
              <a:t>sắt</a:t>
            </a:r>
            <a:r>
              <a:rPr lang="en-US" sz="2800" b="1" smtClean="0">
                <a:solidFill>
                  <a:srgbClr val="664661"/>
                </a:solidFill>
                <a:latin typeface="Times New Roman" panose="02020603050405020304" pitchFamily="18" charset="0"/>
                <a:cs typeface="Times New Roman" panose="02020603050405020304" pitchFamily="18" charset="0"/>
              </a:rPr>
              <a:t>?</a:t>
            </a:r>
            <a:endParaRPr lang="vi-VN" sz="2800" b="1">
              <a:solidFill>
                <a:srgbClr val="66466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2400" y="4387322"/>
            <a:ext cx="11887200" cy="2505173"/>
          </a:xfrm>
          <a:prstGeom prst="rect">
            <a:avLst/>
          </a:prstGeom>
        </p:spPr>
        <p:txBody>
          <a:bodyPr wrap="square">
            <a:spAutoFit/>
          </a:bodyPr>
          <a:lstStyle/>
          <a:p>
            <a:pPr marL="457200" indent="-457200" algn="just">
              <a:lnSpc>
                <a:spcPct val="112000"/>
              </a:lnSpc>
              <a:buFont typeface="Arial" panose="020B0604020202020204" pitchFamily="34" charset="0"/>
              <a:buChar char="•"/>
            </a:pPr>
            <a:r>
              <a:rPr lang="en-US" sz="2800" b="1">
                <a:solidFill>
                  <a:srgbClr val="FF6600"/>
                </a:solidFill>
                <a:latin typeface="Times New Roman" panose="02020603050405020304" pitchFamily="18" charset="0"/>
                <a:cs typeface="Times New Roman" panose="02020603050405020304" pitchFamily="18" charset="0"/>
              </a:rPr>
              <a:t>Một chàng tiều phu đang đốn củi thì lưỡi rìu bị văng xuống sông</a:t>
            </a:r>
            <a:r>
              <a:rPr lang="en-US" sz="2800" b="1" smtClean="0">
                <a:solidFill>
                  <a:srgbClr val="FF6600"/>
                </a:solidFill>
                <a:latin typeface="Times New Roman" panose="02020603050405020304" pitchFamily="18" charset="0"/>
                <a:cs typeface="Times New Roman" panose="02020603050405020304" pitchFamily="18" charset="0"/>
              </a:rPr>
              <a:t>.</a:t>
            </a:r>
          </a:p>
          <a:p>
            <a:pPr marL="457200" indent="-457200" algn="just">
              <a:lnSpc>
                <a:spcPct val="112000"/>
              </a:lnSpc>
              <a:buFont typeface="Arial" panose="020B0604020202020204" pitchFamily="34" charset="0"/>
              <a:buChar char="•"/>
            </a:pPr>
            <a:r>
              <a:rPr lang="vi-VN" sz="2800" b="1">
                <a:solidFill>
                  <a:srgbClr val="FF6600"/>
                </a:solidFill>
                <a:latin typeface="Times New Roman" panose="02020603050405020304" pitchFamily="18" charset="0"/>
                <a:cs typeface="Times New Roman" panose="02020603050405020304" pitchFamily="18" charset="0"/>
              </a:rPr>
              <a:t>Chàng buồn bã </a:t>
            </a:r>
            <a:r>
              <a:rPr lang="vi-VN" sz="2800" b="1" smtClean="0">
                <a:solidFill>
                  <a:srgbClr val="FF6600"/>
                </a:solidFill>
                <a:latin typeface="Times New Roman" panose="02020603050405020304" pitchFamily="18" charset="0"/>
                <a:cs typeface="Times New Roman" panose="02020603050405020304" pitchFamily="18" charset="0"/>
              </a:rPr>
              <a:t>nói: </a:t>
            </a:r>
            <a:r>
              <a:rPr lang="vi-VN" sz="2800" b="1">
                <a:solidFill>
                  <a:srgbClr val="FF6600"/>
                </a:solidFill>
                <a:latin typeface="Times New Roman" panose="02020603050405020304" pitchFamily="18" charset="0"/>
                <a:cs typeface="Times New Roman" panose="02020603050405020304" pitchFamily="18" charset="0"/>
              </a:rPr>
              <a:t>"Cả nhà ta chỉ trông vào lưỡi rìu </a:t>
            </a:r>
            <a:r>
              <a:rPr lang="vi-VN" sz="2800" b="1" smtClean="0">
                <a:solidFill>
                  <a:srgbClr val="FF6600"/>
                </a:solidFill>
                <a:latin typeface="Times New Roman" panose="02020603050405020304" pitchFamily="18" charset="0"/>
                <a:cs typeface="Times New Roman" panose="02020603050405020304" pitchFamily="18" charset="0"/>
              </a:rPr>
              <a:t>này.</a:t>
            </a:r>
            <a:r>
              <a:rPr lang="en-US" sz="2800" b="1" smtClean="0">
                <a:solidFill>
                  <a:srgbClr val="FF6600"/>
                </a:solidFill>
                <a:latin typeface="Times New Roman" panose="02020603050405020304" pitchFamily="18" charset="0"/>
                <a:cs typeface="Times New Roman" panose="02020603050405020304" pitchFamily="18" charset="0"/>
              </a:rPr>
              <a:t> </a:t>
            </a:r>
            <a:r>
              <a:rPr lang="vi-VN" sz="2800" b="1" smtClean="0">
                <a:solidFill>
                  <a:srgbClr val="FF6600"/>
                </a:solidFill>
                <a:latin typeface="Times New Roman" panose="02020603050405020304" pitchFamily="18" charset="0"/>
                <a:cs typeface="Times New Roman" panose="02020603050405020304" pitchFamily="18" charset="0"/>
              </a:rPr>
              <a:t>Nay mất</a:t>
            </a:r>
            <a:r>
              <a:rPr lang="en-US" sz="2800" b="1" smtClean="0">
                <a:solidFill>
                  <a:srgbClr val="FF6600"/>
                </a:solidFill>
                <a:latin typeface="Times New Roman" panose="02020603050405020304" pitchFamily="18" charset="0"/>
                <a:cs typeface="Times New Roman" panose="02020603050405020304" pitchFamily="18" charset="0"/>
              </a:rPr>
              <a:t> </a:t>
            </a:r>
            <a:r>
              <a:rPr lang="vi-VN" sz="2800" b="1" smtClean="0">
                <a:solidFill>
                  <a:srgbClr val="FF6600"/>
                </a:solidFill>
                <a:latin typeface="Times New Roman" panose="02020603050405020304" pitchFamily="18" charset="0"/>
                <a:cs typeface="Times New Roman" panose="02020603050405020304" pitchFamily="18" charset="0"/>
              </a:rPr>
              <a:t>rìu </a:t>
            </a:r>
            <a:r>
              <a:rPr lang="vi-VN" sz="2800" b="1">
                <a:solidFill>
                  <a:srgbClr val="FF6600"/>
                </a:solidFill>
                <a:latin typeface="Times New Roman" panose="02020603050405020304" pitchFamily="18" charset="0"/>
                <a:cs typeface="Times New Roman" panose="02020603050405020304" pitchFamily="18" charset="0"/>
              </a:rPr>
              <a:t>thì sống thế nào </a:t>
            </a:r>
            <a:r>
              <a:rPr lang="vi-VN" sz="2800" b="1" smtClean="0">
                <a:solidFill>
                  <a:srgbClr val="FF6600"/>
                </a:solidFill>
                <a:latin typeface="Times New Roman" panose="02020603050405020304" pitchFamily="18" charset="0"/>
                <a:cs typeface="Times New Roman" panose="02020603050405020304" pitchFamily="18" charset="0"/>
              </a:rPr>
              <a:t>đây</a:t>
            </a:r>
            <a:r>
              <a:rPr lang="en-US" sz="2800" b="1" smtClean="0">
                <a:solidFill>
                  <a:srgbClr val="FF6600"/>
                </a:solidFill>
                <a:latin typeface="Times New Roman" panose="02020603050405020304" pitchFamily="18" charset="0"/>
                <a:cs typeface="Times New Roman" panose="02020603050405020304" pitchFamily="18" charset="0"/>
              </a:rPr>
              <a:t>!” </a:t>
            </a:r>
          </a:p>
          <a:p>
            <a:pPr marL="457200" indent="-457200" algn="just">
              <a:lnSpc>
                <a:spcPct val="112000"/>
              </a:lnSpc>
              <a:buFont typeface="Arial" panose="020B0604020202020204" pitchFamily="34" charset="0"/>
              <a:buChar char="•"/>
            </a:pPr>
            <a:r>
              <a:rPr lang="vi-VN" sz="2800" b="1" smtClean="0">
                <a:solidFill>
                  <a:srgbClr val="FF6600"/>
                </a:solidFill>
                <a:latin typeface="Times New Roman" panose="02020603050405020304" pitchFamily="18" charset="0"/>
                <a:cs typeface="Times New Roman" panose="02020603050405020304" pitchFamily="18" charset="0"/>
              </a:rPr>
              <a:t>Chàng ti</a:t>
            </a:r>
            <a:r>
              <a:rPr lang="en-US" sz="2800" b="1">
                <a:solidFill>
                  <a:srgbClr val="FF6600"/>
                </a:solidFill>
                <a:latin typeface="Times New Roman" panose="02020603050405020304" pitchFamily="18" charset="0"/>
                <a:cs typeface="Times New Roman" panose="02020603050405020304" pitchFamily="18" charset="0"/>
              </a:rPr>
              <a:t>ề</a:t>
            </a:r>
            <a:r>
              <a:rPr lang="vi-VN" sz="2800" b="1" smtClean="0">
                <a:solidFill>
                  <a:srgbClr val="FF6600"/>
                </a:solidFill>
                <a:latin typeface="Times New Roman" panose="02020603050405020304" pitchFamily="18" charset="0"/>
                <a:cs typeface="Times New Roman" panose="02020603050405020304" pitchFamily="18" charset="0"/>
              </a:rPr>
              <a:t>u </a:t>
            </a:r>
            <a:r>
              <a:rPr lang="vi-VN" sz="2800" b="1">
                <a:solidFill>
                  <a:srgbClr val="FF6600"/>
                </a:solidFill>
                <a:latin typeface="Times New Roman" panose="02020603050405020304" pitchFamily="18" charset="0"/>
                <a:cs typeface="Times New Roman" panose="02020603050405020304" pitchFamily="18" charset="0"/>
              </a:rPr>
              <a:t>phu nghèo, ở trần, quấn khăn mỏ </a:t>
            </a:r>
            <a:r>
              <a:rPr lang="vi-VN" sz="2800" b="1" smtClean="0">
                <a:solidFill>
                  <a:srgbClr val="FF6600"/>
                </a:solidFill>
                <a:latin typeface="Times New Roman" panose="02020603050405020304" pitchFamily="18" charset="0"/>
                <a:cs typeface="Times New Roman" panose="02020603050405020304" pitchFamily="18" charset="0"/>
              </a:rPr>
              <a:t>rìu</a:t>
            </a:r>
            <a:r>
              <a:rPr lang="en-US" sz="2800" b="1" smtClean="0">
                <a:solidFill>
                  <a:srgbClr val="FF6600"/>
                </a:solidFill>
                <a:latin typeface="Times New Roman" panose="02020603050405020304" pitchFamily="18" charset="0"/>
                <a:cs typeface="Times New Roman" panose="02020603050405020304" pitchFamily="18" charset="0"/>
              </a:rPr>
              <a:t>. </a:t>
            </a:r>
          </a:p>
          <a:p>
            <a:pPr marL="457200" indent="-457200" algn="just">
              <a:lnSpc>
                <a:spcPct val="112000"/>
              </a:lnSpc>
              <a:buFont typeface="Arial" panose="020B0604020202020204" pitchFamily="34" charset="0"/>
              <a:buChar char="•"/>
            </a:pPr>
            <a:r>
              <a:rPr lang="en-US" sz="2800" b="1" smtClean="0">
                <a:solidFill>
                  <a:srgbClr val="FF6600"/>
                </a:solidFill>
                <a:latin typeface="Times New Roman" panose="02020603050405020304" pitchFamily="18" charset="0"/>
                <a:cs typeface="Times New Roman" panose="02020603050405020304" pitchFamily="18" charset="0"/>
              </a:rPr>
              <a:t>Lưỡi rìu sắt bóng loáng.</a:t>
            </a:r>
            <a:endParaRPr lang="en-US" sz="3600" b="1">
              <a:solidFill>
                <a:srgbClr val="FF66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43585" y="30016"/>
            <a:ext cx="2576007" cy="823752"/>
          </a:xfrm>
          <a:prstGeom prst="rect">
            <a:avLst/>
          </a:prstGeom>
        </p:spPr>
        <p:txBody>
          <a:bodyPr wrap="square">
            <a:spAutoFit/>
          </a:bodyPr>
          <a:lstStyle/>
          <a:p>
            <a:pPr algn="ctr">
              <a:lnSpc>
                <a:spcPct val="150000"/>
              </a:lnSpc>
            </a:pPr>
            <a:r>
              <a:rPr lang="en-US" sz="3600" b="1" smtClean="0">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Câu hỏi</a:t>
            </a:r>
            <a:endParaRPr lang="vi-VN" sz="3600" b="1">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endParaRPr>
          </a:p>
        </p:txBody>
      </p:sp>
      <p:sp>
        <p:nvSpPr>
          <p:cNvPr id="8" name="Rectangle 7"/>
          <p:cNvSpPr/>
          <p:nvPr/>
        </p:nvSpPr>
        <p:spPr>
          <a:xfrm>
            <a:off x="5297714" y="3666928"/>
            <a:ext cx="2576007" cy="823752"/>
          </a:xfrm>
          <a:prstGeom prst="rect">
            <a:avLst/>
          </a:prstGeom>
        </p:spPr>
        <p:txBody>
          <a:bodyPr wrap="square">
            <a:spAutoFit/>
          </a:bodyPr>
          <a:lstStyle/>
          <a:p>
            <a:pPr algn="ctr">
              <a:lnSpc>
                <a:spcPct val="150000"/>
              </a:lnSpc>
            </a:pPr>
            <a:r>
              <a:rPr lang="en-US" sz="3600" b="1" smtClean="0">
                <a:solidFill>
                  <a:schemeClr val="accent6">
                    <a:lumMod val="75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Trả lời</a:t>
            </a:r>
            <a:endParaRPr lang="vi-VN" sz="3600" b="1">
              <a:solidFill>
                <a:schemeClr val="accent6">
                  <a:lumMod val="75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482643" y="4292072"/>
            <a:ext cx="3898342" cy="389834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V="1">
            <a:off x="9482643" y="-1354695"/>
            <a:ext cx="3898342" cy="3898342"/>
          </a:xfrm>
          <a:prstGeom prst="rect">
            <a:avLst/>
          </a:prstGeom>
        </p:spPr>
      </p:pic>
    </p:spTree>
    <p:extLst>
      <p:ext uri="{BB962C8B-B14F-4D97-AF65-F5344CB8AC3E}">
        <p14:creationId xmlns:p14="http://schemas.microsoft.com/office/powerpoint/2010/main" val="2720671520"/>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iterate type="wd">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iterate type="wd">
                                    <p:tmPct val="10000"/>
                                  </p:iterate>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arn(inVertical)">
                                      <p:cBhvr>
                                        <p:cTn id="21" dur="500"/>
                                        <p:tgtEl>
                                          <p:spTgt spid="5">
                                            <p:txEl>
                                              <p:pRg st="0" end="0"/>
                                            </p:txEl>
                                          </p:spTgt>
                                        </p:tgtEl>
                                      </p:cBhvr>
                                    </p:animEffect>
                                  </p:childTnLst>
                                </p:cTn>
                              </p:par>
                            </p:childTnLst>
                          </p:cTn>
                        </p:par>
                        <p:par>
                          <p:cTn id="22" fill="hold">
                            <p:stCondLst>
                              <p:cond delay="800"/>
                            </p:stCondLst>
                            <p:childTnLst>
                              <p:par>
                                <p:cTn id="23" presetID="6" presetClass="entr" presetSubtype="16" fill="hold" nodeType="afterEffect">
                                  <p:stCondLst>
                                    <p:cond delay="0"/>
                                  </p:stCondLst>
                                  <p:iterate type="wd">
                                    <p:tmPct val="10000"/>
                                  </p:iterate>
                                  <p:childTnLst>
                                    <p:set>
                                      <p:cBhvr>
                                        <p:cTn id="24" dur="1" fill="hold">
                                          <p:stCondLst>
                                            <p:cond delay="0"/>
                                          </p:stCondLst>
                                        </p:cTn>
                                        <p:tgtEl>
                                          <p:spTgt spid="6">
                                            <p:txEl>
                                              <p:pRg st="0" end="0"/>
                                            </p:txEl>
                                          </p:spTgt>
                                        </p:tgtEl>
                                        <p:attrNameLst>
                                          <p:attrName>style.visibility</p:attrName>
                                        </p:attrNameLst>
                                      </p:cBhvr>
                                      <p:to>
                                        <p:strVal val="visible"/>
                                      </p:to>
                                    </p:set>
                                    <p:animEffect transition="in" filter="circle(in)">
                                      <p:cBhvr>
                                        <p:cTn id="25" dur="10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iterate type="wd">
                                    <p:tmPct val="10000"/>
                                  </p:iterate>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arn(inVertical)">
                                      <p:cBhvr>
                                        <p:cTn id="30" dur="500"/>
                                        <p:tgtEl>
                                          <p:spTgt spid="5">
                                            <p:txEl>
                                              <p:pRg st="1" end="1"/>
                                            </p:txEl>
                                          </p:spTgt>
                                        </p:tgtEl>
                                      </p:cBhvr>
                                    </p:animEffect>
                                  </p:childTnLst>
                                </p:cTn>
                              </p:par>
                            </p:childTnLst>
                          </p:cTn>
                        </p:par>
                        <p:par>
                          <p:cTn id="31" fill="hold">
                            <p:stCondLst>
                              <p:cond delay="800"/>
                            </p:stCondLst>
                            <p:childTnLst>
                              <p:par>
                                <p:cTn id="32" presetID="6" presetClass="entr" presetSubtype="16" fill="hold" nodeType="afterEffect">
                                  <p:stCondLst>
                                    <p:cond delay="0"/>
                                  </p:stCondLst>
                                  <p:iterate type="wd">
                                    <p:tmPct val="10000"/>
                                  </p:iterate>
                                  <p:childTnLst>
                                    <p:set>
                                      <p:cBhvr>
                                        <p:cTn id="33" dur="1" fill="hold">
                                          <p:stCondLst>
                                            <p:cond delay="0"/>
                                          </p:stCondLst>
                                        </p:cTn>
                                        <p:tgtEl>
                                          <p:spTgt spid="6">
                                            <p:txEl>
                                              <p:pRg st="1" end="1"/>
                                            </p:txEl>
                                          </p:spTgt>
                                        </p:tgtEl>
                                        <p:attrNameLst>
                                          <p:attrName>style.visibility</p:attrName>
                                        </p:attrNameLst>
                                      </p:cBhvr>
                                      <p:to>
                                        <p:strVal val="visible"/>
                                      </p:to>
                                    </p:set>
                                    <p:animEffect transition="in" filter="circle(in)">
                                      <p:cBhvr>
                                        <p:cTn id="34" dur="10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iterate type="wd">
                                    <p:tmPct val="10000"/>
                                  </p:iterate>
                                  <p:childTnLst>
                                    <p:set>
                                      <p:cBhvr>
                                        <p:cTn id="38" dur="1" fill="hold">
                                          <p:stCondLst>
                                            <p:cond delay="0"/>
                                          </p:stCondLst>
                                        </p:cTn>
                                        <p:tgtEl>
                                          <p:spTgt spid="5">
                                            <p:txEl>
                                              <p:pRg st="2" end="2"/>
                                            </p:txEl>
                                          </p:spTgt>
                                        </p:tgtEl>
                                        <p:attrNameLst>
                                          <p:attrName>style.visibility</p:attrName>
                                        </p:attrNameLst>
                                      </p:cBhvr>
                                      <p:to>
                                        <p:strVal val="visible"/>
                                      </p:to>
                                    </p:set>
                                    <p:animEffect transition="in" filter="barn(inVertical)">
                                      <p:cBhvr>
                                        <p:cTn id="39" dur="500"/>
                                        <p:tgtEl>
                                          <p:spTgt spid="5">
                                            <p:txEl>
                                              <p:pRg st="2" end="2"/>
                                            </p:txEl>
                                          </p:spTgt>
                                        </p:tgtEl>
                                      </p:cBhvr>
                                    </p:animEffect>
                                  </p:childTnLst>
                                </p:cTn>
                              </p:par>
                            </p:childTnLst>
                          </p:cTn>
                        </p:par>
                        <p:par>
                          <p:cTn id="40" fill="hold">
                            <p:stCondLst>
                              <p:cond delay="950"/>
                            </p:stCondLst>
                            <p:childTnLst>
                              <p:par>
                                <p:cTn id="41" presetID="20" presetClass="entr" presetSubtype="0" fill="hold" nodeType="afterEffect">
                                  <p:stCondLst>
                                    <p:cond delay="0"/>
                                  </p:stCondLst>
                                  <p:iterate type="wd">
                                    <p:tmPct val="10000"/>
                                  </p:iterate>
                                  <p:childTnLst>
                                    <p:set>
                                      <p:cBhvr>
                                        <p:cTn id="42" dur="1" fill="hold">
                                          <p:stCondLst>
                                            <p:cond delay="0"/>
                                          </p:stCondLst>
                                        </p:cTn>
                                        <p:tgtEl>
                                          <p:spTgt spid="6">
                                            <p:txEl>
                                              <p:pRg st="2" end="2"/>
                                            </p:txEl>
                                          </p:spTgt>
                                        </p:tgtEl>
                                        <p:attrNameLst>
                                          <p:attrName>style.visibility</p:attrName>
                                        </p:attrNameLst>
                                      </p:cBhvr>
                                      <p:to>
                                        <p:strVal val="visible"/>
                                      </p:to>
                                    </p:set>
                                    <p:animEffect transition="in" filter="wedge">
                                      <p:cBhvr>
                                        <p:cTn id="43" dur="1000"/>
                                        <p:tgtEl>
                                          <p:spTgt spid="6">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iterate type="wd">
                                    <p:tmPct val="10000"/>
                                  </p:iterate>
                                  <p:childTnLst>
                                    <p:set>
                                      <p:cBhvr>
                                        <p:cTn id="47" dur="1" fill="hold">
                                          <p:stCondLst>
                                            <p:cond delay="0"/>
                                          </p:stCondLst>
                                        </p:cTn>
                                        <p:tgtEl>
                                          <p:spTgt spid="5">
                                            <p:txEl>
                                              <p:pRg st="3" end="3"/>
                                            </p:txEl>
                                          </p:spTgt>
                                        </p:tgtEl>
                                        <p:attrNameLst>
                                          <p:attrName>style.visibility</p:attrName>
                                        </p:attrNameLst>
                                      </p:cBhvr>
                                      <p:to>
                                        <p:strVal val="visible"/>
                                      </p:to>
                                    </p:set>
                                    <p:animEffect transition="in" filter="barn(inVertical)">
                                      <p:cBhvr>
                                        <p:cTn id="48" dur="500"/>
                                        <p:tgtEl>
                                          <p:spTgt spid="5">
                                            <p:txEl>
                                              <p:pRg st="3" end="3"/>
                                            </p:txEl>
                                          </p:spTgt>
                                        </p:tgtEl>
                                      </p:cBhvr>
                                    </p:animEffect>
                                  </p:childTnLst>
                                </p:cTn>
                              </p:par>
                            </p:childTnLst>
                          </p:cTn>
                        </p:par>
                        <p:par>
                          <p:cTn id="49" fill="hold">
                            <p:stCondLst>
                              <p:cond delay="1000"/>
                            </p:stCondLst>
                            <p:childTnLst>
                              <p:par>
                                <p:cTn id="50" presetID="20" presetClass="entr" presetSubtype="0" fill="hold" nodeType="afterEffect">
                                  <p:stCondLst>
                                    <p:cond delay="0"/>
                                  </p:stCondLst>
                                  <p:iterate type="wd">
                                    <p:tmPct val="10000"/>
                                  </p:iterate>
                                  <p:childTnLst>
                                    <p:set>
                                      <p:cBhvr>
                                        <p:cTn id="51" dur="1" fill="hold">
                                          <p:stCondLst>
                                            <p:cond delay="0"/>
                                          </p:stCondLst>
                                        </p:cTn>
                                        <p:tgtEl>
                                          <p:spTgt spid="6">
                                            <p:txEl>
                                              <p:pRg st="3" end="3"/>
                                            </p:txEl>
                                          </p:spTgt>
                                        </p:tgtEl>
                                        <p:attrNameLst>
                                          <p:attrName>style.visibility</p:attrName>
                                        </p:attrNameLst>
                                      </p:cBhvr>
                                      <p:to>
                                        <p:strVal val="visible"/>
                                      </p:to>
                                    </p:set>
                                    <p:animEffect transition="in" filter="wedge">
                                      <p:cBhvr>
                                        <p:cTn id="5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966" y="3119853"/>
            <a:ext cx="11437034" cy="3379421"/>
          </a:xfrm>
        </p:spPr>
        <p:txBody>
          <a:bodyPr/>
          <a:lstStyle/>
          <a:p>
            <a:pPr marL="0" indent="0" algn="just">
              <a:lnSpc>
                <a:spcPct val="150000"/>
              </a:lnSpc>
              <a:buNone/>
            </a:pPr>
            <a:r>
              <a:rPr lang="en-US" b="1" dirty="0" smtClean="0">
                <a:solidFill>
                  <a:srgbClr val="004570"/>
                </a:solidFill>
                <a:latin typeface="Times New Roman" panose="02020603050405020304" pitchFamily="18" charset="0"/>
                <a:cs typeface="Times New Roman" panose="02020603050405020304" pitchFamily="18" charset="0"/>
              </a:rPr>
              <a:t>	</a:t>
            </a:r>
            <a:r>
              <a:rPr lang="vi-VN" b="1" dirty="0" smtClean="0">
                <a:solidFill>
                  <a:srgbClr val="004570"/>
                </a:solidFill>
                <a:latin typeface="Times New Roman" panose="02020603050405020304" pitchFamily="18" charset="0"/>
                <a:cs typeface="Times New Roman" panose="02020603050405020304" pitchFamily="18" charset="0"/>
              </a:rPr>
              <a:t>Gần </a:t>
            </a:r>
            <a:r>
              <a:rPr lang="vi-VN" b="1" dirty="0">
                <a:solidFill>
                  <a:srgbClr val="004570"/>
                </a:solidFill>
                <a:latin typeface="Times New Roman" panose="02020603050405020304" pitchFamily="18" charset="0"/>
                <a:cs typeface="Times New Roman" panose="02020603050405020304" pitchFamily="18" charset="0"/>
              </a:rPr>
              <a:t>khu rừng nọ, có một chàng tiều phu nghèo, gia sản ngoài một lưỡi rìu sắt chẳng có gì đáng giá. Sáng ấy, chàng vào rừng đốn củi. Vừa chặt được mấy nhát thì lưỡi rìu </a:t>
            </a:r>
            <a:r>
              <a:rPr lang="vi-VN" b="1" dirty="0" smtClean="0">
                <a:solidFill>
                  <a:srgbClr val="004570"/>
                </a:solidFill>
                <a:latin typeface="Times New Roman" panose="02020603050405020304" pitchFamily="18" charset="0"/>
                <a:cs typeface="Times New Roman" panose="02020603050405020304" pitchFamily="18" charset="0"/>
              </a:rPr>
              <a:t>g</a:t>
            </a:r>
            <a:r>
              <a:rPr lang="en-US" b="1" dirty="0">
                <a:solidFill>
                  <a:srgbClr val="004570"/>
                </a:solidFill>
                <a:latin typeface="Times New Roman" panose="02020603050405020304" pitchFamily="18" charset="0"/>
                <a:cs typeface="Times New Roman" panose="02020603050405020304" pitchFamily="18" charset="0"/>
              </a:rPr>
              <a:t>ã</a:t>
            </a:r>
            <a:r>
              <a:rPr lang="vi-VN" b="1" dirty="0" smtClean="0">
                <a:solidFill>
                  <a:srgbClr val="004570"/>
                </a:solidFill>
                <a:latin typeface="Times New Roman" panose="02020603050405020304" pitchFamily="18" charset="0"/>
                <a:cs typeface="Times New Roman" panose="02020603050405020304" pitchFamily="18" charset="0"/>
              </a:rPr>
              <a:t>y </a:t>
            </a:r>
            <a:r>
              <a:rPr lang="vi-VN" b="1" dirty="0">
                <a:solidFill>
                  <a:srgbClr val="004570"/>
                </a:solidFill>
                <a:latin typeface="Times New Roman" panose="02020603050405020304" pitchFamily="18" charset="0"/>
                <a:cs typeface="Times New Roman" panose="02020603050405020304" pitchFamily="18" charset="0"/>
              </a:rPr>
              <a:t>cán, văng xuống sông. Chàng tiều phu buồn rầu, than: "Ta chỉ có mỗi lưỡi rìu để kiếm sống, nay rìu mất thì biết sống sao </a:t>
            </a:r>
            <a:r>
              <a:rPr lang="vi-VN" b="1" dirty="0" smtClean="0">
                <a:solidFill>
                  <a:srgbClr val="004570"/>
                </a:solidFill>
                <a:latin typeface="Times New Roman" panose="02020603050405020304" pitchFamily="18" charset="0"/>
                <a:cs typeface="Times New Roman" panose="02020603050405020304" pitchFamily="18" charset="0"/>
              </a:rPr>
              <a:t>đây!"</a:t>
            </a:r>
            <a:endParaRPr lang="en-US" b="1" dirty="0">
              <a:solidFill>
                <a:srgbClr val="00457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224" y="60785"/>
            <a:ext cx="4942450" cy="3059068"/>
          </a:xfrm>
          <a:prstGeom prst="rect">
            <a:avLst/>
          </a:prstGeom>
        </p:spPr>
      </p:pic>
      <p:sp>
        <p:nvSpPr>
          <p:cNvPr id="6" name="Rectangle 5"/>
          <p:cNvSpPr/>
          <p:nvPr/>
        </p:nvSpPr>
        <p:spPr>
          <a:xfrm>
            <a:off x="373966" y="897821"/>
            <a:ext cx="6669258" cy="1569660"/>
          </a:xfrm>
          <a:prstGeom prst="rect">
            <a:avLst/>
          </a:prstGeom>
        </p:spPr>
        <p:txBody>
          <a:bodyPr wrap="square">
            <a:spAutoFit/>
          </a:bodyPr>
          <a:lstStyle/>
          <a:p>
            <a:pPr algn="ctr">
              <a:lnSpc>
                <a:spcPct val="150000"/>
              </a:lnSpc>
            </a:pPr>
            <a:r>
              <a:rPr lang="en-US" sz="3200" b="1" smtClean="0">
                <a:ln w="0"/>
                <a:solidFill>
                  <a:schemeClr val="accent2">
                    <a:lumMod val="5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Ví dụ p</a:t>
            </a:r>
            <a:r>
              <a:rPr lang="vi-VN" sz="3200" b="1" smtClean="0">
                <a:ln w="0"/>
                <a:solidFill>
                  <a:schemeClr val="accent2">
                    <a:lumMod val="5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hát triển ý nêu dưới tranh </a:t>
            </a:r>
            <a:r>
              <a:rPr lang="en-US" sz="3200" b="1" smtClean="0">
                <a:ln w="0"/>
                <a:solidFill>
                  <a:schemeClr val="accent2">
                    <a:lumMod val="5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r>
            <a:br>
              <a:rPr lang="en-US" sz="3200" b="1" smtClean="0">
                <a:ln w="0"/>
                <a:solidFill>
                  <a:schemeClr val="accent2">
                    <a:lumMod val="5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br>
            <a:r>
              <a:rPr lang="en-US" sz="3200" b="1" smtClean="0">
                <a:ln w="0"/>
                <a:solidFill>
                  <a:schemeClr val="accent2">
                    <a:lumMod val="5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số 1 </a:t>
            </a:r>
            <a:r>
              <a:rPr lang="vi-VN" sz="3200" b="1" smtClean="0">
                <a:ln w="0"/>
                <a:solidFill>
                  <a:schemeClr val="accent2">
                    <a:lumMod val="5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thành một đoạn văn kể chuyện</a:t>
            </a:r>
            <a:r>
              <a:rPr lang="en-US" sz="3200" b="1" smtClean="0">
                <a:ln w="0"/>
                <a:solidFill>
                  <a:schemeClr val="accent2">
                    <a:lumMod val="5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a:t>
            </a:r>
            <a:endParaRPr lang="vi-VN" sz="3200" b="1">
              <a:ln w="0"/>
              <a:solidFill>
                <a:schemeClr val="accent2">
                  <a:lumMod val="5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37849" y="3441949"/>
            <a:ext cx="5041402" cy="504140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flipV="1">
            <a:off x="-1447107" y="-1384925"/>
            <a:ext cx="5041402" cy="5041402"/>
          </a:xfrm>
          <a:prstGeom prst="rect">
            <a:avLst/>
          </a:prstGeom>
        </p:spPr>
      </p:pic>
    </p:spTree>
    <p:extLst>
      <p:ext uri="{BB962C8B-B14F-4D97-AF65-F5344CB8AC3E}">
        <p14:creationId xmlns:p14="http://schemas.microsoft.com/office/powerpoint/2010/main" val="3747260536"/>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9" presetClass="entr" presetSubtype="0" fill="hold" grpId="0" nodeType="withEffect">
                                  <p:stCondLst>
                                    <p:cond delay="0"/>
                                  </p:stCondLst>
                                  <p:iterate type="wd">
                                    <p:tmPct val="10000"/>
                                  </p:iterate>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iterate type="wd">
                                    <p:tmPct val="1000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anim calcmode="lin" valueType="num">
                                      <p:cBhvr>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45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118102"/>
            <a:ext cx="8343900" cy="673989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7026" y="1646809"/>
            <a:ext cx="5360724" cy="5360724"/>
          </a:xfrm>
          <a:prstGeom prst="rect">
            <a:avLst/>
          </a:prstGeom>
        </p:spPr>
      </p:pic>
      <p:sp>
        <p:nvSpPr>
          <p:cNvPr id="6" name="Rectangle 5"/>
          <p:cNvSpPr/>
          <p:nvPr/>
        </p:nvSpPr>
        <p:spPr>
          <a:xfrm>
            <a:off x="1897326" y="1646809"/>
            <a:ext cx="6198924" cy="3682483"/>
          </a:xfrm>
          <a:prstGeom prst="rect">
            <a:avLst/>
          </a:prstGeom>
          <a:noFill/>
        </p:spPr>
        <p:txBody>
          <a:bodyPr wrap="square" lIns="91440" tIns="45720" rIns="91440" bIns="45720">
            <a:spAutoFit/>
          </a:bodyPr>
          <a:lstStyle/>
          <a:p>
            <a:pPr algn="ctr">
              <a:lnSpc>
                <a:spcPct val="150000"/>
              </a:lnSpc>
            </a:pPr>
            <a:r>
              <a:rPr lang="en-US" sz="5400" b="1" smtClean="0">
                <a:ln w="0"/>
                <a:solidFill>
                  <a:srgbClr val="E6433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 </a:t>
            </a:r>
            <a:r>
              <a:rPr lang="en-US" sz="5400" b="1">
                <a:ln w="0"/>
                <a:solidFill>
                  <a:srgbClr val="E6433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 phát triển ý, xây dựng đoạn văn kể chuyện</a:t>
            </a:r>
            <a:endParaRPr lang="en-US" sz="5400" b="1" cap="none" spc="0">
              <a:ln w="0"/>
              <a:solidFill>
                <a:srgbClr val="E6433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239243"/>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6" presetClass="emph" presetSubtype="0" fill="hold" nodeType="afterEffect">
                                  <p:stCondLst>
                                    <p:cond delay="0"/>
                                  </p:stCondLst>
                                  <p:iterate type="wd">
                                    <p:tmPct val="10000"/>
                                  </p:iterate>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par>
                          <p:cTn id="12" fill="hold">
                            <p:stCondLst>
                              <p:cond delay="1000"/>
                            </p:stCondLst>
                            <p:childTnLst>
                              <p:par>
                                <p:cTn id="13" presetID="31" presetClass="entr" presetSubtype="0" fill="hold" grpId="0" nodeType="afterEffect">
                                  <p:stCondLst>
                                    <p:cond delay="0"/>
                                  </p:stCondLst>
                                  <p:iterate type="wd">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90"/>
                                          </p:val>
                                        </p:tav>
                                        <p:tav tm="100000">
                                          <p:val>
                                            <p:fltVal val="0"/>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a:extLst>
              <a:ext uri="{28A0092B-C50C-407E-A947-70E740481C1C}">
                <a14:useLocalDpi xmlns:a14="http://schemas.microsoft.com/office/drawing/2010/main" val="0"/>
              </a:ext>
            </a:extLst>
          </a:blip>
          <a:srcRect l="19717" t="22697" r="13071" b="1564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2"/>
          <p:cNvSpPr txBox="1">
            <a:spLocks noChangeArrowheads="1"/>
          </p:cNvSpPr>
          <p:nvPr/>
        </p:nvSpPr>
        <p:spPr bwMode="auto">
          <a:xfrm>
            <a:off x="2540795" y="554038"/>
            <a:ext cx="57197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300" b="1" dirty="0" err="1">
                <a:solidFill>
                  <a:schemeClr val="bg1"/>
                </a:solidFill>
                <a:latin typeface="HP001 4 hàng" panose="020B0603050302020204" pitchFamily="34" charset="0"/>
                <a:cs typeface="Times New Roman" panose="02020603050405020304" pitchFamily="18" charset="0"/>
              </a:rPr>
              <a:t>Thứ</a:t>
            </a:r>
            <a:r>
              <a:rPr lang="en-US" altLang="en-US" sz="2300" b="1" dirty="0">
                <a:solidFill>
                  <a:schemeClr val="bg1"/>
                </a:solidFill>
                <a:latin typeface="HP001 4 hàng" panose="020B0603050302020204" pitchFamily="34" charset="0"/>
                <a:cs typeface="Times New Roman" panose="02020603050405020304" pitchFamily="18" charset="0"/>
              </a:rPr>
              <a:t> </a:t>
            </a:r>
            <a:r>
              <a:rPr lang="en-US" altLang="en-US" sz="2300" b="1" dirty="0" err="1" smtClean="0">
                <a:solidFill>
                  <a:schemeClr val="bg1"/>
                </a:solidFill>
                <a:latin typeface="HP001 4 hàng" panose="020B0603050302020204" pitchFamily="34" charset="0"/>
                <a:cs typeface="Times New Roman" panose="02020603050405020304" pitchFamily="18" charset="0"/>
              </a:rPr>
              <a:t>sáu</a:t>
            </a:r>
            <a:r>
              <a:rPr lang="en-US" altLang="en-US" sz="2300" b="1" dirty="0" smtClean="0">
                <a:solidFill>
                  <a:schemeClr val="bg1"/>
                </a:solidFill>
                <a:latin typeface="HP001 4 hàng" panose="020B0603050302020204" pitchFamily="34" charset="0"/>
                <a:cs typeface="Times New Roman" panose="02020603050405020304" pitchFamily="18" charset="0"/>
              </a:rPr>
              <a:t> </a:t>
            </a:r>
            <a:r>
              <a:rPr lang="en-US" altLang="en-US" sz="2300" b="1" dirty="0" err="1">
                <a:solidFill>
                  <a:schemeClr val="bg1"/>
                </a:solidFill>
                <a:latin typeface="HP001 4 hàng" panose="020B0603050302020204" pitchFamily="34" charset="0"/>
                <a:cs typeface="Times New Roman" panose="02020603050405020304" pitchFamily="18" charset="0"/>
              </a:rPr>
              <a:t>ngày</a:t>
            </a:r>
            <a:r>
              <a:rPr lang="en-US" altLang="en-US" sz="2300" b="1" dirty="0">
                <a:solidFill>
                  <a:schemeClr val="bg1"/>
                </a:solidFill>
                <a:latin typeface="HP001 4 hàng" panose="020B0603050302020204" pitchFamily="34" charset="0"/>
                <a:cs typeface="Times New Roman" panose="02020603050405020304" pitchFamily="18" charset="0"/>
              </a:rPr>
              <a:t> </a:t>
            </a:r>
            <a:r>
              <a:rPr lang="en-US" altLang="en-US" sz="2300" b="1" dirty="0" smtClean="0">
                <a:solidFill>
                  <a:schemeClr val="bg1"/>
                </a:solidFill>
                <a:latin typeface="HP001 4 hàng" panose="020B0603050302020204" pitchFamily="34" charset="0"/>
                <a:cs typeface="Times New Roman" panose="02020603050405020304" pitchFamily="18" charset="0"/>
              </a:rPr>
              <a:t>15 </a:t>
            </a:r>
            <a:r>
              <a:rPr lang="en-US" altLang="en-US" sz="2300" b="1" dirty="0" err="1">
                <a:solidFill>
                  <a:schemeClr val="bg1"/>
                </a:solidFill>
                <a:latin typeface="HP001 4 hàng" panose="020B0603050302020204" pitchFamily="34" charset="0"/>
                <a:cs typeface="Times New Roman" panose="02020603050405020304" pitchFamily="18" charset="0"/>
              </a:rPr>
              <a:t>tháng</a:t>
            </a:r>
            <a:r>
              <a:rPr lang="en-US" altLang="en-US" sz="2300" b="1" dirty="0">
                <a:solidFill>
                  <a:schemeClr val="bg1"/>
                </a:solidFill>
                <a:latin typeface="HP001 4 hàng" panose="020B0603050302020204" pitchFamily="34" charset="0"/>
                <a:cs typeface="Times New Roman" panose="02020603050405020304" pitchFamily="18" charset="0"/>
              </a:rPr>
              <a:t> </a:t>
            </a:r>
            <a:r>
              <a:rPr lang="en-US" altLang="en-US" sz="2300" b="1" dirty="0" smtClean="0">
                <a:solidFill>
                  <a:schemeClr val="bg1"/>
                </a:solidFill>
                <a:latin typeface="HP001 4 hàng" panose="020B0603050302020204" pitchFamily="34" charset="0"/>
                <a:cs typeface="Times New Roman" panose="02020603050405020304" pitchFamily="18" charset="0"/>
              </a:rPr>
              <a:t>10 </a:t>
            </a:r>
            <a:r>
              <a:rPr lang="en-US" altLang="en-US" sz="2300" b="1" dirty="0" err="1">
                <a:solidFill>
                  <a:schemeClr val="bg1"/>
                </a:solidFill>
                <a:latin typeface="HP001 4 hàng" panose="020B0603050302020204" pitchFamily="34" charset="0"/>
                <a:cs typeface="Times New Roman" panose="02020603050405020304" pitchFamily="18" charset="0"/>
              </a:rPr>
              <a:t>năm</a:t>
            </a:r>
            <a:r>
              <a:rPr lang="en-US" altLang="en-US" sz="2300" b="1" dirty="0">
                <a:solidFill>
                  <a:schemeClr val="bg1"/>
                </a:solidFill>
                <a:latin typeface="HP001 4 hàng" panose="020B0603050302020204" pitchFamily="34" charset="0"/>
                <a:cs typeface="Times New Roman" panose="02020603050405020304" pitchFamily="18" charset="0"/>
              </a:rPr>
              <a:t> 2021</a:t>
            </a:r>
          </a:p>
          <a:p>
            <a:pPr>
              <a:spcBef>
                <a:spcPct val="0"/>
              </a:spcBef>
              <a:buFontTx/>
              <a:buNone/>
            </a:pPr>
            <a:endParaRPr lang="en-US" altLang="en-US" sz="2300" b="1" dirty="0">
              <a:solidFill>
                <a:schemeClr val="bg1"/>
              </a:solidFill>
              <a:latin typeface="HP001 4 hàng" panose="020B0603050302020204" pitchFamily="34" charset="0"/>
              <a:cs typeface="Times New Roman" panose="02020603050405020304" pitchFamily="18" charset="0"/>
            </a:endParaRPr>
          </a:p>
        </p:txBody>
      </p:sp>
      <p:sp>
        <p:nvSpPr>
          <p:cNvPr id="28676" name="TextBox 3"/>
          <p:cNvSpPr txBox="1">
            <a:spLocks noChangeArrowheads="1"/>
          </p:cNvSpPr>
          <p:nvPr/>
        </p:nvSpPr>
        <p:spPr bwMode="auto">
          <a:xfrm>
            <a:off x="4298950" y="1091333"/>
            <a:ext cx="2063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300" b="1">
                <a:solidFill>
                  <a:schemeClr val="bg1"/>
                </a:solidFill>
                <a:latin typeface="HP001 4 hàng" panose="020B0603050302020204" pitchFamily="34" charset="0"/>
                <a:cs typeface="Times New Roman" panose="02020603050405020304" pitchFamily="18" charset="0"/>
              </a:rPr>
              <a:t>Tập làm văn</a:t>
            </a:r>
          </a:p>
        </p:txBody>
      </p:sp>
      <p:sp>
        <p:nvSpPr>
          <p:cNvPr id="28677" name="TextBox 4"/>
          <p:cNvSpPr txBox="1">
            <a:spLocks noChangeArrowheads="1"/>
          </p:cNvSpPr>
          <p:nvPr/>
        </p:nvSpPr>
        <p:spPr bwMode="auto">
          <a:xfrm>
            <a:off x="2650837" y="1596665"/>
            <a:ext cx="767945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300" b="1" dirty="0" err="1" smtClean="0">
                <a:solidFill>
                  <a:schemeClr val="bg1"/>
                </a:solidFill>
                <a:latin typeface="HP001 4 hàng" panose="020B0603050302020204" pitchFamily="34" charset="0"/>
                <a:cs typeface="Times New Roman" panose="02020603050405020304" pitchFamily="18" charset="0"/>
              </a:rPr>
              <a:t>Luyện</a:t>
            </a:r>
            <a:r>
              <a:rPr lang="en-US" altLang="en-US" sz="2300" b="1" dirty="0" smtClean="0">
                <a:solidFill>
                  <a:schemeClr val="bg1"/>
                </a:solidFill>
                <a:latin typeface="HP001 4 hàng" panose="020B0603050302020204" pitchFamily="34" charset="0"/>
                <a:cs typeface="Times New Roman" panose="02020603050405020304" pitchFamily="18" charset="0"/>
              </a:rPr>
              <a:t> </a:t>
            </a:r>
            <a:r>
              <a:rPr lang="en-US" altLang="en-US" sz="2300" b="1" dirty="0" err="1" smtClean="0">
                <a:solidFill>
                  <a:schemeClr val="bg1"/>
                </a:solidFill>
                <a:latin typeface="HP001 4 hàng" panose="020B0603050302020204" pitchFamily="34" charset="0"/>
                <a:cs typeface="Times New Roman" panose="02020603050405020304" pitchFamily="18" charset="0"/>
              </a:rPr>
              <a:t>tập</a:t>
            </a:r>
            <a:r>
              <a:rPr lang="en-US" altLang="en-US" sz="2300" b="1" dirty="0" smtClean="0">
                <a:solidFill>
                  <a:schemeClr val="bg1"/>
                </a:solidFill>
                <a:latin typeface="HP001 4 hàng" panose="020B0603050302020204" pitchFamily="34" charset="0"/>
                <a:cs typeface="Times New Roman" panose="02020603050405020304" pitchFamily="18" charset="0"/>
              </a:rPr>
              <a:t> </a:t>
            </a:r>
            <a:r>
              <a:rPr lang="en-US" altLang="en-US" sz="2300" b="1" dirty="0" err="1" smtClean="0">
                <a:solidFill>
                  <a:schemeClr val="bg1"/>
                </a:solidFill>
                <a:latin typeface="HP001 4 hàng" panose="020B0603050302020204" pitchFamily="34" charset="0"/>
                <a:cs typeface="Times New Roman" panose="02020603050405020304" pitchFamily="18" charset="0"/>
              </a:rPr>
              <a:t>xây</a:t>
            </a:r>
            <a:r>
              <a:rPr lang="en-US" altLang="en-US" sz="2300" b="1" dirty="0" smtClean="0">
                <a:solidFill>
                  <a:schemeClr val="bg1"/>
                </a:solidFill>
                <a:latin typeface="HP001 4 hàng" panose="020B0603050302020204" pitchFamily="34" charset="0"/>
                <a:cs typeface="Times New Roman" panose="02020603050405020304" pitchFamily="18" charset="0"/>
              </a:rPr>
              <a:t> </a:t>
            </a:r>
            <a:r>
              <a:rPr lang="en-US" altLang="en-US" sz="2300" b="1" dirty="0" err="1" smtClean="0">
                <a:solidFill>
                  <a:schemeClr val="bg1"/>
                </a:solidFill>
                <a:latin typeface="HP001 4 hàng" panose="020B0603050302020204" pitchFamily="34" charset="0"/>
                <a:cs typeface="Times New Roman" panose="02020603050405020304" pitchFamily="18" charset="0"/>
              </a:rPr>
              <a:t>dựng</a:t>
            </a:r>
            <a:r>
              <a:rPr lang="en-US" altLang="en-US" sz="2300" b="1" dirty="0" smtClean="0">
                <a:solidFill>
                  <a:schemeClr val="bg1"/>
                </a:solidFill>
                <a:latin typeface="HP001 4 hàng" panose="020B0603050302020204" pitchFamily="34" charset="0"/>
                <a:cs typeface="Times New Roman" panose="02020603050405020304" pitchFamily="18" charset="0"/>
              </a:rPr>
              <a:t> </a:t>
            </a:r>
            <a:r>
              <a:rPr lang="en-US" altLang="en-US" sz="2300" b="1" dirty="0" err="1" smtClean="0">
                <a:solidFill>
                  <a:schemeClr val="bg1"/>
                </a:solidFill>
                <a:latin typeface="HP001 4 hàng" panose="020B0603050302020204" pitchFamily="34" charset="0"/>
                <a:cs typeface="Times New Roman" panose="02020603050405020304" pitchFamily="18" charset="0"/>
              </a:rPr>
              <a:t>đoạn</a:t>
            </a:r>
            <a:r>
              <a:rPr lang="en-US" altLang="en-US" sz="2300" b="1" dirty="0" smtClean="0">
                <a:solidFill>
                  <a:schemeClr val="bg1"/>
                </a:solidFill>
                <a:latin typeface="HP001 4 hàng" panose="020B0603050302020204" pitchFamily="34" charset="0"/>
                <a:cs typeface="Times New Roman" panose="02020603050405020304" pitchFamily="18" charset="0"/>
              </a:rPr>
              <a:t> </a:t>
            </a:r>
            <a:r>
              <a:rPr lang="en-US" altLang="en-US" sz="2300" b="1" dirty="0" err="1" smtClean="0">
                <a:solidFill>
                  <a:schemeClr val="bg1"/>
                </a:solidFill>
                <a:latin typeface="HP001 4 hàng" panose="020B0603050302020204" pitchFamily="34" charset="0"/>
                <a:cs typeface="Times New Roman" panose="02020603050405020304" pitchFamily="18" charset="0"/>
              </a:rPr>
              <a:t>văn</a:t>
            </a:r>
            <a:r>
              <a:rPr lang="en-US" altLang="en-US" sz="2300" b="1" dirty="0" smtClean="0">
                <a:solidFill>
                  <a:schemeClr val="bg1"/>
                </a:solidFill>
                <a:latin typeface="HP001 4 hàng" panose="020B0603050302020204" pitchFamily="34" charset="0"/>
                <a:cs typeface="Times New Roman" panose="02020603050405020304" pitchFamily="18" charset="0"/>
              </a:rPr>
              <a:t> </a:t>
            </a:r>
            <a:r>
              <a:rPr lang="en-US" altLang="en-US" sz="2300" b="1" dirty="0" err="1" smtClean="0">
                <a:solidFill>
                  <a:schemeClr val="bg1"/>
                </a:solidFill>
                <a:latin typeface="HP001 4 hàng" panose="020B0603050302020204" pitchFamily="34" charset="0"/>
                <a:cs typeface="Times New Roman" panose="02020603050405020304" pitchFamily="18" charset="0"/>
              </a:rPr>
              <a:t>kể</a:t>
            </a:r>
            <a:r>
              <a:rPr lang="en-US" altLang="en-US" sz="2300" b="1" dirty="0" smtClean="0">
                <a:solidFill>
                  <a:schemeClr val="bg1"/>
                </a:solidFill>
                <a:latin typeface="HP001 4 hàng" panose="020B0603050302020204" pitchFamily="34" charset="0"/>
                <a:cs typeface="Times New Roman" panose="02020603050405020304" pitchFamily="18" charset="0"/>
              </a:rPr>
              <a:t> </a:t>
            </a:r>
            <a:r>
              <a:rPr lang="en-US" altLang="en-US" sz="2300" b="1" dirty="0" err="1" smtClean="0">
                <a:solidFill>
                  <a:schemeClr val="bg1"/>
                </a:solidFill>
                <a:latin typeface="HP001 4 hàng" panose="020B0603050302020204" pitchFamily="34" charset="0"/>
                <a:cs typeface="Times New Roman" panose="02020603050405020304" pitchFamily="18" charset="0"/>
              </a:rPr>
              <a:t>chuyện</a:t>
            </a:r>
            <a:endParaRPr lang="en-US" altLang="en-US" sz="2300" b="1" dirty="0">
              <a:solidFill>
                <a:schemeClr val="bg1"/>
              </a:solidFill>
              <a:latin typeface="HP001 4 hàng" panose="020B0603050302020204" pitchFamily="34" charset="0"/>
              <a:cs typeface="Times New Roman" panose="02020603050405020304" pitchFamily="18" charset="0"/>
            </a:endParaRPr>
          </a:p>
        </p:txBody>
      </p:sp>
      <p:cxnSp>
        <p:nvCxnSpPr>
          <p:cNvPr id="6" name="Straight Connector 5"/>
          <p:cNvCxnSpPr/>
          <p:nvPr/>
        </p:nvCxnSpPr>
        <p:spPr>
          <a:xfrm>
            <a:off x="2054804" y="304800"/>
            <a:ext cx="9525" cy="6324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684013"/>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Group 2"/>
          <p:cNvGraphicFramePr>
            <a:graphicFrameLocks noGrp="1"/>
          </p:cNvGraphicFramePr>
          <p:nvPr>
            <p:ph sz="half" idx="1"/>
            <p:extLst>
              <p:ext uri="{D42A27DB-BD31-4B8C-83A1-F6EECF244321}">
                <p14:modId xmlns:p14="http://schemas.microsoft.com/office/powerpoint/2010/main" val="1543907355"/>
              </p:ext>
            </p:extLst>
          </p:nvPr>
        </p:nvGraphicFramePr>
        <p:xfrm>
          <a:off x="28876" y="76200"/>
          <a:ext cx="12163124" cy="6882701"/>
        </p:xfrm>
        <a:graphic>
          <a:graphicData uri="http://schemas.openxmlformats.org/drawingml/2006/table">
            <a:tbl>
              <a:tblPr/>
              <a:tblGrid>
                <a:gridCol w="1953928">
                  <a:extLst>
                    <a:ext uri="{9D8B030D-6E8A-4147-A177-3AD203B41FA5}">
                      <a16:colId xmlns="" xmlns:a16="http://schemas.microsoft.com/office/drawing/2014/main" val="20000"/>
                    </a:ext>
                  </a:extLst>
                </a:gridCol>
                <a:gridCol w="3041583">
                  <a:extLst>
                    <a:ext uri="{9D8B030D-6E8A-4147-A177-3AD203B41FA5}">
                      <a16:colId xmlns="" xmlns:a16="http://schemas.microsoft.com/office/drawing/2014/main" val="20001"/>
                    </a:ext>
                  </a:extLst>
                </a:gridCol>
                <a:gridCol w="3542097">
                  <a:extLst>
                    <a:ext uri="{9D8B030D-6E8A-4147-A177-3AD203B41FA5}">
                      <a16:colId xmlns="" xmlns:a16="http://schemas.microsoft.com/office/drawing/2014/main" val="20002"/>
                    </a:ext>
                  </a:extLst>
                </a:gridCol>
                <a:gridCol w="2226900">
                  <a:extLst>
                    <a:ext uri="{9D8B030D-6E8A-4147-A177-3AD203B41FA5}">
                      <a16:colId xmlns="" xmlns:a16="http://schemas.microsoft.com/office/drawing/2014/main" val="20003"/>
                    </a:ext>
                  </a:extLst>
                </a:gridCol>
                <a:gridCol w="1398616">
                  <a:extLst>
                    <a:ext uri="{9D8B030D-6E8A-4147-A177-3AD203B41FA5}">
                      <a16:colId xmlns="" xmlns:a16="http://schemas.microsoft.com/office/drawing/2014/main" val="20004"/>
                    </a:ext>
                  </a:extLst>
                </a:gridCol>
              </a:tblGrid>
              <a:tr h="914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3300"/>
                          </a:solidFill>
                          <a:effectLst/>
                          <a:latin typeface="Times New Roman" pitchFamily="18" charset="0"/>
                        </a:rPr>
                        <a:t>Đoạn</a:t>
                      </a:r>
                      <a:endParaRPr kumimoji="0" lang="en-US" sz="2000" b="1" i="0" u="none" strike="noStrike" cap="none" normalizeH="0" baseline="0" dirty="0" smtClean="0">
                        <a:ln>
                          <a:noFill/>
                        </a:ln>
                        <a:solidFill>
                          <a:srgbClr val="FF3300"/>
                        </a:solidFill>
                        <a:effectLst/>
                        <a:latin typeface="Times New Roman" pitchFamily="18" charset="0"/>
                      </a:endParaRPr>
                    </a:p>
                  </a:txBody>
                  <a:tcPr marL="91437" marR="9143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3300"/>
                          </a:solidFill>
                          <a:effectLst/>
                          <a:latin typeface="Times New Roman" pitchFamily="18" charset="0"/>
                        </a:rPr>
                        <a:t>Nhân</a:t>
                      </a:r>
                      <a:r>
                        <a:rPr kumimoji="0" lang="en-US" sz="2000" b="1" i="0" u="none" strike="noStrike" cap="none" normalizeH="0" baseline="0" dirty="0" smtClean="0">
                          <a:ln>
                            <a:noFill/>
                          </a:ln>
                          <a:solidFill>
                            <a:srgbClr val="FF3300"/>
                          </a:solidFill>
                          <a:effectLst/>
                          <a:latin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rPr>
                        <a:t>vật</a:t>
                      </a:r>
                      <a:r>
                        <a:rPr kumimoji="0" lang="en-US" sz="2000" b="1" i="0" u="none" strike="noStrike" cap="none" normalizeH="0" baseline="0" dirty="0" smtClean="0">
                          <a:ln>
                            <a:noFill/>
                          </a:ln>
                          <a:solidFill>
                            <a:srgbClr val="FF3300"/>
                          </a:solidFill>
                          <a:effectLst/>
                          <a:latin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rPr>
                        <a:t>làm</a:t>
                      </a:r>
                      <a:r>
                        <a:rPr kumimoji="0" lang="en-US" sz="2000" b="1" i="0" u="none" strike="noStrike" cap="none" normalizeH="0" baseline="0" dirty="0" smtClean="0">
                          <a:ln>
                            <a:noFill/>
                          </a:ln>
                          <a:solidFill>
                            <a:srgbClr val="FF3300"/>
                          </a:solidFill>
                          <a:effectLst/>
                          <a:latin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rPr>
                        <a:t>gì</a:t>
                      </a:r>
                      <a:r>
                        <a:rPr kumimoji="0" lang="en-US" sz="2000" b="1" i="0" u="none" strike="noStrike" cap="none" normalizeH="0" baseline="0" dirty="0" smtClean="0">
                          <a:ln>
                            <a:noFill/>
                          </a:ln>
                          <a:solidFill>
                            <a:srgbClr val="FF3300"/>
                          </a:solidFill>
                          <a:effectLst/>
                          <a:latin typeface="Times New Roman" pitchFamily="18" charset="0"/>
                        </a:rPr>
                        <a:t>?</a:t>
                      </a: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3300"/>
                          </a:solidFill>
                          <a:effectLst/>
                          <a:latin typeface="Times New Roman" pitchFamily="18" charset="0"/>
                        </a:rPr>
                        <a:t>Nhân</a:t>
                      </a:r>
                      <a:r>
                        <a:rPr kumimoji="0" lang="en-US" sz="2000" b="1" i="0" u="none" strike="noStrike" cap="none" normalizeH="0" baseline="0" dirty="0" smtClean="0">
                          <a:ln>
                            <a:noFill/>
                          </a:ln>
                          <a:solidFill>
                            <a:srgbClr val="FF3300"/>
                          </a:solidFill>
                          <a:effectLst/>
                          <a:latin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rPr>
                        <a:t>vật</a:t>
                      </a:r>
                      <a:r>
                        <a:rPr kumimoji="0" lang="en-US" sz="2000" b="1" i="0" u="none" strike="noStrike" cap="none" normalizeH="0" baseline="0" dirty="0" smtClean="0">
                          <a:ln>
                            <a:noFill/>
                          </a:ln>
                          <a:solidFill>
                            <a:srgbClr val="FF3300"/>
                          </a:solidFill>
                          <a:effectLst/>
                          <a:latin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rPr>
                        <a:t>nói</a:t>
                      </a:r>
                      <a:r>
                        <a:rPr kumimoji="0" lang="en-US" sz="2000" b="1" i="0" u="none" strike="noStrike" cap="none" normalizeH="0" baseline="0" dirty="0" smtClean="0">
                          <a:ln>
                            <a:noFill/>
                          </a:ln>
                          <a:solidFill>
                            <a:srgbClr val="FF3300"/>
                          </a:solidFill>
                          <a:effectLst/>
                          <a:latin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rPr>
                        <a:t>gì</a:t>
                      </a:r>
                      <a:r>
                        <a:rPr kumimoji="0" lang="en-US" sz="2000" b="1" i="0" u="none" strike="noStrike" cap="none" normalizeH="0" baseline="0" dirty="0" smtClean="0">
                          <a:ln>
                            <a:noFill/>
                          </a:ln>
                          <a:solidFill>
                            <a:srgbClr val="FF3300"/>
                          </a:solidFill>
                          <a:effectLst/>
                          <a:latin typeface="Times New Roman" pitchFamily="18" charset="0"/>
                        </a:rPr>
                        <a:t>?</a:t>
                      </a: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3300"/>
                          </a:solidFill>
                          <a:effectLst/>
                          <a:latin typeface="Times New Roman" pitchFamily="18" charset="0"/>
                        </a:rPr>
                        <a:t>Ngoại</a:t>
                      </a:r>
                      <a:r>
                        <a:rPr kumimoji="0" lang="en-US" sz="2000" b="1" i="0" u="none" strike="noStrike" cap="none" normalizeH="0" baseline="0" dirty="0" smtClean="0">
                          <a:ln>
                            <a:noFill/>
                          </a:ln>
                          <a:solidFill>
                            <a:srgbClr val="FF3300"/>
                          </a:solidFill>
                          <a:effectLst/>
                          <a:latin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rPr>
                        <a:t>hình</a:t>
                      </a:r>
                      <a:endParaRPr kumimoji="0" lang="en-US" sz="2000" b="1" i="0" u="none" strike="noStrike" cap="none" normalizeH="0" baseline="0" dirty="0" smtClean="0">
                        <a:ln>
                          <a:noFill/>
                        </a:ln>
                        <a:solidFill>
                          <a:srgbClr val="FF33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3300"/>
                          </a:solidFill>
                          <a:effectLst/>
                          <a:latin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rPr>
                        <a:t>nhân</a:t>
                      </a:r>
                      <a:r>
                        <a:rPr kumimoji="0" lang="en-US" sz="2000" b="1" i="0" u="none" strike="noStrike" cap="none" normalizeH="0" baseline="0" dirty="0" smtClean="0">
                          <a:ln>
                            <a:noFill/>
                          </a:ln>
                          <a:solidFill>
                            <a:srgbClr val="FF3300"/>
                          </a:solidFill>
                          <a:effectLst/>
                          <a:latin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rPr>
                        <a:t>vật</a:t>
                      </a:r>
                      <a:endParaRPr kumimoji="0" lang="en-US" sz="2000" b="1" i="0" u="none" strike="noStrike" cap="none" normalizeH="0" baseline="0" dirty="0" smtClean="0">
                        <a:ln>
                          <a:noFill/>
                        </a:ln>
                        <a:solidFill>
                          <a:srgbClr val="FF3300"/>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3300"/>
                          </a:solidFill>
                          <a:effectLst/>
                          <a:latin typeface="Times New Roman" pitchFamily="18" charset="0"/>
                        </a:rPr>
                        <a:t>Lưỡi</a:t>
                      </a:r>
                      <a:r>
                        <a:rPr kumimoji="0" lang="en-US" sz="2000" b="1" i="0" u="none" strike="noStrike" cap="none" normalizeH="0" baseline="0" dirty="0" smtClean="0">
                          <a:ln>
                            <a:noFill/>
                          </a:ln>
                          <a:solidFill>
                            <a:srgbClr val="FF3300"/>
                          </a:solidFill>
                          <a:effectLst/>
                          <a:latin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rPr>
                        <a:t>rìu</a:t>
                      </a:r>
                      <a:r>
                        <a:rPr kumimoji="0" lang="en-US" sz="2000" b="1" i="0" u="none" strike="noStrike" cap="none" normalizeH="0" baseline="0" dirty="0" smtClean="0">
                          <a:ln>
                            <a:noFill/>
                          </a:ln>
                          <a:solidFill>
                            <a:srgbClr val="FF3300"/>
                          </a:solidFill>
                          <a:effectLst/>
                          <a:latin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rPr>
                        <a:t>vàng</a:t>
                      </a:r>
                      <a:r>
                        <a:rPr kumimoji="0" lang="en-US" sz="2000" b="1" i="0" u="none" strike="noStrike" cap="none" normalizeH="0" baseline="0" dirty="0" smtClean="0">
                          <a:ln>
                            <a:noFill/>
                          </a:ln>
                          <a:solidFill>
                            <a:srgbClr val="FF3300"/>
                          </a:solidFill>
                          <a:effectLst/>
                          <a:latin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rPr>
                        <a:t>bạc</a:t>
                      </a:r>
                      <a:r>
                        <a:rPr kumimoji="0" lang="en-US" sz="2000" b="1" i="0" u="none" strike="noStrike" cap="none" normalizeH="0" baseline="0" dirty="0" smtClean="0">
                          <a:ln>
                            <a:noFill/>
                          </a:ln>
                          <a:solidFill>
                            <a:srgbClr val="FF3300"/>
                          </a:solidFill>
                          <a:effectLst/>
                          <a:latin typeface="Times New Roman" pitchFamily="18" charset="0"/>
                        </a:rPr>
                        <a:t>, </a:t>
                      </a:r>
                      <a:r>
                        <a:rPr kumimoji="0" lang="en-US" sz="2000" b="1" i="0" u="none" strike="noStrike" cap="none" normalizeH="0" baseline="0" dirty="0" err="1" smtClean="0">
                          <a:ln>
                            <a:noFill/>
                          </a:ln>
                          <a:solidFill>
                            <a:srgbClr val="FF3300"/>
                          </a:solidFill>
                          <a:effectLst/>
                          <a:latin typeface="Times New Roman" pitchFamily="18" charset="0"/>
                        </a:rPr>
                        <a:t>sắt</a:t>
                      </a:r>
                      <a:endParaRPr kumimoji="0" lang="en-US" sz="2000" b="1" i="0" u="none" strike="noStrike" cap="none" normalizeH="0" baseline="0" dirty="0" smtClean="0">
                        <a:ln>
                          <a:noFill/>
                        </a:ln>
                        <a:solidFill>
                          <a:srgbClr val="FF3300"/>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859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marL="91437" marR="9143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marL="91437" marR="9143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534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8382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1256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289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L="91437" marR="91437"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pic>
        <p:nvPicPr>
          <p:cNvPr id="24628" name="Picture 52" descr="scan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04435" y="1097281"/>
            <a:ext cx="1528763" cy="761197"/>
          </a:xfrm>
          <a:noFill/>
        </p:spPr>
      </p:pic>
      <p:pic>
        <p:nvPicPr>
          <p:cNvPr id="24629" name="Picture 53" descr="scan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98" y="2703270"/>
            <a:ext cx="1524000" cy="9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0" name="Picture 54" descr="sca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98" y="1868562"/>
            <a:ext cx="1524000" cy="76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1" name="Picture 55" descr="scan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436" y="5766540"/>
            <a:ext cx="160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2" name="Picture 56" descr="scan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436" y="3701634"/>
            <a:ext cx="160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3" name="Picture 57" descr="scan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436" y="4662198"/>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10385" y="1094947"/>
            <a:ext cx="3080083" cy="646331"/>
          </a:xfrm>
          <a:prstGeom prst="rect">
            <a:avLst/>
          </a:prstGeom>
          <a:noFill/>
        </p:spPr>
        <p:txBody>
          <a:bodyPr wrap="square">
            <a:spAutoFit/>
          </a:bodyPr>
          <a:lstStyle/>
          <a:p>
            <a:pPr>
              <a:defRPr/>
            </a:pPr>
            <a:r>
              <a:rPr lang="en-US" dirty="0" err="1">
                <a:latin typeface="Times New Roman" panose="02020603050405020304" pitchFamily="18" charset="0"/>
                <a:cs typeface="Times New Roman" panose="02020603050405020304" pitchFamily="18" charset="0"/>
              </a:rPr>
              <a:t>Chàng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rìu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sông</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225579" y="990000"/>
            <a:ext cx="3153116" cy="923330"/>
          </a:xfrm>
          <a:prstGeom prst="rect">
            <a:avLst/>
          </a:prstGeom>
          <a:noFill/>
        </p:spPr>
        <p:txBody>
          <a:bodyPr wrap="square">
            <a:spAutoFit/>
          </a:bodyPr>
          <a:lstStyle/>
          <a:p>
            <a:pPr>
              <a:defRPr/>
            </a:pP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rìu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Nay </a:t>
            </a:r>
            <a:r>
              <a:rPr lang="en-US" dirty="0" err="1">
                <a:latin typeface="Times New Roman" panose="02020603050405020304" pitchFamily="18" charset="0"/>
                <a:cs typeface="Times New Roman" panose="02020603050405020304" pitchFamily="18" charset="0"/>
              </a:rPr>
              <a:t>mất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rìu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8669025" y="993357"/>
            <a:ext cx="2150123" cy="923330"/>
          </a:xfrm>
          <a:prstGeom prst="rect">
            <a:avLst/>
          </a:prstGeom>
          <a:noFill/>
        </p:spPr>
        <p:txBody>
          <a:bodyPr wrap="square">
            <a:spAutoFit/>
          </a:bodyPr>
          <a:lstStyle/>
          <a:p>
            <a:pPr>
              <a:defRPr/>
            </a:pPr>
            <a:r>
              <a:rPr lang="en-US" dirty="0" err="1">
                <a:latin typeface="Times New Roman" panose="02020603050405020304" pitchFamily="18" charset="0"/>
                <a:cs typeface="Times New Roman" panose="02020603050405020304" pitchFamily="18" charset="0"/>
              </a:rPr>
              <a:t>Chàng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trần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hôi</a:t>
            </a:r>
            <a:r>
              <a:rPr lang="en-US" dirty="0">
                <a:latin typeface="Times New Roman" panose="02020603050405020304" pitchFamily="18" charset="0"/>
                <a:cs typeface="Times New Roman" panose="02020603050405020304" pitchFamily="18" charset="0"/>
              </a:rPr>
              <a:t>.</a:t>
            </a:r>
          </a:p>
        </p:txBody>
      </p:sp>
      <p:sp>
        <p:nvSpPr>
          <p:cNvPr id="12" name="TextBox 11"/>
          <p:cNvSpPr txBox="1"/>
          <p:nvPr/>
        </p:nvSpPr>
        <p:spPr>
          <a:xfrm>
            <a:off x="10885652" y="1094946"/>
            <a:ext cx="1373904" cy="646331"/>
          </a:xfrm>
          <a:prstGeom prst="rect">
            <a:avLst/>
          </a:prstGeom>
          <a:noFill/>
        </p:spPr>
        <p:txBody>
          <a:bodyPr wrap="square">
            <a:spAutoFit/>
          </a:bodyPr>
          <a:lstStyle/>
          <a:p>
            <a:pPr>
              <a:defRPr/>
            </a:pPr>
            <a:r>
              <a:rPr lang="en-US" dirty="0" err="1">
                <a:latin typeface="Times New Roman" panose="02020603050405020304" pitchFamily="18" charset="0"/>
                <a:cs typeface="Times New Roman" panose="02020603050405020304" pitchFamily="18" charset="0"/>
              </a:rPr>
              <a:t>Lưỡi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rìu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loáng</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362177" y="1942266"/>
            <a:ext cx="2025094" cy="369332"/>
          </a:xfrm>
          <a:prstGeom prst="rect">
            <a:avLst/>
          </a:prstGeom>
          <a:noFill/>
        </p:spPr>
        <p:txBody>
          <a:bodyPr wrap="square">
            <a:spAutoFit/>
          </a:bodyPr>
          <a:lstStyle/>
          <a:p>
            <a:pPr>
              <a:spcBef>
                <a:spcPct val="20000"/>
              </a:spcBef>
              <a:defRPr/>
            </a:pPr>
            <a:r>
              <a:rPr lang="en-US" dirty="0" err="1">
                <a:solidFill>
                  <a:srgbClr val="000000"/>
                </a:solidFill>
                <a:latin typeface="Times New Roman" panose="02020603050405020304" pitchFamily="18" charset="0"/>
                <a:cs typeface="Times New Roman" panose="02020603050405020304" pitchFamily="18" charset="0"/>
              </a:rPr>
              <a:t>Cụ</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già</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hiện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lên</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311755" y="1847315"/>
            <a:ext cx="3044795" cy="646331"/>
          </a:xfrm>
          <a:prstGeom prst="rect">
            <a:avLst/>
          </a:prstGeom>
          <a:noFill/>
        </p:spPr>
        <p:txBody>
          <a:bodyPr wrap="square">
            <a:spAutoFit/>
          </a:bodyPr>
          <a:lstStyle/>
          <a:p>
            <a:pPr algn="just">
              <a:spcBef>
                <a:spcPct val="20000"/>
              </a:spcBef>
              <a:defRPr/>
            </a:pPr>
            <a:r>
              <a:rPr lang="en-US" dirty="0" err="1">
                <a:solidFill>
                  <a:srgbClr val="000000"/>
                </a:solidFill>
                <a:latin typeface="Times New Roman" panose="02020603050405020304" pitchFamily="18" charset="0"/>
                <a:cs typeface="Times New Roman" panose="02020603050405020304" pitchFamily="18" charset="0"/>
              </a:rPr>
              <a:t>Cụ</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hứa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vớt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rìu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giúp</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chàng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Chàng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chắp</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tay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cảm</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ơn</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575764" y="1865659"/>
            <a:ext cx="2092572" cy="646331"/>
          </a:xfrm>
          <a:prstGeom prst="rect">
            <a:avLst/>
          </a:prstGeom>
          <a:noFill/>
        </p:spPr>
        <p:txBody>
          <a:bodyPr wrap="square">
            <a:spAutoFit/>
          </a:bodyPr>
          <a:lstStyle/>
          <a:p>
            <a:pPr algn="just">
              <a:spcBef>
                <a:spcPct val="20000"/>
              </a:spcBef>
              <a:defRPr/>
            </a:pPr>
            <a:r>
              <a:rPr lang="en-US" dirty="0" err="1">
                <a:solidFill>
                  <a:srgbClr val="000000"/>
                </a:solidFill>
                <a:latin typeface="Times New Roman" panose="02020603050405020304" pitchFamily="18" charset="0"/>
                <a:cs typeface="Times New Roman" panose="02020603050405020304" pitchFamily="18" charset="0"/>
              </a:rPr>
              <a:t>Cụ</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già</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râu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tóc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bạc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phơ</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vẻ</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mặt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hiền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từ</a:t>
            </a:r>
            <a:r>
              <a:rPr lang="en-US" dirty="0">
                <a:solidFill>
                  <a:srgbClr val="000000"/>
                </a:solidFill>
                <a:latin typeface="Times New Roman" panose="02020603050405020304" pitchFamily="18" charset="0"/>
                <a:cs typeface="Times New Roman" panose="02020603050405020304" pitchFamily="18" charset="0"/>
              </a:rPr>
              <a:t>.</a:t>
            </a:r>
          </a:p>
        </p:txBody>
      </p:sp>
      <p:sp>
        <p:nvSpPr>
          <p:cNvPr id="16" name="TextBox 15"/>
          <p:cNvSpPr txBox="1"/>
          <p:nvPr/>
        </p:nvSpPr>
        <p:spPr>
          <a:xfrm>
            <a:off x="2010386" y="2617892"/>
            <a:ext cx="3027040" cy="923330"/>
          </a:xfrm>
          <a:prstGeom prst="rect">
            <a:avLst/>
          </a:prstGeom>
          <a:noFill/>
        </p:spPr>
        <p:txBody>
          <a:bodyPr wrap="square">
            <a:spAutoFit/>
          </a:bodyPr>
          <a:lstStyle/>
          <a:p>
            <a:pPr>
              <a:spcBef>
                <a:spcPct val="20000"/>
              </a:spcBef>
              <a:defRPr/>
            </a:pPr>
            <a:r>
              <a:rPr lang="en-US" dirty="0" err="1">
                <a:solidFill>
                  <a:srgbClr val="000000"/>
                </a:solidFill>
                <a:latin typeface="Times New Roman" panose="02020603050405020304" pitchFamily="18" charset="0"/>
                <a:cs typeface="Times New Roman" panose="02020603050405020304" pitchFamily="18" charset="0"/>
              </a:rPr>
              <a:t>Cụ</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già</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vớt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dưới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sông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lên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lưỡi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rìu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đưa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cho</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chàng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Chàng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ngồi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trên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bờ</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xua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tay</a:t>
            </a:r>
            <a:r>
              <a:rPr lang="en-US" dirty="0">
                <a:solidFill>
                  <a:srgbClr val="000000"/>
                </a:solidFill>
                <a:latin typeface="Times New Roman" panose="02020603050405020304" pitchFamily="18" charset="0"/>
                <a:cs typeface="Times New Roman" panose="02020603050405020304" pitchFamily="18" charset="0"/>
              </a:rPr>
              <a:t>.</a:t>
            </a:r>
          </a:p>
        </p:txBody>
      </p:sp>
      <p:sp>
        <p:nvSpPr>
          <p:cNvPr id="17" name="TextBox 16"/>
          <p:cNvSpPr txBox="1"/>
          <p:nvPr/>
        </p:nvSpPr>
        <p:spPr>
          <a:xfrm>
            <a:off x="5314624" y="2655310"/>
            <a:ext cx="3261139" cy="923330"/>
          </a:xfrm>
          <a:prstGeom prst="rect">
            <a:avLst/>
          </a:prstGeom>
          <a:noFill/>
        </p:spPr>
        <p:txBody>
          <a:bodyPr wrap="square">
            <a:spAutoFit/>
          </a:bodyPr>
          <a:lstStyle/>
          <a:p>
            <a:pPr>
              <a:spcBef>
                <a:spcPct val="20000"/>
              </a:spcBef>
              <a:defRPr/>
            </a:pPr>
            <a:r>
              <a:rPr lang="en-US" dirty="0" err="1">
                <a:solidFill>
                  <a:srgbClr val="000000"/>
                </a:solidFill>
                <a:latin typeface="Times New Roman" panose="02020603050405020304" pitchFamily="18" charset="0"/>
                <a:cs typeface="Times New Roman" panose="02020603050405020304" pitchFamily="18" charset="0"/>
              </a:rPr>
              <a:t>Cụ</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bảo</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Lưỡi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rìu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của</a:t>
            </a:r>
            <a:r>
              <a:rPr lang="en-US" dirty="0">
                <a:solidFill>
                  <a:srgbClr val="000000"/>
                </a:solidFill>
                <a:latin typeface="Times New Roman" panose="02020603050405020304" pitchFamily="18" charset="0"/>
                <a:cs typeface="Times New Roman" panose="02020603050405020304" pitchFamily="18" charset="0"/>
              </a:rPr>
              <a:t> con </a:t>
            </a:r>
            <a:r>
              <a:rPr lang="en-US" dirty="0" err="1">
                <a:solidFill>
                  <a:srgbClr val="000000"/>
                </a:solidFill>
                <a:latin typeface="Times New Roman" panose="02020603050405020304" pitchFamily="18" charset="0"/>
                <a:cs typeface="Times New Roman" panose="02020603050405020304" pitchFamily="18" charset="0"/>
              </a:rPr>
              <a:t>đây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Chàng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trai</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nói</a:t>
            </a:r>
            <a:r>
              <a:rPr lang="en-US" dirty="0" smtClean="0">
                <a:solidFill>
                  <a:srgbClr val="000000"/>
                </a:solidFill>
                <a:latin typeface="Times New Roman" panose="02020603050405020304" pitchFamily="18" charset="0"/>
                <a:cs typeface="Times New Roman" panose="02020603050405020304" pitchFamily="18" charset="0"/>
              </a:rPr>
              <a:t>: “ </a:t>
            </a:r>
            <a:r>
              <a:rPr lang="en-US" dirty="0" err="1">
                <a:solidFill>
                  <a:srgbClr val="000000"/>
                </a:solidFill>
                <a:latin typeface="Times New Roman" panose="02020603050405020304" pitchFamily="18" charset="0"/>
                <a:cs typeface="Times New Roman" panose="02020603050405020304" pitchFamily="18" charset="0"/>
              </a:rPr>
              <a:t>Đ</a:t>
            </a:r>
            <a:r>
              <a:rPr lang="en-US" dirty="0" err="1" smtClean="0">
                <a:solidFill>
                  <a:srgbClr val="000000"/>
                </a:solidFill>
                <a:latin typeface="Times New Roman" panose="02020603050405020304" pitchFamily="18" charset="0"/>
                <a:cs typeface="Times New Roman" panose="02020603050405020304" pitchFamily="18" charset="0"/>
              </a:rPr>
              <a:t>ây</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không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phải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lưỡi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rìu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của</a:t>
            </a:r>
            <a:r>
              <a:rPr lang="en-US" dirty="0">
                <a:solidFill>
                  <a:srgbClr val="000000"/>
                </a:solidFill>
                <a:latin typeface="Times New Roman" panose="02020603050405020304" pitchFamily="18" charset="0"/>
                <a:cs typeface="Times New Roman" panose="02020603050405020304" pitchFamily="18" charset="0"/>
              </a:rPr>
              <a:t> con”.</a:t>
            </a:r>
          </a:p>
        </p:txBody>
      </p:sp>
      <p:sp>
        <p:nvSpPr>
          <p:cNvPr id="18" name="TextBox 17"/>
          <p:cNvSpPr txBox="1"/>
          <p:nvPr/>
        </p:nvSpPr>
        <p:spPr>
          <a:xfrm>
            <a:off x="8837154" y="2791847"/>
            <a:ext cx="1828800" cy="646331"/>
          </a:xfrm>
          <a:prstGeom prst="rect">
            <a:avLst/>
          </a:prstGeom>
          <a:noFill/>
        </p:spPr>
        <p:txBody>
          <a:bodyPr>
            <a:spAutoFit/>
          </a:bodyPr>
          <a:lstStyle/>
          <a:p>
            <a:pPr>
              <a:spcBef>
                <a:spcPct val="20000"/>
              </a:spcBef>
              <a:defRPr/>
            </a:pPr>
            <a:r>
              <a:rPr lang="en-US" dirty="0" err="1">
                <a:solidFill>
                  <a:srgbClr val="000000"/>
                </a:solidFill>
                <a:latin typeface="Times New Roman" panose="02020603050405020304" pitchFamily="18" charset="0"/>
                <a:cs typeface="Times New Roman" panose="02020603050405020304" pitchFamily="18" charset="0"/>
              </a:rPr>
              <a:t>Chàng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vẻ</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mặt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thật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thà</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0836342" y="2624525"/>
            <a:ext cx="1219200" cy="923330"/>
          </a:xfrm>
          <a:prstGeom prst="rect">
            <a:avLst/>
          </a:prstGeom>
          <a:noFill/>
        </p:spPr>
        <p:txBody>
          <a:bodyPr>
            <a:spAutoFit/>
          </a:bodyPr>
          <a:lstStyle/>
          <a:p>
            <a:pPr>
              <a:defRPr/>
            </a:pPr>
            <a:r>
              <a:rPr lang="en-US" dirty="0" err="1">
                <a:latin typeface="Times New Roman" panose="02020603050405020304" pitchFamily="18" charset="0"/>
                <a:cs typeface="Times New Roman" panose="02020603050405020304" pitchFamily="18" charset="0"/>
              </a:rPr>
              <a:t>Lưỡi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rìu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lóa</a:t>
            </a:r>
            <a:endParaRPr lang="en-US"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300116" y="3629420"/>
            <a:ext cx="2478301" cy="923330"/>
          </a:xfrm>
          <a:prstGeom prst="rect">
            <a:avLst/>
          </a:prstGeom>
          <a:noFill/>
        </p:spPr>
        <p:txBody>
          <a:bodyPr wrap="square">
            <a:spAutoFit/>
          </a:bodyPr>
          <a:lstStyle/>
          <a:p>
            <a:pPr>
              <a:spcBef>
                <a:spcPct val="20000"/>
              </a:spcBef>
              <a:defRPr/>
            </a:pPr>
            <a:r>
              <a:rPr lang="en-US" dirty="0" err="1">
                <a:solidFill>
                  <a:srgbClr val="000000"/>
                </a:solidFill>
                <a:latin typeface="Times New Roman" panose="02020603050405020304" pitchFamily="18" charset="0"/>
                <a:cs typeface="Times New Roman" panose="02020603050405020304" pitchFamily="18" charset="0"/>
              </a:rPr>
              <a:t>Cụ</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già</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vớt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lên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lưỡi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rìu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thứ</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Chàng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vẫn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xua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tay</a:t>
            </a:r>
            <a:r>
              <a:rPr lang="en-US" dirty="0">
                <a:solidFill>
                  <a:srgbClr val="000000"/>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5225578" y="3633814"/>
            <a:ext cx="2964964" cy="923330"/>
          </a:xfrm>
          <a:prstGeom prst="rect">
            <a:avLst/>
          </a:prstGeom>
          <a:noFill/>
        </p:spPr>
        <p:txBody>
          <a:bodyPr wrap="square">
            <a:spAutoFit/>
          </a:bodyPr>
          <a:lstStyle/>
          <a:p>
            <a:pPr>
              <a:spcBef>
                <a:spcPct val="20000"/>
              </a:spcBef>
              <a:defRPr/>
            </a:pPr>
            <a:r>
              <a:rPr lang="en-US" dirty="0" err="1">
                <a:solidFill>
                  <a:srgbClr val="000000"/>
                </a:solidFill>
                <a:latin typeface="Times New Roman" panose="02020603050405020304" pitchFamily="18" charset="0"/>
                <a:cs typeface="Times New Roman" panose="02020603050405020304" pitchFamily="18" charset="0"/>
              </a:rPr>
              <a:t>Cụ</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hỏi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Lưỡi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rìu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này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của</a:t>
            </a:r>
            <a:r>
              <a:rPr lang="en-US" dirty="0">
                <a:solidFill>
                  <a:srgbClr val="000000"/>
                </a:solidFill>
                <a:latin typeface="Times New Roman" panose="02020603050405020304" pitchFamily="18" charset="0"/>
                <a:cs typeface="Times New Roman" panose="02020603050405020304" pitchFamily="18" charset="0"/>
              </a:rPr>
              <a:t> con </a:t>
            </a:r>
            <a:r>
              <a:rPr lang="en-US" dirty="0" err="1">
                <a:solidFill>
                  <a:srgbClr val="000000"/>
                </a:solidFill>
                <a:latin typeface="Times New Roman" panose="02020603050405020304" pitchFamily="18" charset="0"/>
                <a:cs typeface="Times New Roman" panose="02020603050405020304" pitchFamily="18" charset="0"/>
              </a:rPr>
              <a:t>chứ</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Chàng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đáp</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Lưỡi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rìu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này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cũng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không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phải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của</a:t>
            </a:r>
            <a:r>
              <a:rPr lang="en-US" dirty="0">
                <a:solidFill>
                  <a:srgbClr val="000000"/>
                </a:solidFill>
                <a:latin typeface="Times New Roman" panose="02020603050405020304" pitchFamily="18" charset="0"/>
                <a:cs typeface="Times New Roman" panose="02020603050405020304" pitchFamily="18" charset="0"/>
              </a:rPr>
              <a:t> con.</a:t>
            </a:r>
          </a:p>
        </p:txBody>
      </p:sp>
      <p:sp>
        <p:nvSpPr>
          <p:cNvPr id="22" name="TextBox 21"/>
          <p:cNvSpPr txBox="1"/>
          <p:nvPr/>
        </p:nvSpPr>
        <p:spPr>
          <a:xfrm>
            <a:off x="10791081" y="3695215"/>
            <a:ext cx="1526045" cy="646331"/>
          </a:xfrm>
          <a:prstGeom prst="rect">
            <a:avLst/>
          </a:prstGeom>
          <a:noFill/>
        </p:spPr>
        <p:txBody>
          <a:bodyPr wrap="square">
            <a:spAutoFit/>
          </a:bodyPr>
          <a:lstStyle/>
          <a:p>
            <a:pPr>
              <a:defRPr/>
            </a:pPr>
            <a:r>
              <a:rPr lang="en-US" dirty="0" err="1">
                <a:latin typeface="Times New Roman" panose="02020603050405020304" pitchFamily="18" charset="0"/>
                <a:cs typeface="Times New Roman" panose="02020603050405020304" pitchFamily="18" charset="0"/>
              </a:rPr>
              <a:t>Lưỡi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rìu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lánh</a:t>
            </a:r>
            <a:endParaRPr lang="en-US"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2261381" y="4620820"/>
            <a:ext cx="2478301" cy="923330"/>
          </a:xfrm>
          <a:prstGeom prst="rect">
            <a:avLst/>
          </a:prstGeom>
          <a:noFill/>
        </p:spPr>
        <p:txBody>
          <a:bodyPr wrap="square">
            <a:spAutoFit/>
          </a:bodyPr>
          <a:lstStyle/>
          <a:p>
            <a:pPr>
              <a:spcBef>
                <a:spcPct val="20000"/>
              </a:spcBef>
              <a:defRPr/>
            </a:pPr>
            <a:r>
              <a:rPr lang="en-US" dirty="0" err="1">
                <a:solidFill>
                  <a:srgbClr val="000000"/>
                </a:solidFill>
                <a:latin typeface="Times New Roman" panose="02020603050405020304" pitchFamily="18" charset="0"/>
                <a:cs typeface="Times New Roman" panose="02020603050405020304" pitchFamily="18" charset="0"/>
              </a:rPr>
              <a:t>Cụ</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già</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vớt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lên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lưỡi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rìu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thứ</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Chàng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giơ</a:t>
            </a:r>
            <a:r>
              <a:rPr lang="en-US" dirty="0">
                <a:solidFill>
                  <a:srgbClr val="000000"/>
                </a:solidFill>
                <a:latin typeface="Times New Roman" panose="02020603050405020304" pitchFamily="18" charset="0"/>
                <a:cs typeface="Times New Roman" panose="02020603050405020304" pitchFamily="18" charset="0"/>
              </a:rPr>
              <a:t> hay </a:t>
            </a:r>
            <a:r>
              <a:rPr lang="en-US" dirty="0" err="1">
                <a:solidFill>
                  <a:srgbClr val="000000"/>
                </a:solidFill>
                <a:latin typeface="Times New Roman" panose="02020603050405020304" pitchFamily="18" charset="0"/>
                <a:cs typeface="Times New Roman" panose="02020603050405020304" pitchFamily="18" charset="0"/>
              </a:rPr>
              <a:t>tay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lên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trời</a:t>
            </a:r>
            <a:r>
              <a:rPr lang="en-US" dirty="0">
                <a:solidFill>
                  <a:srgbClr val="000000"/>
                </a:solidFill>
                <a:latin typeface="Times New Roman" panose="02020603050405020304" pitchFamily="18" charset="0"/>
                <a:cs typeface="Times New Roman" panose="02020603050405020304" pitchFamily="18" charset="0"/>
              </a:rPr>
              <a:t>.</a:t>
            </a:r>
          </a:p>
        </p:txBody>
      </p:sp>
      <p:sp>
        <p:nvSpPr>
          <p:cNvPr id="24" name="TextBox 23"/>
          <p:cNvSpPr txBox="1"/>
          <p:nvPr/>
        </p:nvSpPr>
        <p:spPr>
          <a:xfrm>
            <a:off x="5266499" y="4580608"/>
            <a:ext cx="3130377" cy="923330"/>
          </a:xfrm>
          <a:prstGeom prst="rect">
            <a:avLst/>
          </a:prstGeom>
          <a:noFill/>
        </p:spPr>
        <p:txBody>
          <a:bodyPr wrap="square">
            <a:spAutoFit/>
          </a:bodyPr>
          <a:lstStyle/>
          <a:p>
            <a:pPr>
              <a:spcBef>
                <a:spcPct val="20000"/>
              </a:spcBef>
              <a:defRPr/>
            </a:pPr>
            <a:r>
              <a:rPr lang="en-US" dirty="0" err="1">
                <a:solidFill>
                  <a:srgbClr val="000000"/>
                </a:solidFill>
                <a:latin typeface="Times New Roman" panose="02020603050405020304" pitchFamily="18" charset="0"/>
                <a:cs typeface="Times New Roman" panose="02020603050405020304" pitchFamily="18" charset="0"/>
              </a:rPr>
              <a:t>Cụ</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hỏi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Lưỡi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rìu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này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của</a:t>
            </a:r>
            <a:r>
              <a:rPr lang="en-US" dirty="0">
                <a:solidFill>
                  <a:srgbClr val="000000"/>
                </a:solidFill>
                <a:latin typeface="Times New Roman" panose="02020603050405020304" pitchFamily="18" charset="0"/>
                <a:cs typeface="Times New Roman" panose="02020603050405020304" pitchFamily="18" charset="0"/>
              </a:rPr>
              <a:t> con </a:t>
            </a:r>
            <a:r>
              <a:rPr lang="en-US" dirty="0" err="1">
                <a:solidFill>
                  <a:srgbClr val="000000"/>
                </a:solidFill>
                <a:latin typeface="Times New Roman" panose="02020603050405020304" pitchFamily="18" charset="0"/>
                <a:cs typeface="Times New Roman" panose="02020603050405020304" pitchFamily="18" charset="0"/>
              </a:rPr>
              <a:t>không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Chàng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mừng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rỡ</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Đây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mới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đúng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là</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rìu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của</a:t>
            </a:r>
            <a:r>
              <a:rPr lang="en-US" dirty="0">
                <a:solidFill>
                  <a:srgbClr val="000000"/>
                </a:solidFill>
                <a:latin typeface="Times New Roman" panose="02020603050405020304" pitchFamily="18" charset="0"/>
                <a:cs typeface="Times New Roman" panose="02020603050405020304" pitchFamily="18" charset="0"/>
              </a:rPr>
              <a:t> con”.</a:t>
            </a:r>
          </a:p>
        </p:txBody>
      </p:sp>
      <p:sp>
        <p:nvSpPr>
          <p:cNvPr id="25" name="TextBox 24"/>
          <p:cNvSpPr txBox="1"/>
          <p:nvPr/>
        </p:nvSpPr>
        <p:spPr>
          <a:xfrm>
            <a:off x="8716285" y="4683259"/>
            <a:ext cx="1828800" cy="646331"/>
          </a:xfrm>
          <a:prstGeom prst="rect">
            <a:avLst/>
          </a:prstGeom>
          <a:noFill/>
        </p:spPr>
        <p:txBody>
          <a:bodyPr>
            <a:spAutoFit/>
          </a:bodyPr>
          <a:lstStyle/>
          <a:p>
            <a:pPr>
              <a:spcBef>
                <a:spcPct val="20000"/>
              </a:spcBef>
              <a:defRPr/>
            </a:pPr>
            <a:r>
              <a:rPr lang="en-US" dirty="0" err="1">
                <a:solidFill>
                  <a:srgbClr val="000000"/>
                </a:solidFill>
                <a:latin typeface="Times New Roman" panose="02020603050405020304" pitchFamily="18" charset="0"/>
                <a:cs typeface="Times New Roman" panose="02020603050405020304" pitchFamily="18" charset="0"/>
              </a:rPr>
              <a:t>Chàng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vẻ</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mặt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hớn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hở</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10864494" y="4783756"/>
            <a:ext cx="1327506" cy="369332"/>
          </a:xfrm>
          <a:prstGeom prst="rect">
            <a:avLst/>
          </a:prstGeom>
          <a:noFill/>
        </p:spPr>
        <p:txBody>
          <a:bodyPr wrap="square">
            <a:spAutoFit/>
          </a:bodyPr>
          <a:lstStyle/>
          <a:p>
            <a:pPr>
              <a:defRPr/>
            </a:pPr>
            <a:r>
              <a:rPr lang="en-US" dirty="0" err="1">
                <a:latin typeface="Times New Roman" panose="02020603050405020304" pitchFamily="18" charset="0"/>
                <a:cs typeface="Times New Roman" panose="02020603050405020304" pitchFamily="18" charset="0"/>
              </a:rPr>
              <a:t>Lưỡi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rìu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sắt</a:t>
            </a:r>
            <a:endParaRPr lang="en-US"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2275956" y="5673872"/>
            <a:ext cx="2478301" cy="923330"/>
          </a:xfrm>
          <a:prstGeom prst="rect">
            <a:avLst/>
          </a:prstGeom>
          <a:noFill/>
        </p:spPr>
        <p:txBody>
          <a:bodyPr wrap="square">
            <a:spAutoFit/>
          </a:bodyPr>
          <a:lstStyle/>
          <a:p>
            <a:pPr>
              <a:spcBef>
                <a:spcPct val="20000"/>
              </a:spcBef>
              <a:defRPr/>
            </a:pPr>
            <a:r>
              <a:rPr lang="en-US" dirty="0" err="1">
                <a:solidFill>
                  <a:srgbClr val="000000"/>
                </a:solidFill>
                <a:latin typeface="Times New Roman" panose="02020603050405020304" pitchFamily="18" charset="0"/>
                <a:cs typeface="Times New Roman" panose="02020603050405020304" pitchFamily="18" charset="0"/>
              </a:rPr>
              <a:t>Cụ</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già</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tặng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chàng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cả</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lưỡi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rìu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Chàng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chắp</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tay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tạ</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ơn</a:t>
            </a:r>
            <a:r>
              <a:rPr lang="en-US" dirty="0">
                <a:solidFill>
                  <a:srgbClr val="000000"/>
                </a:solidFill>
                <a:latin typeface="Times New Roman" panose="02020603050405020304" pitchFamily="18" charset="0"/>
                <a:cs typeface="Times New Roman" panose="02020603050405020304" pitchFamily="18" charset="0"/>
              </a:rPr>
              <a:t>.</a:t>
            </a:r>
          </a:p>
        </p:txBody>
      </p:sp>
      <p:sp>
        <p:nvSpPr>
          <p:cNvPr id="28" name="TextBox 27"/>
          <p:cNvSpPr txBox="1"/>
          <p:nvPr/>
        </p:nvSpPr>
        <p:spPr>
          <a:xfrm>
            <a:off x="5225578" y="5633011"/>
            <a:ext cx="2964964" cy="1200329"/>
          </a:xfrm>
          <a:prstGeom prst="rect">
            <a:avLst/>
          </a:prstGeom>
          <a:noFill/>
        </p:spPr>
        <p:txBody>
          <a:bodyPr wrap="square">
            <a:spAutoFit/>
          </a:bodyPr>
          <a:lstStyle/>
          <a:p>
            <a:pPr>
              <a:spcBef>
                <a:spcPct val="20000"/>
              </a:spcBef>
              <a:defRPr/>
            </a:pPr>
            <a:r>
              <a:rPr lang="en-US" dirty="0" err="1">
                <a:solidFill>
                  <a:srgbClr val="000000"/>
                </a:solidFill>
                <a:latin typeface="Times New Roman" panose="02020603050405020304" pitchFamily="18" charset="0"/>
                <a:cs typeface="Times New Roman" panose="02020603050405020304" pitchFamily="18" charset="0"/>
              </a:rPr>
              <a:t>Cụ</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khen</a:t>
            </a:r>
            <a:r>
              <a:rPr lang="en-US" dirty="0">
                <a:solidFill>
                  <a:srgbClr val="000000"/>
                </a:solidFill>
                <a:latin typeface="Times New Roman" panose="02020603050405020304" pitchFamily="18" charset="0"/>
                <a:cs typeface="Times New Roman" panose="02020603050405020304" pitchFamily="18" charset="0"/>
              </a:rPr>
              <a:t>: “Con </a:t>
            </a:r>
            <a:r>
              <a:rPr lang="en-US" dirty="0" err="1">
                <a:solidFill>
                  <a:srgbClr val="000000"/>
                </a:solidFill>
                <a:latin typeface="Times New Roman" panose="02020603050405020304" pitchFamily="18" charset="0"/>
                <a:cs typeface="Times New Roman" panose="02020603050405020304" pitchFamily="18" charset="0"/>
              </a:rPr>
              <a:t>là</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người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trung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thực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thật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thà</a:t>
            </a:r>
            <a:r>
              <a:rPr lang="en-US" dirty="0">
                <a:solidFill>
                  <a:srgbClr val="000000"/>
                </a:solidFill>
                <a:latin typeface="Times New Roman" panose="02020603050405020304" pitchFamily="18" charset="0"/>
                <a:cs typeface="Times New Roman" panose="02020603050405020304" pitchFamily="18" charset="0"/>
              </a:rPr>
              <a:t>. Ta </a:t>
            </a:r>
            <a:r>
              <a:rPr lang="en-US" dirty="0" err="1">
                <a:solidFill>
                  <a:srgbClr val="000000"/>
                </a:solidFill>
                <a:latin typeface="Times New Roman" panose="02020603050405020304" pitchFamily="18" charset="0"/>
                <a:cs typeface="Times New Roman" panose="02020603050405020304" pitchFamily="18" charset="0"/>
              </a:rPr>
              <a:t>tặng</a:t>
            </a:r>
            <a:r>
              <a:rPr lang="en-US" dirty="0">
                <a:solidFill>
                  <a:srgbClr val="000000"/>
                </a:solidFill>
                <a:latin typeface="Times New Roman" panose="02020603050405020304" pitchFamily="18" charset="0"/>
                <a:cs typeface="Times New Roman" panose="02020603050405020304" pitchFamily="18" charset="0"/>
              </a:rPr>
              <a:t> con </a:t>
            </a:r>
            <a:r>
              <a:rPr lang="en-US" dirty="0" err="1">
                <a:solidFill>
                  <a:srgbClr val="000000"/>
                </a:solidFill>
                <a:latin typeface="Times New Roman" panose="02020603050405020304" pitchFamily="18" charset="0"/>
                <a:cs typeface="Times New Roman" panose="02020603050405020304" pitchFamily="18" charset="0"/>
              </a:rPr>
              <a:t>cả</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lưỡi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rìu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Chàng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mừng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rỡ</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nói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Cháu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cảm</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ơn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cụ</a:t>
            </a:r>
            <a:r>
              <a:rPr lang="en-US" dirty="0">
                <a:solidFill>
                  <a:srgbClr val="000000"/>
                </a:solidFill>
                <a:latin typeface="Times New Roman" panose="02020603050405020304" pitchFamily="18" charset="0"/>
                <a:cs typeface="Times New Roman" panose="02020603050405020304" pitchFamily="18" charset="0"/>
              </a:rPr>
              <a:t>.”</a:t>
            </a:r>
          </a:p>
        </p:txBody>
      </p:sp>
      <p:sp>
        <p:nvSpPr>
          <p:cNvPr id="29" name="TextBox 28"/>
          <p:cNvSpPr txBox="1"/>
          <p:nvPr/>
        </p:nvSpPr>
        <p:spPr>
          <a:xfrm>
            <a:off x="8716285" y="5809348"/>
            <a:ext cx="2051268" cy="923330"/>
          </a:xfrm>
          <a:prstGeom prst="rect">
            <a:avLst/>
          </a:prstGeom>
          <a:noFill/>
        </p:spPr>
        <p:txBody>
          <a:bodyPr wrap="square">
            <a:spAutoFit/>
          </a:bodyPr>
          <a:lstStyle/>
          <a:p>
            <a:pPr>
              <a:spcBef>
                <a:spcPct val="20000"/>
              </a:spcBef>
              <a:defRPr/>
            </a:pPr>
            <a:r>
              <a:rPr lang="en-US" dirty="0" err="1">
                <a:solidFill>
                  <a:srgbClr val="000000"/>
                </a:solidFill>
                <a:latin typeface="Times New Roman" panose="02020603050405020304" pitchFamily="18" charset="0"/>
                <a:cs typeface="Times New Roman" panose="02020603050405020304" pitchFamily="18" charset="0"/>
              </a:rPr>
              <a:t>Cụ</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già</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vẻ</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hài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lòng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Chàng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vẻ</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mặt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vui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sướng</a:t>
            </a:r>
            <a:r>
              <a:rPr lang="en-US"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7991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628"/>
                                        </p:tgtEl>
                                        <p:attrNameLst>
                                          <p:attrName>style.visibility</p:attrName>
                                        </p:attrNameLst>
                                      </p:cBhvr>
                                      <p:to>
                                        <p:strVal val="visible"/>
                                      </p:to>
                                    </p:set>
                                    <p:animEffect transition="in" filter="barn(inVertical)">
                                      <p:cBhvr>
                                        <p:cTn id="7" dur="500"/>
                                        <p:tgtEl>
                                          <p:spTgt spid="246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630"/>
                                        </p:tgtEl>
                                        <p:attrNameLst>
                                          <p:attrName>style.visibility</p:attrName>
                                        </p:attrNameLst>
                                      </p:cBhvr>
                                      <p:to>
                                        <p:strVal val="visible"/>
                                      </p:to>
                                    </p:set>
                                    <p:animEffect transition="in" filter="barn(inVertical)">
                                      <p:cBhvr>
                                        <p:cTn id="24" dur="500"/>
                                        <p:tgtEl>
                                          <p:spTgt spid="246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4629"/>
                                        </p:tgtEl>
                                        <p:attrNameLst>
                                          <p:attrName>style.visibility</p:attrName>
                                        </p:attrNameLst>
                                      </p:cBhvr>
                                      <p:to>
                                        <p:strVal val="visible"/>
                                      </p:to>
                                    </p:set>
                                    <p:animEffect transition="in" filter="barn(inVertical)">
                                      <p:cBhvr>
                                        <p:cTn id="44" dur="500"/>
                                        <p:tgtEl>
                                          <p:spTgt spid="246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4632"/>
                                        </p:tgtEl>
                                        <p:attrNameLst>
                                          <p:attrName>style.visibility</p:attrName>
                                        </p:attrNameLst>
                                      </p:cBhvr>
                                      <p:to>
                                        <p:strVal val="visible"/>
                                      </p:to>
                                    </p:set>
                                    <p:animEffect transition="in" filter="barn(inVertical)">
                                      <p:cBhvr>
                                        <p:cTn id="69" dur="500"/>
                                        <p:tgtEl>
                                          <p:spTgt spid="2463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down)">
                                      <p:cBhvr>
                                        <p:cTn id="74" dur="500"/>
                                        <p:tgtEl>
                                          <p:spTgt spid="20"/>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down)">
                                      <p:cBhvr>
                                        <p:cTn id="77" dur="500"/>
                                        <p:tgtEl>
                                          <p:spTgt spid="21"/>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down)">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4633"/>
                                        </p:tgtEl>
                                        <p:attrNameLst>
                                          <p:attrName>style.visibility</p:attrName>
                                        </p:attrNameLst>
                                      </p:cBhvr>
                                      <p:to>
                                        <p:strVal val="visible"/>
                                      </p:to>
                                    </p:set>
                                    <p:animEffect transition="in" filter="barn(inVertical)">
                                      <p:cBhvr>
                                        <p:cTn id="85" dur="500"/>
                                        <p:tgtEl>
                                          <p:spTgt spid="2463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down)">
                                      <p:cBhvr>
                                        <p:cTn id="90" dur="500"/>
                                        <p:tgtEl>
                                          <p:spTgt spid="23"/>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down)">
                                      <p:cBhvr>
                                        <p:cTn id="93" dur="500"/>
                                        <p:tgtEl>
                                          <p:spTgt spid="24"/>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wipe(down)">
                                      <p:cBhvr>
                                        <p:cTn id="96" dur="500"/>
                                        <p:tgtEl>
                                          <p:spTgt spid="25"/>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nodeType="clickEffect">
                                  <p:stCondLst>
                                    <p:cond delay="0"/>
                                  </p:stCondLst>
                                  <p:childTnLst>
                                    <p:set>
                                      <p:cBhvr>
                                        <p:cTn id="103" dur="1" fill="hold">
                                          <p:stCondLst>
                                            <p:cond delay="0"/>
                                          </p:stCondLst>
                                        </p:cTn>
                                        <p:tgtEl>
                                          <p:spTgt spid="24631"/>
                                        </p:tgtEl>
                                        <p:attrNameLst>
                                          <p:attrName>style.visibility</p:attrName>
                                        </p:attrNameLst>
                                      </p:cBhvr>
                                      <p:to>
                                        <p:strVal val="visible"/>
                                      </p:to>
                                    </p:set>
                                    <p:animEffect transition="in" filter="barn(inVertical)">
                                      <p:cBhvr>
                                        <p:cTn id="104" dur="500"/>
                                        <p:tgtEl>
                                          <p:spTgt spid="2463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wipe(down)">
                                      <p:cBhvr>
                                        <p:cTn id="109" dur="500"/>
                                        <p:tgtEl>
                                          <p:spTgt spid="27"/>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wipe(down)">
                                      <p:cBhvr>
                                        <p:cTn id="112" dur="500"/>
                                        <p:tgtEl>
                                          <p:spTgt spid="28"/>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wipe(down)">
                                      <p:cBhvr>
                                        <p:cTn id="1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480796" y="-235926"/>
            <a:ext cx="9230407" cy="7367951"/>
          </a:xfrm>
          <a:prstGeom prst="ellipse">
            <a:avLst/>
          </a:prstGeom>
          <a:solidFill>
            <a:srgbClr val="FF6B3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Oval 4"/>
          <p:cNvSpPr/>
          <p:nvPr/>
        </p:nvSpPr>
        <p:spPr>
          <a:xfrm>
            <a:off x="1892586" y="137013"/>
            <a:ext cx="8591552" cy="6858000"/>
          </a:xfrm>
          <a:prstGeom prst="ellipse">
            <a:avLst/>
          </a:prstGeom>
          <a:solidFill>
            <a:srgbClr val="FF6B3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6" name="Rectangle 5"/>
          <p:cNvSpPr/>
          <p:nvPr/>
        </p:nvSpPr>
        <p:spPr>
          <a:xfrm>
            <a:off x="2480679" y="1777202"/>
            <a:ext cx="7415366" cy="2956835"/>
          </a:xfrm>
          <a:prstGeom prst="rect">
            <a:avLst/>
          </a:prstGeom>
          <a:noFill/>
        </p:spPr>
        <p:txBody>
          <a:bodyPr wrap="square" lIns="91440" tIns="45720" rIns="91440" bIns="45720">
            <a:spAutoFit/>
          </a:bodyPr>
          <a:lstStyle/>
          <a:p>
            <a:pPr algn="ctr">
              <a:lnSpc>
                <a:spcPct val="150000"/>
              </a:lnSpc>
            </a:pPr>
            <a:r>
              <a:rPr lang="en-US" sz="6600" b="1" dirty="0" err="1">
                <a:ln w="0"/>
                <a:solidFill>
                  <a:schemeClr val="accent4">
                    <a:lumMod val="20000"/>
                    <a:lumOff val="8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K</a:t>
            </a:r>
            <a:r>
              <a:rPr lang="en-US" sz="6600" b="1" dirty="0" err="1" smtClean="0">
                <a:ln w="0"/>
                <a:solidFill>
                  <a:schemeClr val="accent4">
                    <a:lumMod val="20000"/>
                    <a:lumOff val="8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ể</a:t>
            </a:r>
            <a:r>
              <a:rPr lang="en-US" sz="6600" b="1" dirty="0" smtClean="0">
                <a:ln w="0"/>
                <a:solidFill>
                  <a:schemeClr val="accent4">
                    <a:lumMod val="20000"/>
                    <a:lumOff val="8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6600" b="1" dirty="0" err="1" smtClean="0">
                <a:ln w="0"/>
                <a:solidFill>
                  <a:schemeClr val="accent4">
                    <a:lumMod val="20000"/>
                    <a:lumOff val="8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lại</a:t>
            </a:r>
            <a:r>
              <a:rPr lang="en-US" sz="6600" b="1" dirty="0" smtClean="0">
                <a:ln w="0"/>
                <a:solidFill>
                  <a:schemeClr val="accent4">
                    <a:lumMod val="20000"/>
                    <a:lumOff val="8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6600" b="1" dirty="0" err="1" smtClean="0">
                <a:ln w="0"/>
                <a:solidFill>
                  <a:schemeClr val="accent4">
                    <a:lumMod val="20000"/>
                    <a:lumOff val="8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toàn</a:t>
            </a:r>
            <a:r>
              <a:rPr lang="en-US" sz="6600" b="1" dirty="0" smtClean="0">
                <a:ln w="0"/>
                <a:solidFill>
                  <a:schemeClr val="accent4">
                    <a:lumMod val="20000"/>
                    <a:lumOff val="8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6600" b="1" dirty="0" err="1" smtClean="0">
                <a:ln w="0"/>
                <a:solidFill>
                  <a:schemeClr val="accent4">
                    <a:lumMod val="20000"/>
                    <a:lumOff val="8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bộ</a:t>
            </a:r>
            <a:r>
              <a:rPr lang="en-US" sz="6600" b="1" dirty="0" smtClean="0">
                <a:ln w="0"/>
                <a:solidFill>
                  <a:schemeClr val="accent4">
                    <a:lumMod val="20000"/>
                    <a:lumOff val="8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p>
          <a:p>
            <a:pPr algn="ctr">
              <a:lnSpc>
                <a:spcPct val="150000"/>
              </a:lnSpc>
            </a:pPr>
            <a:r>
              <a:rPr lang="en-US" sz="6600" b="1" dirty="0" err="1" smtClean="0">
                <a:ln w="0"/>
                <a:solidFill>
                  <a:schemeClr val="accent4">
                    <a:lumMod val="20000"/>
                    <a:lumOff val="8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câu</a:t>
            </a:r>
            <a:r>
              <a:rPr lang="en-US" sz="6600" b="1" dirty="0" smtClean="0">
                <a:ln w="0"/>
                <a:solidFill>
                  <a:schemeClr val="accent4">
                    <a:lumMod val="20000"/>
                    <a:lumOff val="8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6600" b="1" dirty="0" err="1" smtClean="0">
                <a:ln w="0"/>
                <a:solidFill>
                  <a:schemeClr val="accent4">
                    <a:lumMod val="20000"/>
                    <a:lumOff val="8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chuyện</a:t>
            </a:r>
            <a:endParaRPr lang="vi-VN" sz="6600" b="1" dirty="0">
              <a:ln w="0"/>
              <a:solidFill>
                <a:schemeClr val="accent4">
                  <a:lumMod val="20000"/>
                  <a:lumOff val="8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891914"/>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Scale>
                                      <p:cBhvr>
                                        <p:cTn id="7"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6"/>
                                        </p:tgtEl>
                                        <p:attrNameLst>
                                          <p:attrName>ppt_x</p:attrName>
                                          <p:attrName>ppt_y</p:attrName>
                                        </p:attrNameLst>
                                      </p:cBhvr>
                                    </p:animMotion>
                                    <p:animEffect transition="in" filter="fade">
                                      <p:cBhvr>
                                        <p:cTn id="9" dur="500"/>
                                        <p:tgtEl>
                                          <p:spTgt spid="6"/>
                                        </p:tgtEl>
                                      </p:cBhvr>
                                    </p:animEffect>
                                  </p:childTnLst>
                                </p:cTn>
                              </p:par>
                              <p:par>
                                <p:cTn id="10" presetID="26" presetClass="emph" presetSubtype="0" fill="hold" nodeType="with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par>
                                <p:cTn id="13" presetID="8"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14351" y="908256"/>
            <a:ext cx="11201400" cy="5911644"/>
          </a:xfrm>
          <a:prstGeom prst="rect">
            <a:avLst/>
          </a:prstGeom>
        </p:spPr>
      </p:pic>
      <p:sp>
        <p:nvSpPr>
          <p:cNvPr id="5" name="Rectangle 4"/>
          <p:cNvSpPr/>
          <p:nvPr/>
        </p:nvSpPr>
        <p:spPr>
          <a:xfrm>
            <a:off x="4226983" y="104936"/>
            <a:ext cx="3780074" cy="923330"/>
          </a:xfrm>
          <a:prstGeom prst="rect">
            <a:avLst/>
          </a:prstGeom>
          <a:noFill/>
        </p:spPr>
        <p:txBody>
          <a:bodyPr wrap="none" lIns="91440" tIns="45720" rIns="91440" bIns="45720">
            <a:spAutoFit/>
          </a:bodyPr>
          <a:lstStyle/>
          <a:p>
            <a:pPr algn="ctr"/>
            <a:r>
              <a:rPr lang="en-US" sz="5400" b="1" cap="none" spc="0" smtClean="0">
                <a:ln w="0"/>
                <a:solidFill>
                  <a:srgbClr val="002060"/>
                </a:solidFill>
                <a:effectLst>
                  <a:outerShdw blurRad="38100" dist="19050" dir="2700000" algn="tl" rotWithShape="0">
                    <a:schemeClr val="dk1">
                      <a:alpha val="40000"/>
                    </a:schemeClr>
                  </a:outerShdw>
                </a:effectLst>
              </a:rPr>
              <a:t>BA LƯỠI RÌU</a:t>
            </a:r>
            <a:endParaRPr lang="en-US" sz="5400" b="1" cap="none" spc="0">
              <a:ln w="0"/>
              <a:solidFill>
                <a:srgbClr val="002060"/>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44531" b="45521"/>
          <a:stretch/>
        </p:blipFill>
        <p:spPr>
          <a:xfrm>
            <a:off x="5492873" y="213061"/>
            <a:ext cx="8616701" cy="85725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44531" b="45521"/>
          <a:stretch/>
        </p:blipFill>
        <p:spPr>
          <a:xfrm>
            <a:off x="-1875534" y="8961"/>
            <a:ext cx="8616701" cy="857250"/>
          </a:xfrm>
          <a:prstGeom prst="rect">
            <a:avLst/>
          </a:prstGeom>
        </p:spPr>
      </p:pic>
    </p:spTree>
    <p:extLst>
      <p:ext uri="{BB962C8B-B14F-4D97-AF65-F5344CB8AC3E}">
        <p14:creationId xmlns:p14="http://schemas.microsoft.com/office/powerpoint/2010/main" val="3506951833"/>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850" y="-849737"/>
            <a:ext cx="9867900" cy="808220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7778" y="2101734"/>
            <a:ext cx="5041402" cy="5041402"/>
          </a:xfrm>
          <a:prstGeom prst="rect">
            <a:avLst/>
          </a:prstGeom>
        </p:spPr>
      </p:pic>
      <p:sp>
        <p:nvSpPr>
          <p:cNvPr id="7" name="Rectangle 6"/>
          <p:cNvSpPr/>
          <p:nvPr/>
        </p:nvSpPr>
        <p:spPr>
          <a:xfrm>
            <a:off x="4007642" y="2101734"/>
            <a:ext cx="5548315" cy="1862048"/>
          </a:xfrm>
          <a:prstGeom prst="rect">
            <a:avLst/>
          </a:prstGeom>
          <a:noFill/>
        </p:spPr>
        <p:txBody>
          <a:bodyPr wrap="none" lIns="91440" tIns="45720" rIns="91440" bIns="45720">
            <a:spAutoFit/>
          </a:bodyPr>
          <a:lstStyle/>
          <a:p>
            <a:pPr algn="ctr"/>
            <a:r>
              <a:rPr lang="en-US" sz="11500" b="0" cap="none" spc="0" dirty="0" err="1" smtClean="0">
                <a:ln w="0"/>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Nhận</a:t>
            </a:r>
            <a:r>
              <a:rPr lang="en-US" sz="11500" b="0" cap="none" spc="0" dirty="0" smtClean="0">
                <a:ln w="0"/>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11500" b="0" cap="none" spc="0" dirty="0" err="1" smtClean="0">
                <a:ln w="0"/>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xét</a:t>
            </a:r>
            <a:endParaRPr lang="en-US" sz="11500" b="0" cap="none" spc="0" dirty="0">
              <a:ln w="0"/>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837445"/>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iterate type="lt">
                                    <p:tmPct val="10000"/>
                                  </p:iterate>
                                  <p:childTnLst>
                                    <p:animMotion origin="layout" path="M -4.16667E-7 -4.07407E-6 L -0.95052 -0.02037 " pathEditMode="relative" rAng="0" ptsTypes="AA">
                                      <p:cBhvr>
                                        <p:cTn id="6" dur="500" fill="hold"/>
                                        <p:tgtEl>
                                          <p:spTgt spid="5"/>
                                        </p:tgtEl>
                                        <p:attrNameLst>
                                          <p:attrName>ppt_x</p:attrName>
                                          <p:attrName>ppt_y</p:attrName>
                                        </p:attrNameLst>
                                      </p:cBhvr>
                                      <p:rCtr x="-47526" y="-1019"/>
                                    </p:animMotion>
                                  </p:childTnLst>
                                </p:cTn>
                              </p:par>
                            </p:childTnLst>
                          </p:cTn>
                        </p:par>
                        <p:par>
                          <p:cTn id="7" fill="hold">
                            <p:stCondLst>
                              <p:cond delay="500"/>
                            </p:stCondLst>
                            <p:childTnLst>
                              <p:par>
                                <p:cTn id="8" presetID="26" presetClass="entr" presetSubtype="0" fill="hold" grpId="0" nodeType="afterEffect">
                                  <p:stCondLst>
                                    <p:cond delay="0"/>
                                  </p:stCondLst>
                                  <p:iterate type="lt">
                                    <p:tmPct val="10000"/>
                                  </p:iterate>
                                  <p:childTnLst>
                                    <p:set>
                                      <p:cBhvr>
                                        <p:cTn id="9" dur="1" fill="hold">
                                          <p:stCondLst>
                                            <p:cond delay="0"/>
                                          </p:stCondLst>
                                        </p:cTn>
                                        <p:tgtEl>
                                          <p:spTgt spid="7"/>
                                        </p:tgtEl>
                                        <p:attrNameLst>
                                          <p:attrName>style.visibility</p:attrName>
                                        </p:attrNameLst>
                                      </p:cBhvr>
                                      <p:to>
                                        <p:strVal val="visible"/>
                                      </p:to>
                                    </p:set>
                                    <p:animEffect transition="in" filter="wipe(down)">
                                      <p:cBhvr>
                                        <p:cTn id="10" dur="145">
                                          <p:stCondLst>
                                            <p:cond delay="0"/>
                                          </p:stCondLst>
                                        </p:cTn>
                                        <p:tgtEl>
                                          <p:spTgt spid="7"/>
                                        </p:tgtEl>
                                      </p:cBhvr>
                                    </p:animEffect>
                                    <p:anim calcmode="lin" valueType="num">
                                      <p:cBhvr>
                                        <p:cTn id="11"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2"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3"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14"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15"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16" dur="7">
                                          <p:stCondLst>
                                            <p:cond delay="162"/>
                                          </p:stCondLst>
                                        </p:cTn>
                                        <p:tgtEl>
                                          <p:spTgt spid="7"/>
                                        </p:tgtEl>
                                      </p:cBhvr>
                                      <p:to x="100000" y="60000"/>
                                    </p:animScale>
                                    <p:animScale>
                                      <p:cBhvr>
                                        <p:cTn id="17" dur="41" decel="50000">
                                          <p:stCondLst>
                                            <p:cond delay="169"/>
                                          </p:stCondLst>
                                        </p:cTn>
                                        <p:tgtEl>
                                          <p:spTgt spid="7"/>
                                        </p:tgtEl>
                                      </p:cBhvr>
                                      <p:to x="100000" y="100000"/>
                                    </p:animScale>
                                    <p:animScale>
                                      <p:cBhvr>
                                        <p:cTn id="18" dur="7">
                                          <p:stCondLst>
                                            <p:cond delay="328"/>
                                          </p:stCondLst>
                                        </p:cTn>
                                        <p:tgtEl>
                                          <p:spTgt spid="7"/>
                                        </p:tgtEl>
                                      </p:cBhvr>
                                      <p:to x="100000" y="80000"/>
                                    </p:animScale>
                                    <p:animScale>
                                      <p:cBhvr>
                                        <p:cTn id="19" dur="41" decel="50000">
                                          <p:stCondLst>
                                            <p:cond delay="335"/>
                                          </p:stCondLst>
                                        </p:cTn>
                                        <p:tgtEl>
                                          <p:spTgt spid="7"/>
                                        </p:tgtEl>
                                      </p:cBhvr>
                                      <p:to x="100000" y="100000"/>
                                    </p:animScale>
                                    <p:animScale>
                                      <p:cBhvr>
                                        <p:cTn id="20" dur="7">
                                          <p:stCondLst>
                                            <p:cond delay="410"/>
                                          </p:stCondLst>
                                        </p:cTn>
                                        <p:tgtEl>
                                          <p:spTgt spid="7"/>
                                        </p:tgtEl>
                                      </p:cBhvr>
                                      <p:to x="100000" y="90000"/>
                                    </p:animScale>
                                    <p:animScale>
                                      <p:cBhvr>
                                        <p:cTn id="21" dur="41" decel="50000">
                                          <p:stCondLst>
                                            <p:cond delay="417"/>
                                          </p:stCondLst>
                                        </p:cTn>
                                        <p:tgtEl>
                                          <p:spTgt spid="7"/>
                                        </p:tgtEl>
                                      </p:cBhvr>
                                      <p:to x="100000" y="100000"/>
                                    </p:animScale>
                                    <p:animScale>
                                      <p:cBhvr>
                                        <p:cTn id="22" dur="7">
                                          <p:stCondLst>
                                            <p:cond delay="452"/>
                                          </p:stCondLst>
                                        </p:cTn>
                                        <p:tgtEl>
                                          <p:spTgt spid="7"/>
                                        </p:tgtEl>
                                      </p:cBhvr>
                                      <p:to x="100000" y="95000"/>
                                    </p:animScale>
                                    <p:animScale>
                                      <p:cBhvr>
                                        <p:cTn id="23" dur="41" decel="50000">
                                          <p:stCondLst>
                                            <p:cond delay="459"/>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5331" y="1694172"/>
            <a:ext cx="10485986" cy="1200329"/>
          </a:xfrm>
          <a:prstGeom prst="rect">
            <a:avLst/>
          </a:prstGeom>
          <a:noFill/>
        </p:spPr>
        <p:txBody>
          <a:bodyPr wrap="square" lIns="91440" tIns="45720" rIns="91440" bIns="45720">
            <a:spAutoFit/>
          </a:bodyPr>
          <a:lstStyle/>
          <a:p>
            <a:pPr algn="ctr"/>
            <a:r>
              <a:rPr lang="en-US" sz="3600" dirty="0" err="1" smtClean="0">
                <a:solidFill>
                  <a:srgbClr val="0000CC"/>
                </a:solidFill>
                <a:latin typeface="Times New Roman" panose="02020603050405020304" pitchFamily="18" charset="0"/>
                <a:cs typeface="Times New Roman" panose="02020603050405020304" pitchFamily="18" charset="0"/>
              </a:rPr>
              <a:t>Quan</a:t>
            </a:r>
            <a:r>
              <a:rPr lang="en-US" sz="3600" dirty="0" smtClean="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sát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tranh</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đọc</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gợi</a:t>
            </a:r>
            <a:r>
              <a:rPr lang="en-US" sz="3600" dirty="0">
                <a:solidFill>
                  <a:srgbClr val="0000CC"/>
                </a:solidFill>
                <a:latin typeface="Times New Roman" panose="02020603050405020304" pitchFamily="18" charset="0"/>
                <a:cs typeface="Times New Roman" panose="02020603050405020304" pitchFamily="18" charset="0"/>
              </a:rPr>
              <a:t> ý </a:t>
            </a:r>
            <a:r>
              <a:rPr lang="en-US" sz="3600" dirty="0" err="1">
                <a:solidFill>
                  <a:srgbClr val="0000CC"/>
                </a:solidFill>
                <a:latin typeface="Times New Roman" panose="02020603050405020304" pitchFamily="18" charset="0"/>
                <a:cs typeface="Times New Roman" panose="02020603050405020304" pitchFamily="18" charset="0"/>
              </a:rPr>
              <a:t>trong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tranh</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để</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nắm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cốt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truyện</a:t>
            </a:r>
            <a:r>
              <a:rPr lang="en-US" sz="3600" dirty="0">
                <a:solidFill>
                  <a:srgbClr val="0000CC"/>
                </a:solidFill>
                <a:latin typeface="Times New Roman" panose="02020603050405020304" pitchFamily="18" charset="0"/>
                <a:cs typeface="Times New Roman" panose="02020603050405020304" pitchFamily="18" charset="0"/>
              </a:rPr>
              <a:t>.</a:t>
            </a:r>
          </a:p>
          <a:p>
            <a:pPr algn="ctr"/>
            <a:endParaRPr lang="en-US" sz="3600" b="0"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943383" y="457998"/>
            <a:ext cx="9964763" cy="707886"/>
          </a:xfrm>
          <a:prstGeom prst="rect">
            <a:avLst/>
          </a:prstGeom>
          <a:noFill/>
        </p:spPr>
        <p:txBody>
          <a:bodyPr wrap="square" lIns="91440" tIns="45720" rIns="91440" bIns="45720">
            <a:spAutoFit/>
          </a:bodyPr>
          <a:lstStyle/>
          <a:p>
            <a:pPr algn="ctr"/>
            <a:r>
              <a:rPr lang="en-US" sz="4000" b="1" dirty="0" err="1"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Cách</a:t>
            </a:r>
            <a:r>
              <a:rPr lang="en-US" sz="4000" b="1" dirty="0"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phát</a:t>
            </a:r>
            <a:r>
              <a:rPr lang="en-US" sz="4000" b="1" dirty="0"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triển</a:t>
            </a:r>
            <a:r>
              <a:rPr lang="en-US" sz="4000" b="1" dirty="0"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4000" b="1" dirty="0"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chuyện</a:t>
            </a:r>
            <a:r>
              <a:rPr lang="en-US" sz="4000" b="1" dirty="0"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sz="4000" b="1" dirty="0"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sz="4000" b="1" dirty="0"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r>
              <a:rPr lang="en-US" sz="4000" b="1" dirty="0"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US" sz="4000" b="1" cap="none" spc="0" dirty="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2167877" y="3023280"/>
            <a:ext cx="9691613" cy="2246769"/>
          </a:xfrm>
          <a:prstGeom prst="rect">
            <a:avLst/>
          </a:prstGeom>
          <a:noFill/>
        </p:spPr>
        <p:txBody>
          <a:bodyPr wrap="square" lIns="91440" tIns="45720" rIns="91440" bIns="45720">
            <a:spAutoFit/>
          </a:bodyPr>
          <a:lstStyle/>
          <a:p>
            <a:r>
              <a:rPr lang="en-US" sz="3600" dirty="0" err="1" smtClean="0">
                <a:solidFill>
                  <a:srgbClr val="0000CC"/>
                </a:solidFill>
                <a:latin typeface="Times New Roman" panose="02020603050405020304" pitchFamily="18" charset="0"/>
                <a:cs typeface="Times New Roman" panose="02020603050405020304" pitchFamily="18" charset="0"/>
              </a:rPr>
              <a:t>Phát</a:t>
            </a:r>
            <a:r>
              <a:rPr lang="en-US" sz="3600" dirty="0" smtClean="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triển</a:t>
            </a:r>
            <a:r>
              <a:rPr lang="en-US" sz="3600" dirty="0">
                <a:solidFill>
                  <a:srgbClr val="0000CC"/>
                </a:solidFill>
                <a:latin typeface="Times New Roman" panose="02020603050405020304" pitchFamily="18" charset="0"/>
                <a:cs typeface="Times New Roman" panose="02020603050405020304" pitchFamily="18" charset="0"/>
              </a:rPr>
              <a:t> ý </a:t>
            </a:r>
            <a:r>
              <a:rPr lang="en-US" sz="3600" dirty="0" err="1">
                <a:solidFill>
                  <a:srgbClr val="0000CC"/>
                </a:solidFill>
                <a:latin typeface="Times New Roman" panose="02020603050405020304" pitchFamily="18" charset="0"/>
                <a:cs typeface="Times New Roman" panose="02020603050405020304" pitchFamily="18" charset="0"/>
              </a:rPr>
              <a:t>dưới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mỗi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tranh</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thành</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một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đoạn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truyện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bằng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cách</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cụ</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thể</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hóa</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hành</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động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lời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nói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ngoại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hình</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của</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nhân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vật</a:t>
            </a:r>
            <a:r>
              <a:rPr lang="en-US" sz="3600" dirty="0">
                <a:solidFill>
                  <a:srgbClr val="0000CC"/>
                </a:solidFill>
                <a:latin typeface="Times New Roman" panose="02020603050405020304" pitchFamily="18" charset="0"/>
                <a:cs typeface="Times New Roman" panose="02020603050405020304" pitchFamily="18" charset="0"/>
              </a:rPr>
              <a:t>.</a:t>
            </a:r>
          </a:p>
          <a:p>
            <a:endParaRPr lang="en-US" sz="2800" b="0"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2732361" y="5181878"/>
            <a:ext cx="9071714" cy="1200329"/>
          </a:xfrm>
          <a:prstGeom prst="rect">
            <a:avLst/>
          </a:prstGeom>
          <a:noFill/>
        </p:spPr>
        <p:txBody>
          <a:bodyPr wrap="none" lIns="91440" tIns="45720" rIns="91440" bIns="45720">
            <a:spAutoFit/>
          </a:bodyPr>
          <a:lstStyle/>
          <a:p>
            <a:pPr algn="ctr"/>
            <a:r>
              <a:rPr lang="en-US" sz="3600" dirty="0" err="1">
                <a:solidFill>
                  <a:srgbClr val="0000CC"/>
                </a:solidFill>
                <a:latin typeface="Times New Roman" panose="02020603050405020304" pitchFamily="18" charset="0"/>
                <a:cs typeface="Times New Roman" panose="02020603050405020304" pitchFamily="18" charset="0"/>
              </a:rPr>
              <a:t>Liên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kết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các</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đoạn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thành</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câu</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chuyện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hoàn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chỉnh</a:t>
            </a:r>
            <a:r>
              <a:rPr lang="en-US" sz="3600" dirty="0">
                <a:solidFill>
                  <a:srgbClr val="0000CC"/>
                </a:solidFill>
                <a:latin typeface="Times New Roman" panose="02020603050405020304" pitchFamily="18" charset="0"/>
                <a:cs typeface="Times New Roman" panose="02020603050405020304" pitchFamily="18" charset="0"/>
              </a:rPr>
              <a:t>.</a:t>
            </a:r>
          </a:p>
          <a:p>
            <a:pPr algn="ctr"/>
            <a:endParaRPr lang="en-US" sz="3600" b="0"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242" y="1615436"/>
            <a:ext cx="1400768" cy="1400768"/>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2647" y="3016204"/>
            <a:ext cx="1400768" cy="1343869"/>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174" y="4981439"/>
            <a:ext cx="1400768" cy="1400768"/>
          </a:xfrm>
          <a:prstGeom prst="rect">
            <a:avLst/>
          </a:prstGeom>
        </p:spPr>
      </p:pic>
      <p:sp>
        <p:nvSpPr>
          <p:cNvPr id="13" name="Rounded Rectangle 12"/>
          <p:cNvSpPr/>
          <p:nvPr/>
        </p:nvSpPr>
        <p:spPr>
          <a:xfrm>
            <a:off x="228600" y="228600"/>
            <a:ext cx="11737301" cy="6392635"/>
          </a:xfrm>
          <a:prstGeom prst="roundRect">
            <a:avLst/>
          </a:prstGeom>
          <a:noFill/>
          <a:ln w="85725" cmpd="thinThick">
            <a:solidFill>
              <a:srgbClr val="779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72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Effect transition="in" filter="wedge">
                                      <p:cBhvr>
                                        <p:cTn id="12" dur="500"/>
                                        <p:tgtEl>
                                          <p:spTgt spid="9"/>
                                        </p:tgtEl>
                                      </p:cBhvr>
                                    </p:animEffect>
                                  </p:childTnLst>
                                </p:cTn>
                              </p:par>
                            </p:childTnLst>
                          </p:cTn>
                        </p:par>
                        <p:par>
                          <p:cTn id="13" fill="hold">
                            <p:stCondLst>
                              <p:cond delay="500"/>
                            </p:stCondLst>
                            <p:childTnLst>
                              <p:par>
                                <p:cTn id="14" presetID="47" presetClass="entr" presetSubtype="0" fill="hold" grpId="0" nodeType="afterEffect">
                                  <p:stCondLst>
                                    <p:cond delay="0"/>
                                  </p:stCondLst>
                                  <p:iterate type="wd">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iterate type="wd">
                                    <p:tmPct val="10000"/>
                                  </p:iterate>
                                  <p:childTnLst>
                                    <p:set>
                                      <p:cBhvr>
                                        <p:cTn id="22" dur="1" fill="hold">
                                          <p:stCondLst>
                                            <p:cond delay="0"/>
                                          </p:stCondLst>
                                        </p:cTn>
                                        <p:tgtEl>
                                          <p:spTgt spid="10"/>
                                        </p:tgtEl>
                                        <p:attrNameLst>
                                          <p:attrName>style.visibility</p:attrName>
                                        </p:attrNameLst>
                                      </p:cBhvr>
                                      <p:to>
                                        <p:strVal val="visible"/>
                                      </p:to>
                                    </p:set>
                                    <p:animEffect transition="in" filter="wedge">
                                      <p:cBhvr>
                                        <p:cTn id="23" dur="500"/>
                                        <p:tgtEl>
                                          <p:spTgt spid="10"/>
                                        </p:tgtEl>
                                      </p:cBhvr>
                                    </p:animEffect>
                                  </p:childTnLst>
                                </p:cTn>
                              </p:par>
                            </p:childTnLst>
                          </p:cTn>
                        </p:par>
                        <p:par>
                          <p:cTn id="24" fill="hold">
                            <p:stCondLst>
                              <p:cond delay="500"/>
                            </p:stCondLst>
                            <p:childTnLst>
                              <p:par>
                                <p:cTn id="25" presetID="47" presetClass="entr" presetSubtype="0" fill="hold" grpId="0" nodeType="afterEffect">
                                  <p:stCondLst>
                                    <p:cond delay="0"/>
                                  </p:stCondLst>
                                  <p:iterate type="wd">
                                    <p:tmPct val="10000"/>
                                  </p:iterate>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nodeType="clickEffect">
                                  <p:stCondLst>
                                    <p:cond delay="0"/>
                                  </p:stCondLst>
                                  <p:iterate type="wd">
                                    <p:tmPct val="10000"/>
                                  </p:iterate>
                                  <p:childTnLst>
                                    <p:set>
                                      <p:cBhvr>
                                        <p:cTn id="33" dur="1" fill="hold">
                                          <p:stCondLst>
                                            <p:cond delay="0"/>
                                          </p:stCondLst>
                                        </p:cTn>
                                        <p:tgtEl>
                                          <p:spTgt spid="11"/>
                                        </p:tgtEl>
                                        <p:attrNameLst>
                                          <p:attrName>style.visibility</p:attrName>
                                        </p:attrNameLst>
                                      </p:cBhvr>
                                      <p:to>
                                        <p:strVal val="visible"/>
                                      </p:to>
                                    </p:set>
                                    <p:animEffect transition="in" filter="wedge">
                                      <p:cBhvr>
                                        <p:cTn id="34" dur="500"/>
                                        <p:tgtEl>
                                          <p:spTgt spid="11"/>
                                        </p:tgtEl>
                                      </p:cBhvr>
                                    </p:animEffect>
                                  </p:childTnLst>
                                </p:cTn>
                              </p:par>
                            </p:childTnLst>
                          </p:cTn>
                        </p:par>
                        <p:par>
                          <p:cTn id="35" fill="hold">
                            <p:stCondLst>
                              <p:cond delay="500"/>
                            </p:stCondLst>
                            <p:childTnLst>
                              <p:par>
                                <p:cTn id="36" presetID="47" presetClass="entr" presetSubtype="0" fill="hold" grpId="0" nodeType="afterEffect">
                                  <p:stCondLst>
                                    <p:cond delay="0"/>
                                  </p:stCondLst>
                                  <p:iterate type="wd">
                                    <p:tmPct val="10000"/>
                                  </p:iterate>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36"/>
            <a:ext cx="12192000" cy="6865936"/>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484" y="4482609"/>
            <a:ext cx="3297982" cy="3297982"/>
          </a:xfrm>
          <a:prstGeom prst="rect">
            <a:avLst/>
          </a:prstGeom>
        </p:spPr>
      </p:pic>
      <p:sp>
        <p:nvSpPr>
          <p:cNvPr id="8" name="Rectangle 7"/>
          <p:cNvSpPr/>
          <p:nvPr/>
        </p:nvSpPr>
        <p:spPr>
          <a:xfrm>
            <a:off x="5894824" y="0"/>
            <a:ext cx="4940776" cy="1569660"/>
          </a:xfrm>
          <a:prstGeom prst="rect">
            <a:avLst/>
          </a:prstGeom>
          <a:noFill/>
        </p:spPr>
        <p:txBody>
          <a:bodyPr wrap="none" lIns="91440" tIns="45720" rIns="91440" bIns="45720">
            <a:spAutoFit/>
          </a:bodyPr>
          <a:lstStyle/>
          <a:p>
            <a:pPr algn="ctr"/>
            <a:r>
              <a:rPr lang="en-US" sz="9600" dirty="0" smtClean="0">
                <a:ln w="0"/>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DẶN DÒ</a:t>
            </a:r>
            <a:endParaRPr lang="en-US" sz="9600" b="0" cap="none" spc="0" dirty="0">
              <a:ln w="0"/>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3297982" y="1327583"/>
            <a:ext cx="7838239" cy="2751715"/>
          </a:xfrm>
          <a:prstGeom prst="rect">
            <a:avLst/>
          </a:prstGeom>
          <a:noFill/>
        </p:spPr>
        <p:txBody>
          <a:bodyPr wrap="square" lIns="91440" tIns="45720" rIns="91440" bIns="45720">
            <a:spAutoFit/>
          </a:bodyPr>
          <a:lstStyle/>
          <a:p>
            <a:pPr>
              <a:lnSpc>
                <a:spcPct val="150000"/>
              </a:lnSpc>
            </a:pPr>
            <a:r>
              <a:rPr lang="en-US" sz="4000" b="1" dirty="0" err="1">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Xem</a:t>
            </a:r>
            <a:r>
              <a:rPr lang="en-US" sz="4000" b="1" dirty="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lại</a:t>
            </a:r>
            <a:r>
              <a:rPr lang="en-US" sz="4000" b="1" dirty="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sz="4000" b="1" dirty="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a:t>
            </a:r>
            <a:r>
              <a:rPr lang="en-US" sz="4000" b="1" dirty="0"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r>
              <a:rPr lang="en-US" sz="4000" b="1" dirty="0"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phát</a:t>
            </a:r>
            <a:r>
              <a:rPr lang="en-US" sz="4000" b="1" dirty="0"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triển</a:t>
            </a:r>
            <a:r>
              <a:rPr lang="en-US" sz="4000" b="1" dirty="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ý, </a:t>
            </a:r>
            <a:r>
              <a:rPr lang="en-US" sz="4000" b="1" dirty="0" err="1">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xây</a:t>
            </a:r>
            <a:r>
              <a:rPr lang="en-US" sz="4000" b="1" dirty="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dựng</a:t>
            </a:r>
            <a:r>
              <a:rPr lang="en-US" sz="4000" b="1" dirty="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a:t>
            </a:r>
            <a:r>
              <a:rPr lang="en-US" sz="4000" b="1" dirty="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4000" b="1" dirty="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a:t>
            </a:r>
            <a:r>
              <a:rPr lang="en-US" sz="4000" b="1" dirty="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chuyện</a:t>
            </a:r>
            <a:r>
              <a:rPr lang="en-US" sz="4000" b="1" dirty="0"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Ba </a:t>
            </a:r>
            <a:r>
              <a:rPr lang="en-US" sz="4000" b="1" dirty="0" err="1"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lưỡi</a:t>
            </a:r>
            <a:r>
              <a:rPr lang="en-US" sz="4000" b="1" dirty="0"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rìu</a:t>
            </a:r>
            <a:r>
              <a:rPr lang="en-US" sz="4000" b="1" dirty="0"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hoặc</a:t>
            </a:r>
            <a:r>
              <a:rPr lang="en-US" sz="4000" b="1" dirty="0"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4000" b="1" dirty="0"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chuyện</a:t>
            </a:r>
            <a:r>
              <a:rPr lang="en-US" sz="4000" b="1" dirty="0"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khác</a:t>
            </a:r>
            <a:r>
              <a:rPr lang="en-US" sz="4000" b="1" dirty="0" smtClean="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4000" b="1" cap="none" spc="0" dirty="0">
              <a:ln w="0"/>
              <a:solidFill>
                <a:srgbClr val="DB671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2393286" y="4482609"/>
            <a:ext cx="7838239" cy="2751715"/>
          </a:xfrm>
          <a:prstGeom prst="rect">
            <a:avLst/>
          </a:prstGeom>
          <a:noFill/>
        </p:spPr>
        <p:txBody>
          <a:bodyPr wrap="square" lIns="91440" tIns="45720" rIns="91440" bIns="45720">
            <a:spAutoFit/>
          </a:bodyPr>
          <a:lstStyle/>
          <a:p>
            <a:pPr>
              <a:lnSpc>
                <a:spcPct val="150000"/>
              </a:lnSpc>
            </a:pPr>
            <a:r>
              <a:rPr lang="en-US" sz="4000" b="1" dirty="0" err="1" smtClean="0">
                <a:ln w="0"/>
                <a:solidFill>
                  <a:srgbClr val="31362E"/>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Chuẩn</a:t>
            </a:r>
            <a:r>
              <a:rPr lang="en-US" sz="4000" b="1" dirty="0" smtClean="0">
                <a:ln w="0"/>
                <a:solidFill>
                  <a:srgbClr val="31362E"/>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31362E"/>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bị</a:t>
            </a:r>
            <a:r>
              <a:rPr lang="en-US" sz="4000" b="1" dirty="0" smtClean="0">
                <a:ln w="0"/>
                <a:solidFill>
                  <a:srgbClr val="31362E"/>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31362E"/>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sz="4000" b="1" dirty="0" smtClean="0">
                <a:ln w="0"/>
                <a:solidFill>
                  <a:srgbClr val="31362E"/>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31362E"/>
                </a:solidFill>
                <a:effectLst>
                  <a:glow rad="1397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a:t>
            </a:r>
            <a:r>
              <a:rPr lang="en-US" sz="4000" b="1" dirty="0" smtClean="0">
                <a:ln w="0"/>
                <a:solidFill>
                  <a:srgbClr val="31362E"/>
                </a:solidFill>
                <a:effectLst>
                  <a:glow rad="1397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31362E"/>
                </a:solidFill>
                <a:effectLst>
                  <a:glow rad="1397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sz="4000" b="1" dirty="0" smtClean="0">
                <a:ln w="0"/>
                <a:solidFill>
                  <a:srgbClr val="31362E"/>
                </a:solidFill>
                <a:effectLst>
                  <a:glow rad="1397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31362E"/>
                </a:solidFill>
                <a:effectLst>
                  <a:glow rad="1397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xây</a:t>
            </a:r>
            <a:r>
              <a:rPr lang="en-US" sz="4000" b="1" dirty="0" smtClean="0">
                <a:ln w="0"/>
                <a:solidFill>
                  <a:srgbClr val="31362E"/>
                </a:solidFill>
                <a:effectLst>
                  <a:glow rad="1397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31362E"/>
                </a:solidFill>
                <a:effectLst>
                  <a:glow rad="1397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dựng</a:t>
            </a:r>
            <a:r>
              <a:rPr lang="en-US" sz="4000" b="1" dirty="0" smtClean="0">
                <a:ln w="0"/>
                <a:solidFill>
                  <a:srgbClr val="31362E"/>
                </a:solidFill>
                <a:effectLst>
                  <a:glow rad="1397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31362E"/>
                </a:solidFill>
                <a:effectLst>
                  <a:glow rad="1397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a:t>
            </a:r>
            <a:r>
              <a:rPr lang="en-US" sz="4000" b="1" dirty="0" smtClean="0">
                <a:ln w="0"/>
                <a:solidFill>
                  <a:srgbClr val="31362E"/>
                </a:solidFill>
                <a:effectLst>
                  <a:glow rad="1397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31362E"/>
                </a:solidFill>
                <a:effectLst>
                  <a:glow rad="1397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4000" b="1" dirty="0" smtClean="0">
                <a:ln w="0"/>
                <a:solidFill>
                  <a:srgbClr val="31362E"/>
                </a:solidFill>
                <a:effectLst>
                  <a:glow rad="1397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31362E"/>
                </a:solidFill>
                <a:effectLst>
                  <a:glow rad="1397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a:t>
            </a:r>
            <a:r>
              <a:rPr lang="en-US" sz="4000" b="1" dirty="0" smtClean="0">
                <a:ln w="0"/>
                <a:solidFill>
                  <a:srgbClr val="31362E"/>
                </a:solidFill>
                <a:effectLst>
                  <a:glow rad="1397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smtClean="0">
                <a:ln w="0"/>
                <a:solidFill>
                  <a:srgbClr val="31362E"/>
                </a:solidFill>
                <a:effectLst>
                  <a:glow rad="1397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chuyện</a:t>
            </a:r>
            <a:r>
              <a:rPr lang="en-US" sz="4000" b="1" dirty="0" smtClean="0">
                <a:ln w="0"/>
                <a:solidFill>
                  <a:srgbClr val="31362E"/>
                </a:solidFill>
                <a:effectLst>
                  <a:glow rad="1397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4000" b="1" dirty="0">
              <a:ln w="0"/>
              <a:solidFill>
                <a:srgbClr val="31362E"/>
              </a:solidFill>
              <a:effectLst>
                <a:glow rad="1397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nSpc>
                <a:spcPct val="150000"/>
              </a:lnSpc>
            </a:pPr>
            <a:endParaRPr lang="en-US" sz="4000" b="1" cap="none" spc="0" dirty="0">
              <a:ln w="0"/>
              <a:solidFill>
                <a:srgbClr val="31362E"/>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400854"/>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iterate type="wd">
                                    <p:tmPct val="10000"/>
                                  </p:iterate>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26" presetClass="entr" presetSubtype="0" fill="hold" grpId="0"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Effect transition="in" filter="wipe(down)">
                                      <p:cBhvr>
                                        <p:cTn id="10" dur="145">
                                          <p:stCondLst>
                                            <p:cond delay="0"/>
                                          </p:stCondLst>
                                        </p:cTn>
                                        <p:tgtEl>
                                          <p:spTgt spid="8"/>
                                        </p:tgtEl>
                                      </p:cBhvr>
                                    </p:animEffect>
                                    <p:anim calcmode="lin" valueType="num">
                                      <p:cBhvr>
                                        <p:cTn id="11"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2"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3"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14"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15"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16" dur="7">
                                          <p:stCondLst>
                                            <p:cond delay="162"/>
                                          </p:stCondLst>
                                        </p:cTn>
                                        <p:tgtEl>
                                          <p:spTgt spid="8"/>
                                        </p:tgtEl>
                                      </p:cBhvr>
                                      <p:to x="100000" y="60000"/>
                                    </p:animScale>
                                    <p:animScale>
                                      <p:cBhvr>
                                        <p:cTn id="17" dur="41" decel="50000">
                                          <p:stCondLst>
                                            <p:cond delay="169"/>
                                          </p:stCondLst>
                                        </p:cTn>
                                        <p:tgtEl>
                                          <p:spTgt spid="8"/>
                                        </p:tgtEl>
                                      </p:cBhvr>
                                      <p:to x="100000" y="100000"/>
                                    </p:animScale>
                                    <p:animScale>
                                      <p:cBhvr>
                                        <p:cTn id="18" dur="7">
                                          <p:stCondLst>
                                            <p:cond delay="328"/>
                                          </p:stCondLst>
                                        </p:cTn>
                                        <p:tgtEl>
                                          <p:spTgt spid="8"/>
                                        </p:tgtEl>
                                      </p:cBhvr>
                                      <p:to x="100000" y="80000"/>
                                    </p:animScale>
                                    <p:animScale>
                                      <p:cBhvr>
                                        <p:cTn id="19" dur="41" decel="50000">
                                          <p:stCondLst>
                                            <p:cond delay="335"/>
                                          </p:stCondLst>
                                        </p:cTn>
                                        <p:tgtEl>
                                          <p:spTgt spid="8"/>
                                        </p:tgtEl>
                                      </p:cBhvr>
                                      <p:to x="100000" y="100000"/>
                                    </p:animScale>
                                    <p:animScale>
                                      <p:cBhvr>
                                        <p:cTn id="20" dur="7">
                                          <p:stCondLst>
                                            <p:cond delay="410"/>
                                          </p:stCondLst>
                                        </p:cTn>
                                        <p:tgtEl>
                                          <p:spTgt spid="8"/>
                                        </p:tgtEl>
                                      </p:cBhvr>
                                      <p:to x="100000" y="90000"/>
                                    </p:animScale>
                                    <p:animScale>
                                      <p:cBhvr>
                                        <p:cTn id="21" dur="41" decel="50000">
                                          <p:stCondLst>
                                            <p:cond delay="417"/>
                                          </p:stCondLst>
                                        </p:cTn>
                                        <p:tgtEl>
                                          <p:spTgt spid="8"/>
                                        </p:tgtEl>
                                      </p:cBhvr>
                                      <p:to x="100000" y="100000"/>
                                    </p:animScale>
                                    <p:animScale>
                                      <p:cBhvr>
                                        <p:cTn id="22" dur="7">
                                          <p:stCondLst>
                                            <p:cond delay="452"/>
                                          </p:stCondLst>
                                        </p:cTn>
                                        <p:tgtEl>
                                          <p:spTgt spid="8"/>
                                        </p:tgtEl>
                                      </p:cBhvr>
                                      <p:to x="100000" y="95000"/>
                                    </p:animScale>
                                    <p:animScale>
                                      <p:cBhvr>
                                        <p:cTn id="23" dur="41" decel="50000">
                                          <p:stCondLst>
                                            <p:cond delay="459"/>
                                          </p:stCondLst>
                                        </p:cTn>
                                        <p:tgtEl>
                                          <p:spTgt spid="8"/>
                                        </p:tgtEl>
                                      </p:cBhvr>
                                      <p:to x="100000" y="100000"/>
                                    </p:animScale>
                                  </p:childTnLst>
                                </p:cTn>
                              </p:par>
                              <p:par>
                                <p:cTn id="24" presetID="16" presetClass="entr" presetSubtype="21" fill="hold" nodeType="withEffect">
                                  <p:stCondLst>
                                    <p:cond delay="0"/>
                                  </p:stCondLst>
                                  <p:iterate type="wd">
                                    <p:tmPct val="10000"/>
                                  </p:iterate>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par>
                          <p:cTn id="27" fill="hold">
                            <p:stCondLst>
                              <p:cond delay="700"/>
                            </p:stCondLst>
                            <p:childTnLst>
                              <p:par>
                                <p:cTn id="28" presetID="12" presetClass="path" presetSubtype="0" accel="50000" decel="50000" fill="hold" nodeType="afterEffect">
                                  <p:stCondLst>
                                    <p:cond delay="0"/>
                                  </p:stCondLst>
                                  <p:iterate type="wd">
                                    <p:tmPct val="10000"/>
                                  </p:iterate>
                                  <p:childTnLst>
                                    <p:animMotion origin="layout" path="M -0.00534 -0.17546 C 0.08125 -0.32083 0.21184 -0.41296 0.35677 -0.41296 C 0.50169 -0.41296 0.63242 -0.32083 0.7194 -0.17546 C 0.63242 -0.03032 0.50169 0.06204 0.35677 0.06204 C 0.21184 0.06204 0.08125 -0.03032 -0.00534 -0.17546 Z " pathEditMode="relative" rAng="0" ptsTypes="AAAAA">
                                      <p:cBhvr>
                                        <p:cTn id="29" dur="2000" fill="hold"/>
                                        <p:tgtEl>
                                          <p:spTgt spid="7"/>
                                        </p:tgtEl>
                                        <p:attrNameLst>
                                          <p:attrName>ppt_x</p:attrName>
                                          <p:attrName>ppt_y</p:attrName>
                                        </p:attrNameLst>
                                      </p:cBhvr>
                                      <p:rCtr x="36237" y="0"/>
                                    </p:animMotion>
                                  </p:childTnLst>
                                </p:cTn>
                              </p:par>
                              <p:par>
                                <p:cTn id="30" presetID="47" presetClass="entr" presetSubtype="0" fill="hold" grpId="0" nodeType="withEffect">
                                  <p:stCondLst>
                                    <p:cond delay="0"/>
                                  </p:stCondLst>
                                  <p:iterate type="wd">
                                    <p:tmPct val="10000"/>
                                  </p:iterate>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iterate type="wd">
                                    <p:tmPct val="10000"/>
                                  </p:iterate>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anim calcmode="lin" valueType="num">
                                      <p:cBhvr>
                                        <p:cTn id="40" dur="500" fill="hold"/>
                                        <p:tgtEl>
                                          <p:spTgt spid="10"/>
                                        </p:tgtEl>
                                        <p:attrNameLst>
                                          <p:attrName>ppt_x</p:attrName>
                                        </p:attrNameLst>
                                      </p:cBhvr>
                                      <p:tavLst>
                                        <p:tav tm="0">
                                          <p:val>
                                            <p:strVal val="#ppt_x"/>
                                          </p:val>
                                        </p:tav>
                                        <p:tav tm="100000">
                                          <p:val>
                                            <p:strVal val="#ppt_x"/>
                                          </p:val>
                                        </p:tav>
                                      </p:tavLst>
                                    </p:anim>
                                    <p:anim calcmode="lin" valueType="num">
                                      <p:cBhvr>
                                        <p:cTn id="41" dur="50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1050"/>
                            </p:stCondLst>
                            <p:childTnLst>
                              <p:par>
                                <p:cTn id="43" presetID="32" presetClass="emph" presetSubtype="0" fill="hold" nodeType="afterEffect">
                                  <p:stCondLst>
                                    <p:cond delay="0"/>
                                  </p:stCondLst>
                                  <p:iterate type="wd">
                                    <p:tmPct val="0"/>
                                  </p:iterate>
                                  <p:childTnLst>
                                    <p:animRot by="120000">
                                      <p:cBhvr>
                                        <p:cTn id="44" dur="100" fill="hold">
                                          <p:stCondLst>
                                            <p:cond delay="0"/>
                                          </p:stCondLst>
                                        </p:cTn>
                                        <p:tgtEl>
                                          <p:spTgt spid="7"/>
                                        </p:tgtEl>
                                        <p:attrNameLst>
                                          <p:attrName>r</p:attrName>
                                        </p:attrNameLst>
                                      </p:cBhvr>
                                    </p:animRot>
                                    <p:animRot by="-240000">
                                      <p:cBhvr>
                                        <p:cTn id="45" dur="200" fill="hold">
                                          <p:stCondLst>
                                            <p:cond delay="200"/>
                                          </p:stCondLst>
                                        </p:cTn>
                                        <p:tgtEl>
                                          <p:spTgt spid="7"/>
                                        </p:tgtEl>
                                        <p:attrNameLst>
                                          <p:attrName>r</p:attrName>
                                        </p:attrNameLst>
                                      </p:cBhvr>
                                    </p:animRot>
                                    <p:animRot by="240000">
                                      <p:cBhvr>
                                        <p:cTn id="46" dur="200" fill="hold">
                                          <p:stCondLst>
                                            <p:cond delay="400"/>
                                          </p:stCondLst>
                                        </p:cTn>
                                        <p:tgtEl>
                                          <p:spTgt spid="7"/>
                                        </p:tgtEl>
                                        <p:attrNameLst>
                                          <p:attrName>r</p:attrName>
                                        </p:attrNameLst>
                                      </p:cBhvr>
                                    </p:animRot>
                                    <p:animRot by="-240000">
                                      <p:cBhvr>
                                        <p:cTn id="47" dur="200" fill="hold">
                                          <p:stCondLst>
                                            <p:cond delay="600"/>
                                          </p:stCondLst>
                                        </p:cTn>
                                        <p:tgtEl>
                                          <p:spTgt spid="7"/>
                                        </p:tgtEl>
                                        <p:attrNameLst>
                                          <p:attrName>r</p:attrName>
                                        </p:attrNameLst>
                                      </p:cBhvr>
                                    </p:animRot>
                                    <p:animRot by="120000">
                                      <p:cBhvr>
                                        <p:cTn id="4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749" y="1191649"/>
            <a:ext cx="5041402" cy="5041402"/>
          </a:xfrm>
          <a:prstGeom prst="rect">
            <a:avLst/>
          </a:prstGeom>
        </p:spPr>
      </p:pic>
      <p:sp>
        <p:nvSpPr>
          <p:cNvPr id="7" name="Rectangle 6"/>
          <p:cNvSpPr/>
          <p:nvPr/>
        </p:nvSpPr>
        <p:spPr>
          <a:xfrm>
            <a:off x="4297149" y="2604354"/>
            <a:ext cx="7374135" cy="1107996"/>
          </a:xfrm>
          <a:prstGeom prst="rect">
            <a:avLst/>
          </a:prstGeom>
          <a:noFill/>
        </p:spPr>
        <p:txBody>
          <a:bodyPr wrap="none" lIns="91440" tIns="45720" rIns="91440" bIns="45720">
            <a:spAutoFit/>
          </a:bodyPr>
          <a:lstStyle/>
          <a:p>
            <a:pPr algn="ctr"/>
            <a:r>
              <a:rPr lang="en-US" sz="6600" dirty="0" err="1" smtClean="0">
                <a:ln w="0"/>
                <a:solidFill>
                  <a:srgbClr val="F24E9B"/>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Chúc</a:t>
            </a:r>
            <a:r>
              <a:rPr lang="en-US" sz="6600" dirty="0" smtClean="0">
                <a:ln w="0"/>
                <a:solidFill>
                  <a:srgbClr val="F24E9B"/>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6600" dirty="0" err="1" smtClean="0">
                <a:ln w="0"/>
                <a:solidFill>
                  <a:srgbClr val="F24E9B"/>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các</a:t>
            </a:r>
            <a:r>
              <a:rPr lang="en-US" sz="6600" dirty="0" smtClean="0">
                <a:ln w="0"/>
                <a:solidFill>
                  <a:srgbClr val="F24E9B"/>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6600" dirty="0" err="1" smtClean="0">
                <a:ln w="0"/>
                <a:solidFill>
                  <a:srgbClr val="F24E9B"/>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em</a:t>
            </a:r>
            <a:r>
              <a:rPr lang="en-US" sz="6600" dirty="0" smtClean="0">
                <a:ln w="0"/>
                <a:solidFill>
                  <a:srgbClr val="F24E9B"/>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6600" dirty="0" err="1" smtClean="0">
                <a:ln w="0"/>
                <a:solidFill>
                  <a:srgbClr val="F24E9B"/>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học</a:t>
            </a:r>
            <a:r>
              <a:rPr lang="en-US" sz="6600" dirty="0" smtClean="0">
                <a:ln w="0"/>
                <a:solidFill>
                  <a:srgbClr val="F24E9B"/>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6600" dirty="0" err="1" smtClean="0">
                <a:ln w="0"/>
                <a:solidFill>
                  <a:srgbClr val="F24E9B"/>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tốt</a:t>
            </a:r>
            <a:r>
              <a:rPr lang="en-US" sz="6600" dirty="0" smtClean="0">
                <a:ln w="0"/>
                <a:solidFill>
                  <a:srgbClr val="F24E9B"/>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a:t>
            </a:r>
            <a:endParaRPr lang="en-US" sz="6600" b="0" cap="none" spc="0" dirty="0">
              <a:ln w="0"/>
              <a:solidFill>
                <a:srgbClr val="F24E9B"/>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974764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6" presetClass="emph" presetSubtype="0" fill="hold" nodeType="afterEffect">
                                  <p:stCondLst>
                                    <p:cond delay="0"/>
                                  </p:stCondLst>
                                  <p:iterate type="lt">
                                    <p:tmPct val="10000"/>
                                  </p:iterate>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par>
                                <p:cTn id="15" presetID="26" presetClass="entr" presetSubtype="0" fill="hold" grpId="0" nodeType="with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wipe(down)">
                                      <p:cBhvr>
                                        <p:cTn id="17" dur="145">
                                          <p:stCondLst>
                                            <p:cond delay="0"/>
                                          </p:stCondLst>
                                        </p:cTn>
                                        <p:tgtEl>
                                          <p:spTgt spid="7"/>
                                        </p:tgtEl>
                                      </p:cBhvr>
                                    </p:animEffect>
                                    <p:anim calcmode="lin" valueType="num">
                                      <p:cBhvr>
                                        <p:cTn id="18"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21"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22"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23" dur="7">
                                          <p:stCondLst>
                                            <p:cond delay="162"/>
                                          </p:stCondLst>
                                        </p:cTn>
                                        <p:tgtEl>
                                          <p:spTgt spid="7"/>
                                        </p:tgtEl>
                                      </p:cBhvr>
                                      <p:to x="100000" y="60000"/>
                                    </p:animScale>
                                    <p:animScale>
                                      <p:cBhvr>
                                        <p:cTn id="24" dur="41" decel="50000">
                                          <p:stCondLst>
                                            <p:cond delay="169"/>
                                          </p:stCondLst>
                                        </p:cTn>
                                        <p:tgtEl>
                                          <p:spTgt spid="7"/>
                                        </p:tgtEl>
                                      </p:cBhvr>
                                      <p:to x="100000" y="100000"/>
                                    </p:animScale>
                                    <p:animScale>
                                      <p:cBhvr>
                                        <p:cTn id="25" dur="7">
                                          <p:stCondLst>
                                            <p:cond delay="328"/>
                                          </p:stCondLst>
                                        </p:cTn>
                                        <p:tgtEl>
                                          <p:spTgt spid="7"/>
                                        </p:tgtEl>
                                      </p:cBhvr>
                                      <p:to x="100000" y="80000"/>
                                    </p:animScale>
                                    <p:animScale>
                                      <p:cBhvr>
                                        <p:cTn id="26" dur="41" decel="50000">
                                          <p:stCondLst>
                                            <p:cond delay="335"/>
                                          </p:stCondLst>
                                        </p:cTn>
                                        <p:tgtEl>
                                          <p:spTgt spid="7"/>
                                        </p:tgtEl>
                                      </p:cBhvr>
                                      <p:to x="100000" y="100000"/>
                                    </p:animScale>
                                    <p:animScale>
                                      <p:cBhvr>
                                        <p:cTn id="27" dur="7">
                                          <p:stCondLst>
                                            <p:cond delay="410"/>
                                          </p:stCondLst>
                                        </p:cTn>
                                        <p:tgtEl>
                                          <p:spTgt spid="7"/>
                                        </p:tgtEl>
                                      </p:cBhvr>
                                      <p:to x="100000" y="90000"/>
                                    </p:animScale>
                                    <p:animScale>
                                      <p:cBhvr>
                                        <p:cTn id="28" dur="41" decel="50000">
                                          <p:stCondLst>
                                            <p:cond delay="417"/>
                                          </p:stCondLst>
                                        </p:cTn>
                                        <p:tgtEl>
                                          <p:spTgt spid="7"/>
                                        </p:tgtEl>
                                      </p:cBhvr>
                                      <p:to x="100000" y="100000"/>
                                    </p:animScale>
                                    <p:animScale>
                                      <p:cBhvr>
                                        <p:cTn id="29" dur="7">
                                          <p:stCondLst>
                                            <p:cond delay="452"/>
                                          </p:stCondLst>
                                        </p:cTn>
                                        <p:tgtEl>
                                          <p:spTgt spid="7"/>
                                        </p:tgtEl>
                                      </p:cBhvr>
                                      <p:to x="100000" y="95000"/>
                                    </p:animScale>
                                    <p:animScale>
                                      <p:cBhvr>
                                        <p:cTn id="30" dur="41" decel="50000">
                                          <p:stCondLst>
                                            <p:cond delay="459"/>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312" y="1189293"/>
            <a:ext cx="3780000" cy="2730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935" y="1189293"/>
            <a:ext cx="3780000" cy="2730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0558" y="1179311"/>
            <a:ext cx="3780000" cy="273998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312" y="4080320"/>
            <a:ext cx="3780000" cy="266338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5650" y="4080320"/>
            <a:ext cx="3780000" cy="266338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0558" y="4028293"/>
            <a:ext cx="3780000" cy="2715407"/>
          </a:xfrm>
          <a:prstGeom prst="rect">
            <a:avLst/>
          </a:prstGeom>
        </p:spPr>
      </p:pic>
      <p:sp>
        <p:nvSpPr>
          <p:cNvPr id="3" name="Rectangle 2"/>
          <p:cNvSpPr/>
          <p:nvPr/>
        </p:nvSpPr>
        <p:spPr>
          <a:xfrm>
            <a:off x="-37856" y="104936"/>
            <a:ext cx="12309781" cy="569387"/>
          </a:xfrm>
          <a:prstGeom prst="rect">
            <a:avLst/>
          </a:prstGeom>
          <a:noFill/>
        </p:spPr>
        <p:txBody>
          <a:bodyPr wrap="none" lIns="91440" tIns="45720" rIns="91440" bIns="45720">
            <a:spAutoFit/>
          </a:bodyPr>
          <a:lstStyle/>
          <a:p>
            <a:pPr algn="ctr"/>
            <a:r>
              <a:rPr lang="en-US" sz="3100" b="1" dirty="0" err="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sz="3100" b="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 </a:t>
            </a:r>
            <a:r>
              <a:rPr lang="en-US" sz="3100" b="1" dirty="0" err="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Dựa</a:t>
            </a:r>
            <a:r>
              <a:rPr lang="en-US" sz="3100" b="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100" b="1" dirty="0" err="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vào</a:t>
            </a:r>
            <a:r>
              <a:rPr lang="en-US" sz="3100" b="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100" b="1" dirty="0" err="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tranh</a:t>
            </a:r>
            <a:r>
              <a:rPr lang="en-US" sz="3100" b="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100" b="1" dirty="0" err="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3100" b="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100" b="1" dirty="0" err="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lời</a:t>
            </a:r>
            <a:r>
              <a:rPr lang="en-US" sz="3100" b="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100" b="1" dirty="0" err="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a:t>
            </a:r>
            <a:r>
              <a:rPr lang="en-US" sz="3100" b="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100" b="1" dirty="0" err="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dưới</a:t>
            </a:r>
            <a:r>
              <a:rPr lang="en-US" sz="3100" b="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100" b="1" dirty="0" err="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tranh</a:t>
            </a:r>
            <a:r>
              <a:rPr lang="en-US" sz="3100" b="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100" b="1" dirty="0" err="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a:t>
            </a:r>
            <a:r>
              <a:rPr lang="en-US" sz="3100" b="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100" b="1" dirty="0" err="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lại</a:t>
            </a:r>
            <a:r>
              <a:rPr lang="en-US" sz="3100" b="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100" b="1" dirty="0" err="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cốt</a:t>
            </a:r>
            <a:r>
              <a:rPr lang="en-US" sz="3100" b="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100" b="1" dirty="0" err="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truyện</a:t>
            </a:r>
            <a:r>
              <a:rPr lang="en-US" sz="3100" b="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1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 </a:t>
            </a:r>
            <a:r>
              <a:rPr lang="en-US" sz="3100" b="1" dirty="0" err="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lưỡi</a:t>
            </a:r>
            <a:r>
              <a:rPr lang="en-US" sz="31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100" b="1" dirty="0" err="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dìu</a:t>
            </a:r>
            <a:r>
              <a:rPr lang="en-US" sz="3100" b="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3100" b="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08243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18" presetClass="entr" presetSubtype="12" fill="hold"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par>
                          <p:cTn id="12" fill="hold">
                            <p:stCondLst>
                              <p:cond delay="1000"/>
                            </p:stCondLst>
                            <p:childTnLst>
                              <p:par>
                                <p:cTn id="13" presetID="18" presetClass="entr" presetSubtype="12" fill="hold"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par>
                          <p:cTn id="16" fill="hold">
                            <p:stCondLst>
                              <p:cond delay="1500"/>
                            </p:stCondLst>
                            <p:childTnLst>
                              <p:par>
                                <p:cTn id="17" presetID="18" presetClass="entr" presetSubtype="12" fill="hold" nodeType="after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par>
                          <p:cTn id="20" fill="hold">
                            <p:stCondLst>
                              <p:cond delay="2000"/>
                            </p:stCondLst>
                            <p:childTnLst>
                              <p:par>
                                <p:cTn id="21" presetID="18" presetClass="entr" presetSubtype="12" fill="hold"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par>
                          <p:cTn id="24" fill="hold">
                            <p:stCondLst>
                              <p:cond delay="2500"/>
                            </p:stCondLst>
                            <p:childTnLst>
                              <p:par>
                                <p:cTn id="25" presetID="18" presetClass="entr" presetSubtype="12" fill="hold"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par>
                          <p:cTn id="28" fill="hold">
                            <p:stCondLst>
                              <p:cond delay="300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5974" y="607750"/>
            <a:ext cx="6494086" cy="923330"/>
          </a:xfrm>
          <a:prstGeom prst="rect">
            <a:avLst/>
          </a:prstGeom>
          <a:noFill/>
        </p:spPr>
        <p:txBody>
          <a:bodyPr wrap="none" lIns="91440" tIns="45720" rIns="91440" bIns="45720">
            <a:spAutoFit/>
          </a:bodyPr>
          <a:lstStyle/>
          <a:p>
            <a:pPr algn="ctr"/>
            <a:r>
              <a:rPr lang="en-US" sz="540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 gợi ý ở mỗi tranh.</a:t>
            </a:r>
            <a:endParaRPr lang="en-US" sz="5400" b="0"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52" y="918028"/>
            <a:ext cx="4626030" cy="4626030"/>
          </a:xfrm>
          <a:prstGeom prst="rect">
            <a:avLst/>
          </a:prstGeom>
        </p:spPr>
      </p:pic>
      <p:sp>
        <p:nvSpPr>
          <p:cNvPr id="6" name="Rectangle 5"/>
          <p:cNvSpPr/>
          <p:nvPr/>
        </p:nvSpPr>
        <p:spPr>
          <a:xfrm>
            <a:off x="1211594" y="2824752"/>
            <a:ext cx="2363147" cy="1200329"/>
          </a:xfrm>
          <a:prstGeom prst="rect">
            <a:avLst/>
          </a:prstGeom>
          <a:noFill/>
        </p:spPr>
        <p:txBody>
          <a:bodyPr wrap="none" lIns="91440" tIns="45720" rIns="91440" bIns="45720">
            <a:spAutoFit/>
          </a:bodyPr>
          <a:lstStyle/>
          <a:p>
            <a:pPr algn="ctr"/>
            <a:r>
              <a:rPr lang="en-US" sz="7200" b="1" dirty="0" err="1"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Gợi</a:t>
            </a:r>
            <a:r>
              <a:rPr lang="en-US" sz="7200" b="1" dirty="0" smtClean="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ý</a:t>
            </a:r>
            <a:endParaRPr lang="en-US" sz="7200" b="1" cap="none" spc="0" dirty="0">
              <a:ln w="0"/>
              <a:solidFill>
                <a:srgbClr val="80418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5160461" y="2353880"/>
            <a:ext cx="6843540" cy="1754326"/>
          </a:xfrm>
          <a:prstGeom prst="rect">
            <a:avLst/>
          </a:prstGeom>
          <a:noFill/>
        </p:spPr>
        <p:txBody>
          <a:bodyPr wrap="none" lIns="91440" tIns="45720" rIns="91440" bIns="45720">
            <a:spAutoFit/>
          </a:bodyPr>
          <a:lstStyle/>
          <a:p>
            <a:r>
              <a:rPr lang="en-US" sz="540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 chú thích, tìm hiểu </a:t>
            </a:r>
          </a:p>
          <a:p>
            <a:r>
              <a:rPr lang="en-US" sz="540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nội dung.</a:t>
            </a:r>
            <a:endParaRPr lang="en-US" sz="5400" b="0"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3724353" y="4931006"/>
            <a:ext cx="8177240" cy="923330"/>
          </a:xfrm>
          <a:prstGeom prst="rect">
            <a:avLst/>
          </a:prstGeom>
          <a:noFill/>
        </p:spPr>
        <p:txBody>
          <a:bodyPr wrap="none" lIns="91440" tIns="45720" rIns="91440" bIns="45720">
            <a:spAutoFit/>
          </a:bodyPr>
          <a:lstStyle/>
          <a:p>
            <a:pPr algn="ctr"/>
            <a:r>
              <a:rPr lang="en-US" sz="540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 lại cốt truyện Ba lưỡi rìu.</a:t>
            </a:r>
            <a:endParaRPr lang="en-US" sz="5400" b="0"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9205" y="419404"/>
            <a:ext cx="1400768" cy="140076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938" y="2319302"/>
            <a:ext cx="1400768" cy="140076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0673" y="4767786"/>
            <a:ext cx="1400768" cy="1400768"/>
          </a:xfrm>
          <a:prstGeom prst="rect">
            <a:avLst/>
          </a:prstGeom>
        </p:spPr>
      </p:pic>
      <p:sp>
        <p:nvSpPr>
          <p:cNvPr id="13" name="Rounded Rectangle 12"/>
          <p:cNvSpPr/>
          <p:nvPr/>
        </p:nvSpPr>
        <p:spPr>
          <a:xfrm>
            <a:off x="228600" y="228600"/>
            <a:ext cx="11737301" cy="6392635"/>
          </a:xfrm>
          <a:prstGeom prst="roundRect">
            <a:avLst/>
          </a:prstGeom>
          <a:noFill/>
          <a:ln w="85725" cmpd="thinThick">
            <a:solidFill>
              <a:srgbClr val="779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198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iterate type="wd">
                                    <p:tmPct val="10000"/>
                                  </p:iterate>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iterate type="wd">
                                    <p:tmPct val="10000"/>
                                  </p:iterate>
                                  <p:childTnLst>
                                    <p:set>
                                      <p:cBhvr>
                                        <p:cTn id="14" dur="1" fill="hold">
                                          <p:stCondLst>
                                            <p:cond delay="0"/>
                                          </p:stCondLst>
                                        </p:cTn>
                                        <p:tgtEl>
                                          <p:spTgt spid="9"/>
                                        </p:tgtEl>
                                        <p:attrNameLst>
                                          <p:attrName>style.visibility</p:attrName>
                                        </p:attrNameLst>
                                      </p:cBhvr>
                                      <p:to>
                                        <p:strVal val="visible"/>
                                      </p:to>
                                    </p:set>
                                    <p:animEffect transition="in" filter="wedge">
                                      <p:cBhvr>
                                        <p:cTn id="15" dur="500"/>
                                        <p:tgtEl>
                                          <p:spTgt spid="9"/>
                                        </p:tgtEl>
                                      </p:cBhvr>
                                    </p:animEffect>
                                  </p:childTnLst>
                                </p:cTn>
                              </p:par>
                            </p:childTnLst>
                          </p:cTn>
                        </p:par>
                        <p:par>
                          <p:cTn id="16" fill="hold">
                            <p:stCondLst>
                              <p:cond delay="500"/>
                            </p:stCondLst>
                            <p:childTnLst>
                              <p:par>
                                <p:cTn id="17" presetID="47" presetClass="entr" presetSubtype="0" fill="hold" grpId="0" nodeType="afterEffect">
                                  <p:stCondLst>
                                    <p:cond delay="0"/>
                                  </p:stCondLst>
                                  <p:iterate type="wd">
                                    <p:tmPct val="10000"/>
                                  </p:iterate>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iterate type="wd">
                                    <p:tmPct val="10000"/>
                                  </p:iterate>
                                  <p:childTnLst>
                                    <p:set>
                                      <p:cBhvr>
                                        <p:cTn id="25" dur="1" fill="hold">
                                          <p:stCondLst>
                                            <p:cond delay="0"/>
                                          </p:stCondLst>
                                        </p:cTn>
                                        <p:tgtEl>
                                          <p:spTgt spid="10"/>
                                        </p:tgtEl>
                                        <p:attrNameLst>
                                          <p:attrName>style.visibility</p:attrName>
                                        </p:attrNameLst>
                                      </p:cBhvr>
                                      <p:to>
                                        <p:strVal val="visible"/>
                                      </p:to>
                                    </p:set>
                                    <p:animEffect transition="in" filter="wedge">
                                      <p:cBhvr>
                                        <p:cTn id="26" dur="500"/>
                                        <p:tgtEl>
                                          <p:spTgt spid="10"/>
                                        </p:tgtEl>
                                      </p:cBhvr>
                                    </p:animEffect>
                                  </p:childTnLst>
                                </p:cTn>
                              </p:par>
                            </p:childTnLst>
                          </p:cTn>
                        </p:par>
                        <p:par>
                          <p:cTn id="27" fill="hold">
                            <p:stCondLst>
                              <p:cond delay="500"/>
                            </p:stCondLst>
                            <p:childTnLst>
                              <p:par>
                                <p:cTn id="28" presetID="47" presetClass="entr" presetSubtype="0" fill="hold" grpId="0" nodeType="afterEffect">
                                  <p:stCondLst>
                                    <p:cond delay="0"/>
                                  </p:stCondLst>
                                  <p:iterate type="wd">
                                    <p:tmPct val="10000"/>
                                  </p:iterate>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iterate type="wd">
                                    <p:tmPct val="10000"/>
                                  </p:iterate>
                                  <p:childTnLst>
                                    <p:set>
                                      <p:cBhvr>
                                        <p:cTn id="36" dur="1" fill="hold">
                                          <p:stCondLst>
                                            <p:cond delay="0"/>
                                          </p:stCondLst>
                                        </p:cTn>
                                        <p:tgtEl>
                                          <p:spTgt spid="11"/>
                                        </p:tgtEl>
                                        <p:attrNameLst>
                                          <p:attrName>style.visibility</p:attrName>
                                        </p:attrNameLst>
                                      </p:cBhvr>
                                      <p:to>
                                        <p:strVal val="visible"/>
                                      </p:to>
                                    </p:set>
                                    <p:animEffect transition="in" filter="wedge">
                                      <p:cBhvr>
                                        <p:cTn id="37" dur="500"/>
                                        <p:tgtEl>
                                          <p:spTgt spid="11"/>
                                        </p:tgtEl>
                                      </p:cBhvr>
                                    </p:animEffect>
                                  </p:childTnLst>
                                </p:cTn>
                              </p:par>
                            </p:childTnLst>
                          </p:cTn>
                        </p:par>
                        <p:par>
                          <p:cTn id="38" fill="hold">
                            <p:stCondLst>
                              <p:cond delay="500"/>
                            </p:stCondLst>
                            <p:childTnLst>
                              <p:par>
                                <p:cTn id="39" presetID="47" presetClass="entr" presetSubtype="0" fill="hold" grpId="0" nodeType="afterEffect">
                                  <p:stCondLst>
                                    <p:cond delay="0"/>
                                  </p:stCondLst>
                                  <p:iterate type="wd">
                                    <p:tmPct val="10000"/>
                                  </p:iterate>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anim calcmode="lin" valueType="num">
                                      <p:cBhvr>
                                        <p:cTn id="42" dur="500" fill="hold"/>
                                        <p:tgtEl>
                                          <p:spTgt spid="8"/>
                                        </p:tgtEl>
                                        <p:attrNameLst>
                                          <p:attrName>ppt_x</p:attrName>
                                        </p:attrNameLst>
                                      </p:cBhvr>
                                      <p:tavLst>
                                        <p:tav tm="0">
                                          <p:val>
                                            <p:strVal val="#ppt_x"/>
                                          </p:val>
                                        </p:tav>
                                        <p:tav tm="100000">
                                          <p:val>
                                            <p:strVal val="#ppt_x"/>
                                          </p:val>
                                        </p:tav>
                                      </p:tavLst>
                                    </p:anim>
                                    <p:anim calcmode="lin" valueType="num">
                                      <p:cBhvr>
                                        <p:cTn id="4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238499" y="5312755"/>
            <a:ext cx="2095500" cy="7232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94" y="176463"/>
            <a:ext cx="7717311" cy="4776535"/>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71450" y="5312755"/>
            <a:ext cx="12020550" cy="1446550"/>
          </a:xfrm>
          <a:prstGeom prst="rect">
            <a:avLst/>
          </a:prstGeom>
        </p:spPr>
        <p:txBody>
          <a:bodyPr wrap="square">
            <a:spAutoFit/>
          </a:bodyPr>
          <a:lstStyle/>
          <a:p>
            <a:pPr algn="ctr"/>
            <a:r>
              <a:rPr lang="en-US" sz="4400" b="1" smtClean="0">
                <a:solidFill>
                  <a:srgbClr val="002060"/>
                </a:solidFill>
                <a:latin typeface="Times New Roman" panose="02020603050405020304" pitchFamily="18" charset="0"/>
                <a:cs typeface="Times New Roman" panose="02020603050405020304" pitchFamily="18" charset="0"/>
              </a:rPr>
              <a:t>Một chàng tiều phu đang đốn củi thì lưỡi rìu bị văng xuống sông.</a:t>
            </a:r>
            <a:endParaRPr lang="en-US" sz="4400" b="1">
              <a:solidFill>
                <a:srgbClr val="002060"/>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1171" y="-63110"/>
            <a:ext cx="4492716" cy="5511782"/>
          </a:xfrm>
          <a:prstGeom prst="rect">
            <a:avLst/>
          </a:prstGeom>
        </p:spPr>
      </p:pic>
      <p:sp>
        <p:nvSpPr>
          <p:cNvPr id="22" name="Rectangle 21"/>
          <p:cNvSpPr/>
          <p:nvPr/>
        </p:nvSpPr>
        <p:spPr>
          <a:xfrm>
            <a:off x="8538906" y="1609160"/>
            <a:ext cx="3449080" cy="3416320"/>
          </a:xfrm>
          <a:prstGeom prst="rect">
            <a:avLst/>
          </a:prstGeom>
        </p:spPr>
        <p:txBody>
          <a:bodyPr wrap="square">
            <a:spAutoFit/>
          </a:bodyPr>
          <a:lstStyle/>
          <a:p>
            <a:pPr algn="ctr">
              <a:lnSpc>
                <a:spcPct val="150000"/>
              </a:lnSpc>
            </a:pPr>
            <a:r>
              <a:rPr lang="en-US" sz="3600" b="1" smtClean="0">
                <a:solidFill>
                  <a:srgbClr val="FF0000"/>
                </a:solidFill>
                <a:latin typeface="Times New Roman" panose="02020603050405020304" pitchFamily="18" charset="0"/>
                <a:cs typeface="Times New Roman" panose="02020603050405020304" pitchFamily="18" charset="0"/>
              </a:rPr>
              <a:t>Tiều phu</a:t>
            </a:r>
            <a:r>
              <a:rPr lang="en-US" sz="3600" b="1" smtClean="0">
                <a:solidFill>
                  <a:srgbClr val="664661"/>
                </a:solidFill>
                <a:latin typeface="Times New Roman" panose="02020603050405020304" pitchFamily="18" charset="0"/>
                <a:cs typeface="Times New Roman" panose="02020603050405020304" pitchFamily="18" charset="0"/>
              </a:rPr>
              <a:t>: n</a:t>
            </a:r>
            <a:r>
              <a:rPr lang="vi-VN" sz="3600" b="1" smtClean="0">
                <a:solidFill>
                  <a:srgbClr val="664661"/>
                </a:solidFill>
                <a:latin typeface="Times New Roman" panose="02020603050405020304" pitchFamily="18" charset="0"/>
                <a:cs typeface="Times New Roman" panose="02020603050405020304" pitchFamily="18" charset="0"/>
              </a:rPr>
              <a:t>gười đàn ông làm nghề kiếm củi trong rừng</a:t>
            </a:r>
            <a:endParaRPr lang="en-US" sz="3600" b="1">
              <a:solidFill>
                <a:srgbClr val="664661"/>
              </a:solidFill>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6979148" y="-1721145"/>
            <a:ext cx="5041402" cy="5041402"/>
          </a:xfrm>
          <a:prstGeom prst="rect">
            <a:avLst/>
          </a:prstGeom>
        </p:spPr>
      </p:pic>
    </p:spTree>
    <p:extLst>
      <p:ext uri="{BB962C8B-B14F-4D97-AF65-F5344CB8AC3E}">
        <p14:creationId xmlns:p14="http://schemas.microsoft.com/office/powerpoint/2010/main" val="29170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iterate type="wd">
                                    <p:tmPct val="10000"/>
                                  </p:iterate>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iterate type="wd">
                                    <p:tmPct val="10000"/>
                                  </p:iterate>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iterate type="wd">
                                    <p:tmPct val="10000"/>
                                  </p:iterate>
                                  <p:childTnLst>
                                    <p:set>
                                      <p:cBhvr>
                                        <p:cTn id="20" dur="1" fill="hold">
                                          <p:stCondLst>
                                            <p:cond delay="0"/>
                                          </p:stCondLst>
                                        </p:cTn>
                                        <p:tgtEl>
                                          <p:spTgt spid="24"/>
                                        </p:tgtEl>
                                        <p:attrNameLst>
                                          <p:attrName>style.visibility</p:attrName>
                                        </p:attrNameLst>
                                      </p:cBhvr>
                                      <p:to>
                                        <p:strVal val="visible"/>
                                      </p:to>
                                    </p:set>
                                    <p:animEffect transition="in" filter="circle(in)">
                                      <p:cBhvr>
                                        <p:cTn id="21" dur="500"/>
                                        <p:tgtEl>
                                          <p:spTgt spid="24"/>
                                        </p:tgtEl>
                                      </p:cBhvr>
                                    </p:animEffect>
                                  </p:childTnLst>
                                </p:cTn>
                              </p:par>
                              <p:par>
                                <p:cTn id="22" presetID="6" presetClass="entr" presetSubtype="16" fill="hold" nodeType="withEffect">
                                  <p:stCondLst>
                                    <p:cond delay="0"/>
                                  </p:stCondLst>
                                  <p:iterate type="wd">
                                    <p:tmPct val="10000"/>
                                  </p:iterate>
                                  <p:childTnLst>
                                    <p:set>
                                      <p:cBhvr>
                                        <p:cTn id="23" dur="1" fill="hold">
                                          <p:stCondLst>
                                            <p:cond delay="0"/>
                                          </p:stCondLst>
                                        </p:cTn>
                                        <p:tgtEl>
                                          <p:spTgt spid="21"/>
                                        </p:tgtEl>
                                        <p:attrNameLst>
                                          <p:attrName>style.visibility</p:attrName>
                                        </p:attrNameLst>
                                      </p:cBhvr>
                                      <p:to>
                                        <p:strVal val="visible"/>
                                      </p:to>
                                    </p:set>
                                    <p:animEffect transition="in" filter="circle(in)">
                                      <p:cBhvr>
                                        <p:cTn id="24" dur="500"/>
                                        <p:tgtEl>
                                          <p:spTgt spid="21"/>
                                        </p:tgtEl>
                                      </p:cBhvr>
                                    </p:animEffect>
                                  </p:childTnLst>
                                </p:cTn>
                              </p:par>
                            </p:childTnLst>
                          </p:cTn>
                        </p:par>
                        <p:par>
                          <p:cTn id="25" fill="hold">
                            <p:stCondLst>
                              <p:cond delay="500"/>
                            </p:stCondLst>
                            <p:childTnLst>
                              <p:par>
                                <p:cTn id="26" presetID="31" presetClass="entr" presetSubtype="0" fill="hold" grpId="0" nodeType="afterEffect">
                                  <p:stCondLst>
                                    <p:cond delay="0"/>
                                  </p:stCondLst>
                                  <p:iterate type="wd">
                                    <p:tmPct val="5000"/>
                                  </p:iterate>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 calcmode="lin" valueType="num">
                                      <p:cBhvr>
                                        <p:cTn id="30" dur="500" fill="hold"/>
                                        <p:tgtEl>
                                          <p:spTgt spid="22"/>
                                        </p:tgtEl>
                                        <p:attrNameLst>
                                          <p:attrName>style.rotation</p:attrName>
                                        </p:attrNameLst>
                                      </p:cBhvr>
                                      <p:tavLst>
                                        <p:tav tm="0">
                                          <p:val>
                                            <p:fltVal val="90"/>
                                          </p:val>
                                        </p:tav>
                                        <p:tav tm="100000">
                                          <p:val>
                                            <p:fltVal val="0"/>
                                          </p:val>
                                        </p:tav>
                                      </p:tavLst>
                                    </p:anim>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799" y="162117"/>
            <a:ext cx="8280000" cy="59800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998014" y="6088559"/>
            <a:ext cx="8563563" cy="769441"/>
          </a:xfrm>
          <a:prstGeom prst="rect">
            <a:avLst/>
          </a:prstGeom>
        </p:spPr>
        <p:txBody>
          <a:bodyPr wrap="none">
            <a:spAutoFit/>
          </a:bodyPr>
          <a:lstStyle/>
          <a:p>
            <a:r>
              <a:rPr lang="en-US" sz="4400" b="1">
                <a:solidFill>
                  <a:srgbClr val="002060"/>
                </a:solidFill>
                <a:latin typeface="Times New Roman" panose="02020603050405020304" pitchFamily="18" charset="0"/>
                <a:cs typeface="Times New Roman" panose="02020603050405020304" pitchFamily="18" charset="0"/>
              </a:rPr>
              <a:t>Một cụ già hiện ra hứa sẽ vớt </a:t>
            </a:r>
            <a:r>
              <a:rPr lang="en-US" sz="4400" b="1" smtClean="0">
                <a:solidFill>
                  <a:srgbClr val="002060"/>
                </a:solidFill>
                <a:latin typeface="Times New Roman" panose="02020603050405020304" pitchFamily="18" charset="0"/>
                <a:cs typeface="Times New Roman" panose="02020603050405020304" pitchFamily="18" charset="0"/>
              </a:rPr>
              <a:t>giúp.</a:t>
            </a:r>
            <a:endParaRPr lang="en-US" sz="4400" b="1">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351" y="331274"/>
            <a:ext cx="5041402" cy="50414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3250" y="1652550"/>
            <a:ext cx="7167600" cy="7167600"/>
          </a:xfrm>
          <a:prstGeom prst="rect">
            <a:avLst/>
          </a:prstGeom>
        </p:spPr>
      </p:pic>
    </p:spTree>
    <p:extLst>
      <p:ext uri="{BB962C8B-B14F-4D97-AF65-F5344CB8AC3E}">
        <p14:creationId xmlns:p14="http://schemas.microsoft.com/office/powerpoint/2010/main" val="425090798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093" y="74579"/>
            <a:ext cx="9164713" cy="59796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37131" y="6031409"/>
            <a:ext cx="11835291" cy="769441"/>
          </a:xfrm>
          <a:prstGeom prst="rect">
            <a:avLst/>
          </a:prstGeom>
        </p:spPr>
        <p:txBody>
          <a:bodyPr wrap="none">
            <a:spAutoFit/>
          </a:bodyPr>
          <a:lstStyle/>
          <a:p>
            <a:r>
              <a:rPr lang="en-US" sz="4400" b="1">
                <a:solidFill>
                  <a:srgbClr val="002060"/>
                </a:solidFill>
                <a:latin typeface="Times New Roman" panose="02020603050405020304" pitchFamily="18" charset="0"/>
                <a:cs typeface="Times New Roman" panose="02020603050405020304" pitchFamily="18" charset="0"/>
              </a:rPr>
              <a:t>Lần thứ nhất, cụ vớt lên một lưỡi rìu bằng vàng.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570" y="507718"/>
            <a:ext cx="5041402" cy="50414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3300" y="1023900"/>
            <a:ext cx="7167600" cy="7167600"/>
          </a:xfrm>
          <a:prstGeom prst="rect">
            <a:avLst/>
          </a:prstGeom>
        </p:spPr>
      </p:pic>
    </p:spTree>
    <p:extLst>
      <p:ext uri="{BB962C8B-B14F-4D97-AF65-F5344CB8AC3E}">
        <p14:creationId xmlns:p14="http://schemas.microsoft.com/office/powerpoint/2010/main" val="335999423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675" y="0"/>
            <a:ext cx="9007055" cy="59796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17469" y="5979600"/>
            <a:ext cx="11176458" cy="769441"/>
          </a:xfrm>
          <a:prstGeom prst="rect">
            <a:avLst/>
          </a:prstGeom>
        </p:spPr>
        <p:txBody>
          <a:bodyPr wrap="none">
            <a:spAutoFit/>
          </a:bodyPr>
          <a:lstStyle/>
          <a:p>
            <a:r>
              <a:rPr lang="en-US" sz="4400" b="1">
                <a:solidFill>
                  <a:srgbClr val="002060"/>
                </a:solidFill>
                <a:latin typeface="Times New Roman" panose="02020603050405020304" pitchFamily="18" charset="0"/>
                <a:cs typeface="Times New Roman" panose="02020603050405020304" pitchFamily="18" charset="0"/>
              </a:rPr>
              <a:t>Lần thứ hai, cụ vớt lên một lưỡi rìu bằng bạc.</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570" y="507718"/>
            <a:ext cx="5041402" cy="50414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8500" y="871500"/>
            <a:ext cx="7167600" cy="7167600"/>
          </a:xfrm>
          <a:prstGeom prst="rect">
            <a:avLst/>
          </a:prstGeom>
        </p:spPr>
      </p:pic>
    </p:spTree>
    <p:extLst>
      <p:ext uri="{BB962C8B-B14F-4D97-AF65-F5344CB8AC3E}">
        <p14:creationId xmlns:p14="http://schemas.microsoft.com/office/powerpoint/2010/main" val="3306891913"/>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299" y="0"/>
            <a:ext cx="8969402" cy="59796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218754" y="5949434"/>
            <a:ext cx="10862269" cy="769441"/>
          </a:xfrm>
          <a:prstGeom prst="rect">
            <a:avLst/>
          </a:prstGeom>
        </p:spPr>
        <p:txBody>
          <a:bodyPr wrap="none">
            <a:spAutoFit/>
          </a:bodyPr>
          <a:lstStyle/>
          <a:p>
            <a:r>
              <a:rPr lang="en-US" sz="4400" b="1" smtClean="0">
                <a:solidFill>
                  <a:srgbClr val="002060"/>
                </a:solidFill>
                <a:latin typeface="Times New Roman" panose="02020603050405020304" pitchFamily="18" charset="0"/>
                <a:cs typeface="Times New Roman" panose="02020603050405020304" pitchFamily="18" charset="0"/>
              </a:rPr>
              <a:t>Lần thứ ba, cụ vớt lên một lưỡi rìu bằng sắt.</a:t>
            </a:r>
            <a:endParaRPr lang="en-US" sz="4400" b="1">
              <a:solidFill>
                <a:srgbClr val="00206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570" y="507718"/>
            <a:ext cx="5041402" cy="504140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8500" y="871500"/>
            <a:ext cx="7167600" cy="7167600"/>
          </a:xfrm>
          <a:prstGeom prst="rect">
            <a:avLst/>
          </a:prstGeom>
        </p:spPr>
      </p:pic>
    </p:spTree>
    <p:extLst>
      <p:ext uri="{BB962C8B-B14F-4D97-AF65-F5344CB8AC3E}">
        <p14:creationId xmlns:p14="http://schemas.microsoft.com/office/powerpoint/2010/main" val="3242348610"/>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815</Words>
  <Application>Microsoft Office PowerPoint</Application>
  <PresentationFormat>Widescreen</PresentationFormat>
  <Paragraphs>88</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 TD</dc:creator>
  <cp:lastModifiedBy>B85</cp:lastModifiedBy>
  <cp:revision>14</cp:revision>
  <dcterms:created xsi:type="dcterms:W3CDTF">2021-10-08T14:01:07Z</dcterms:created>
  <dcterms:modified xsi:type="dcterms:W3CDTF">2021-10-10T13:45:58Z</dcterms:modified>
</cp:coreProperties>
</file>