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activeX/activeX7.xml" ContentType="application/vnd.ms-office.activeX+xml"/>
  <Override PartName="/ppt/activeX/activeX8.xml" ContentType="application/vnd.ms-office.activeX+xml"/>
  <Override PartName="/ppt/activeX/activeX9.xml" ContentType="application/vnd.ms-office.activeX+xml"/>
  <Override PartName="/ppt/activeX/activeX10.xml" ContentType="application/vnd.ms-office.activeX+xml"/>
  <Override PartName="/ppt/activeX/activeX11.xml" ContentType="application/vnd.ms-office.activeX+xml"/>
  <Override PartName="/ppt/activeX/activeX12.xml" ContentType="application/vnd.ms-office.activeX+xml"/>
  <Override PartName="/ppt/activeX/activeX13.xml" ContentType="application/vnd.ms-office.activeX+xml"/>
  <Override PartName="/ppt/activeX/activeX14.xml" ContentType="application/vnd.ms-office.activeX+xml"/>
  <Override PartName="/ppt/activeX/activeX15.xml" ContentType="application/vnd.ms-office.activeX+xml"/>
  <Override PartName="/ppt/activeX/activeX16.xml" ContentType="application/vnd.ms-office.activeX+xml"/>
  <Override PartName="/ppt/activeX/activeX1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0.xml" ContentType="application/vnd.ms-office.activeX+xml"/>
  <Override PartName="/ppt/activeX/activeX21.xml" ContentType="application/vnd.ms-office.activeX+xml"/>
  <Override PartName="/ppt/activeX/activeX22.xml" ContentType="application/vnd.ms-office.activeX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20"/>
  </p:notesMasterIdLst>
  <p:handoutMasterIdLst>
    <p:handoutMasterId r:id="rId21"/>
  </p:handoutMasterIdLst>
  <p:sldIdLst>
    <p:sldId id="267" r:id="rId2"/>
    <p:sldId id="282" r:id="rId3"/>
    <p:sldId id="281" r:id="rId4"/>
    <p:sldId id="266" r:id="rId5"/>
    <p:sldId id="284" r:id="rId6"/>
    <p:sldId id="268" r:id="rId7"/>
    <p:sldId id="269" r:id="rId8"/>
    <p:sldId id="271" r:id="rId9"/>
    <p:sldId id="272" r:id="rId10"/>
    <p:sldId id="283" r:id="rId11"/>
    <p:sldId id="273" r:id="rId12"/>
    <p:sldId id="276" r:id="rId13"/>
    <p:sldId id="277" r:id="rId14"/>
    <p:sldId id="278" r:id="rId15"/>
    <p:sldId id="279" r:id="rId16"/>
    <p:sldId id="270" r:id="rId17"/>
    <p:sldId id="274" r:id="rId18"/>
    <p:sldId id="275" r:id="rId19"/>
  </p:sldIdLst>
  <p:sldSz cx="9144000" cy="6858000" type="screen4x3"/>
  <p:notesSz cx="9144000" cy="6858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009900"/>
    <a:srgbClr val="FF99FF"/>
    <a:srgbClr val="33CC33"/>
    <a:srgbClr val="FF9933"/>
    <a:srgbClr val="CC99FF"/>
    <a:srgbClr val="CC00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24" autoAdjust="0"/>
    <p:restoredTop sz="94647" autoAdjust="0"/>
  </p:normalViewPr>
  <p:slideViewPr>
    <p:cSldViewPr>
      <p:cViewPr varScale="1">
        <p:scale>
          <a:sx n="88" d="100"/>
          <a:sy n="88" d="100"/>
        </p:scale>
        <p:origin x="1507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19.xml.rels><?xml version="1.0" encoding="UTF-8" standalone="yes"?>
<Relationships xmlns="http://schemas.openxmlformats.org/package/2006/relationships"><Relationship Id="rId1" Type="http://schemas.microsoft.com/office/2006/relationships/activeXControlBinary" Target="activeX19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20.xml.rels><?xml version="1.0" encoding="UTF-8" standalone="yes"?>
<Relationships xmlns="http://schemas.openxmlformats.org/package/2006/relationships"><Relationship Id="rId1" Type="http://schemas.microsoft.com/office/2006/relationships/activeXControlBinary" Target="activeX20.bin"/></Relationships>
</file>

<file path=ppt/activeX/_rels/activeX21.xml.rels><?xml version="1.0" encoding="UTF-8" standalone="yes"?>
<Relationships xmlns="http://schemas.openxmlformats.org/package/2006/relationships"><Relationship Id="rId1" Type="http://schemas.microsoft.com/office/2006/relationships/activeXControlBinary" Target="activeX21.bin"/></Relationships>
</file>

<file path=ppt/activeX/_rels/activeX22.xml.rels><?xml version="1.0" encoding="UTF-8" standalone="yes"?>
<Relationships xmlns="http://schemas.openxmlformats.org/package/2006/relationships"><Relationship Id="rId1" Type="http://schemas.microsoft.com/office/2006/relationships/activeXControlBinary" Target="activeX2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image" Target="../media/image19.wmf"/><Relationship Id="rId18" Type="http://schemas.openxmlformats.org/officeDocument/2006/relationships/image" Target="../media/image2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12" Type="http://schemas.openxmlformats.org/officeDocument/2006/relationships/image" Target="../media/image18.wmf"/><Relationship Id="rId17" Type="http://schemas.openxmlformats.org/officeDocument/2006/relationships/image" Target="../media/image23.wmf"/><Relationship Id="rId2" Type="http://schemas.openxmlformats.org/officeDocument/2006/relationships/image" Target="../media/image8.wmf"/><Relationship Id="rId16" Type="http://schemas.openxmlformats.org/officeDocument/2006/relationships/image" Target="../media/image22.wmf"/><Relationship Id="rId20" Type="http://schemas.openxmlformats.org/officeDocument/2006/relationships/image" Target="../media/image26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11" Type="http://schemas.openxmlformats.org/officeDocument/2006/relationships/image" Target="../media/image17.wmf"/><Relationship Id="rId5" Type="http://schemas.openxmlformats.org/officeDocument/2006/relationships/image" Target="../media/image11.wmf"/><Relationship Id="rId15" Type="http://schemas.openxmlformats.org/officeDocument/2006/relationships/image" Target="../media/image21.wmf"/><Relationship Id="rId10" Type="http://schemas.openxmlformats.org/officeDocument/2006/relationships/image" Target="../media/image16.wmf"/><Relationship Id="rId19" Type="http://schemas.openxmlformats.org/officeDocument/2006/relationships/image" Target="../media/image25.wmf"/><Relationship Id="rId4" Type="http://schemas.openxmlformats.org/officeDocument/2006/relationships/image" Target="../media/image10.wmf"/><Relationship Id="rId9" Type="http://schemas.openxmlformats.org/officeDocument/2006/relationships/image" Target="../media/image15.wmf"/><Relationship Id="rId14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vi-VN"/>
              <a:t>GIÁO ÁN 4 A - DƯƠNG VĂN MINH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10/14/2010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B6BCBB6-84AE-4A2E-98FE-88BBE14557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vi-VN"/>
              <a:t>GIÁO ÁN 4 A - DƯƠNG VĂN MINH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10/14/2010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0EFED20-BEB6-4363-A4E8-3F8E0CAF9C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EFAA1-313A-416A-961E-375005EE3B2B}" type="datetime1">
              <a:rPr lang="en-US"/>
              <a:pPr>
                <a:defRPr/>
              </a:pPr>
              <a:t>21/10/2022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BDC87-1E15-4FF9-BE29-D5C6CB9890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7D85-B77E-4CCA-874B-4ADC2D6A1860}" type="datetime1">
              <a:rPr lang="en-US"/>
              <a:pPr>
                <a:defRPr/>
              </a:pPr>
              <a:t>21/10/2022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BD1EE-A349-40E1-911E-113FC35A8E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C583D-B659-44D2-BECD-151FCE75BC60}" type="datetime1">
              <a:rPr lang="en-US"/>
              <a:pPr>
                <a:defRPr/>
              </a:pPr>
              <a:t>21/10/2022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4EC40-40DE-4CD1-9AFF-A0D1F40978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A61E4-9C28-40F1-9C20-E280DE73D875}" type="datetime1">
              <a:rPr lang="en-US"/>
              <a:pPr>
                <a:defRPr/>
              </a:pPr>
              <a:t>21/10/2022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3A585-4E68-4A0F-88C3-D66C579955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941EC-D859-4741-AD20-E6B6CF427B19}" type="datetime1">
              <a:rPr lang="en-US"/>
              <a:pPr>
                <a:defRPr/>
              </a:pPr>
              <a:t>21/10/2022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EBA54-CA49-4F1E-AE27-25AD989662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AEC75-7BC6-401E-B8B2-0144D82579BE}" type="datetime1">
              <a:rPr lang="en-US"/>
              <a:pPr>
                <a:defRPr/>
              </a:pPr>
              <a:t>21/10/2022</a:t>
            </a:fld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D8ED1-AA1A-446D-9078-8F47D6E084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F3DF2-BD7C-4DF5-9568-376DF8AC5B94}" type="datetime1">
              <a:rPr lang="en-US"/>
              <a:pPr>
                <a:defRPr/>
              </a:pPr>
              <a:t>21/10/2022</a:t>
            </a:fld>
            <a:endParaRPr lang="en-US" dirty="0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E8896-EFCE-439B-AF88-EAFFA857E6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6B78A-BEE5-4B1B-B4DC-B1DA281A53DE}" type="datetime1">
              <a:rPr lang="en-US"/>
              <a:pPr>
                <a:defRPr/>
              </a:pPr>
              <a:t>21/10/2022</a:t>
            </a:fld>
            <a:endParaRPr lang="en-US" dirty="0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00C9E-CC16-422E-8C27-8DE99A2EE9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FC339-A6BA-4055-B887-98E15F1DF0D0}" type="datetime1">
              <a:rPr lang="en-US"/>
              <a:pPr>
                <a:defRPr/>
              </a:pPr>
              <a:t>21/10/2022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46B95-EC99-4185-A756-58D22DCDC2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CE343-0E7C-482C-BF37-23271256B823}" type="datetime1">
              <a:rPr lang="en-US"/>
              <a:pPr>
                <a:defRPr/>
              </a:pPr>
              <a:t>21/10/2022</a:t>
            </a:fld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5501E-9787-4E09-AC9C-B005F22DF5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CFB1B-9775-474B-A2FF-D11605902BCA}" type="datetime1">
              <a:rPr lang="en-US"/>
              <a:pPr>
                <a:defRPr/>
              </a:pPr>
              <a:t>21/10/2022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87707-8676-4010-BA0C-179741FC11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4100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1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E5294495-09A0-4135-83D3-D21348A9953E}" type="datetime1">
              <a:rPr lang="en-US"/>
              <a:pPr>
                <a:defRPr/>
              </a:pPr>
              <a:t>21/10/2022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5EA21E9A-8E86-4F94-AA85-EA36BBAEAE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4105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82" name="Freeform 55"/>
          <p:cNvSpPr>
            <a:spLocks/>
          </p:cNvSpPr>
          <p:nvPr userDrawn="1"/>
        </p:nvSpPr>
        <p:spPr bwMode="auto">
          <a:xfrm>
            <a:off x="0" y="363538"/>
            <a:ext cx="8901113" cy="727075"/>
          </a:xfrm>
          <a:custGeom>
            <a:avLst/>
            <a:gdLst>
              <a:gd name="T0" fmla="*/ 0 w 5607"/>
              <a:gd name="T1" fmla="*/ 455 h 458"/>
              <a:gd name="T2" fmla="*/ 4448 w 5607"/>
              <a:gd name="T3" fmla="*/ 396 h 458"/>
              <a:gd name="T4" fmla="*/ 4920 w 5607"/>
              <a:gd name="T5" fmla="*/ 458 h 458"/>
              <a:gd name="T6" fmla="*/ 5392 w 5607"/>
              <a:gd name="T7" fmla="*/ 271 h 458"/>
              <a:gd name="T8" fmla="*/ 5496 w 5607"/>
              <a:gd name="T9" fmla="*/ 430 h 458"/>
              <a:gd name="T10" fmla="*/ 5607 w 5607"/>
              <a:gd name="T11" fmla="*/ 28 h 458"/>
              <a:gd name="T12" fmla="*/ 5240 w 5607"/>
              <a:gd name="T13" fmla="*/ 0 h 458"/>
              <a:gd name="T14" fmla="*/ 5337 w 5607"/>
              <a:gd name="T15" fmla="*/ 153 h 458"/>
              <a:gd name="T16" fmla="*/ 4913 w 5607"/>
              <a:gd name="T17" fmla="*/ 389 h 458"/>
              <a:gd name="T18" fmla="*/ 4462 w 5607"/>
              <a:gd name="T19" fmla="*/ 326 h 458"/>
              <a:gd name="T20" fmla="*/ 0 w 5607"/>
              <a:gd name="T21" fmla="*/ 376 h 458"/>
              <a:gd name="T22" fmla="*/ 0 w 5607"/>
              <a:gd name="T23" fmla="*/ 455 h 45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607" h="458">
                <a:moveTo>
                  <a:pt x="0" y="455"/>
                </a:moveTo>
                <a:lnTo>
                  <a:pt x="4448" y="396"/>
                </a:lnTo>
                <a:lnTo>
                  <a:pt x="4920" y="458"/>
                </a:lnTo>
                <a:lnTo>
                  <a:pt x="5392" y="271"/>
                </a:lnTo>
                <a:lnTo>
                  <a:pt x="5496" y="430"/>
                </a:lnTo>
                <a:lnTo>
                  <a:pt x="5607" y="28"/>
                </a:lnTo>
                <a:lnTo>
                  <a:pt x="5240" y="0"/>
                </a:lnTo>
                <a:lnTo>
                  <a:pt x="5337" y="153"/>
                </a:lnTo>
                <a:lnTo>
                  <a:pt x="4913" y="389"/>
                </a:lnTo>
                <a:lnTo>
                  <a:pt x="4462" y="326"/>
                </a:lnTo>
                <a:lnTo>
                  <a:pt x="0" y="376"/>
                </a:lnTo>
                <a:lnTo>
                  <a:pt x="0" y="455"/>
                </a:lnTo>
                <a:close/>
              </a:path>
            </a:pathLst>
          </a:custGeom>
          <a:solidFill>
            <a:srgbClr val="FF99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083" name="Freeform 58"/>
          <p:cNvSpPr>
            <a:spLocks/>
          </p:cNvSpPr>
          <p:nvPr userDrawn="1"/>
        </p:nvSpPr>
        <p:spPr bwMode="auto">
          <a:xfrm>
            <a:off x="0" y="5281613"/>
            <a:ext cx="8240713" cy="968375"/>
          </a:xfrm>
          <a:custGeom>
            <a:avLst/>
            <a:gdLst>
              <a:gd name="T0" fmla="*/ 0 w 5191"/>
              <a:gd name="T1" fmla="*/ 515 h 610"/>
              <a:gd name="T2" fmla="*/ 4240 w 5191"/>
              <a:gd name="T3" fmla="*/ 515 h 610"/>
              <a:gd name="T4" fmla="*/ 4586 w 5191"/>
              <a:gd name="T5" fmla="*/ 150 h 610"/>
              <a:gd name="T6" fmla="*/ 4853 w 5191"/>
              <a:gd name="T7" fmla="*/ 145 h 610"/>
              <a:gd name="T8" fmla="*/ 4866 w 5191"/>
              <a:gd name="T9" fmla="*/ 0 h 610"/>
              <a:gd name="T10" fmla="*/ 5191 w 5191"/>
              <a:gd name="T11" fmla="*/ 242 h 610"/>
              <a:gd name="T12" fmla="*/ 4833 w 5191"/>
              <a:gd name="T13" fmla="*/ 454 h 610"/>
              <a:gd name="T14" fmla="*/ 4843 w 5191"/>
              <a:gd name="T15" fmla="*/ 320 h 610"/>
              <a:gd name="T16" fmla="*/ 4625 w 5191"/>
              <a:gd name="T17" fmla="*/ 284 h 610"/>
              <a:gd name="T18" fmla="*/ 4243 w 5191"/>
              <a:gd name="T19" fmla="*/ 610 h 610"/>
              <a:gd name="T20" fmla="*/ 0 w 5191"/>
              <a:gd name="T21" fmla="*/ 610 h 610"/>
              <a:gd name="T22" fmla="*/ 0 w 5191"/>
              <a:gd name="T23" fmla="*/ 515 h 61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191" h="610">
                <a:moveTo>
                  <a:pt x="0" y="515"/>
                </a:moveTo>
                <a:lnTo>
                  <a:pt x="4240" y="515"/>
                </a:lnTo>
                <a:lnTo>
                  <a:pt x="4586" y="150"/>
                </a:lnTo>
                <a:lnTo>
                  <a:pt x="4853" y="145"/>
                </a:lnTo>
                <a:lnTo>
                  <a:pt x="4866" y="0"/>
                </a:lnTo>
                <a:lnTo>
                  <a:pt x="5191" y="242"/>
                </a:lnTo>
                <a:lnTo>
                  <a:pt x="4833" y="454"/>
                </a:lnTo>
                <a:lnTo>
                  <a:pt x="4843" y="320"/>
                </a:lnTo>
                <a:lnTo>
                  <a:pt x="4625" y="284"/>
                </a:lnTo>
                <a:lnTo>
                  <a:pt x="4243" y="610"/>
                </a:lnTo>
                <a:lnTo>
                  <a:pt x="0" y="610"/>
                </a:lnTo>
                <a:lnTo>
                  <a:pt x="0" y="515"/>
                </a:lnTo>
                <a:close/>
              </a:path>
            </a:pathLst>
          </a:custGeom>
          <a:solidFill>
            <a:srgbClr val="FFAC3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084" name="Freeform 59"/>
          <p:cNvSpPr>
            <a:spLocks/>
          </p:cNvSpPr>
          <p:nvPr userDrawn="1"/>
        </p:nvSpPr>
        <p:spPr bwMode="auto">
          <a:xfrm>
            <a:off x="0" y="5935663"/>
            <a:ext cx="7951788" cy="173037"/>
          </a:xfrm>
          <a:custGeom>
            <a:avLst/>
            <a:gdLst>
              <a:gd name="T0" fmla="*/ 0 w 3938"/>
              <a:gd name="T1" fmla="*/ 64 h 78"/>
              <a:gd name="T2" fmla="*/ 3836 w 3938"/>
              <a:gd name="T3" fmla="*/ 64 h 78"/>
              <a:gd name="T4" fmla="*/ 3894 w 3938"/>
              <a:gd name="T5" fmla="*/ 12 h 78"/>
              <a:gd name="T6" fmla="*/ 3884 w 3938"/>
              <a:gd name="T7" fmla="*/ 0 h 78"/>
              <a:gd name="T8" fmla="*/ 3938 w 3938"/>
              <a:gd name="T9" fmla="*/ 2 h 78"/>
              <a:gd name="T10" fmla="*/ 3936 w 3938"/>
              <a:gd name="T11" fmla="*/ 58 h 78"/>
              <a:gd name="T12" fmla="*/ 3922 w 3938"/>
              <a:gd name="T13" fmla="*/ 44 h 78"/>
              <a:gd name="T14" fmla="*/ 3924 w 3938"/>
              <a:gd name="T15" fmla="*/ 44 h 78"/>
              <a:gd name="T16" fmla="*/ 3836 w 3938"/>
              <a:gd name="T17" fmla="*/ 78 h 78"/>
              <a:gd name="T18" fmla="*/ 0 w 3938"/>
              <a:gd name="T19" fmla="*/ 78 h 78"/>
              <a:gd name="T20" fmla="*/ 0 w 3938"/>
              <a:gd name="T21" fmla="*/ 64 h 7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938" h="78">
                <a:moveTo>
                  <a:pt x="0" y="64"/>
                </a:moveTo>
                <a:lnTo>
                  <a:pt x="3836" y="64"/>
                </a:lnTo>
                <a:lnTo>
                  <a:pt x="3894" y="12"/>
                </a:lnTo>
                <a:lnTo>
                  <a:pt x="3884" y="0"/>
                </a:lnTo>
                <a:lnTo>
                  <a:pt x="3938" y="2"/>
                </a:lnTo>
                <a:lnTo>
                  <a:pt x="3936" y="58"/>
                </a:lnTo>
                <a:lnTo>
                  <a:pt x="3922" y="44"/>
                </a:lnTo>
                <a:lnTo>
                  <a:pt x="3924" y="44"/>
                </a:lnTo>
                <a:lnTo>
                  <a:pt x="3836" y="78"/>
                </a:lnTo>
                <a:lnTo>
                  <a:pt x="0" y="78"/>
                </a:lnTo>
                <a:lnTo>
                  <a:pt x="0" y="64"/>
                </a:lnTo>
                <a:close/>
              </a:path>
            </a:pathLst>
          </a:custGeom>
          <a:solidFill>
            <a:srgbClr val="FF99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085" name="Freeform 60"/>
          <p:cNvSpPr>
            <a:spLocks/>
          </p:cNvSpPr>
          <p:nvPr userDrawn="1"/>
        </p:nvSpPr>
        <p:spPr bwMode="auto">
          <a:xfrm>
            <a:off x="0" y="5830888"/>
            <a:ext cx="8307388" cy="415925"/>
          </a:xfrm>
          <a:custGeom>
            <a:avLst/>
            <a:gdLst>
              <a:gd name="T0" fmla="*/ 0 w 4114"/>
              <a:gd name="T1" fmla="*/ 14 h 188"/>
              <a:gd name="T2" fmla="*/ 3672 w 4114"/>
              <a:gd name="T3" fmla="*/ 14 h 188"/>
              <a:gd name="T4" fmla="*/ 3876 w 4114"/>
              <a:gd name="T5" fmla="*/ 146 h 188"/>
              <a:gd name="T6" fmla="*/ 4006 w 4114"/>
              <a:gd name="T7" fmla="*/ 28 h 188"/>
              <a:gd name="T8" fmla="*/ 3978 w 4114"/>
              <a:gd name="T9" fmla="*/ 0 h 188"/>
              <a:gd name="T10" fmla="*/ 4114 w 4114"/>
              <a:gd name="T11" fmla="*/ 4 h 188"/>
              <a:gd name="T12" fmla="*/ 4108 w 4114"/>
              <a:gd name="T13" fmla="*/ 140 h 188"/>
              <a:gd name="T14" fmla="*/ 4078 w 4114"/>
              <a:gd name="T15" fmla="*/ 108 h 188"/>
              <a:gd name="T16" fmla="*/ 3878 w 4114"/>
              <a:gd name="T17" fmla="*/ 188 h 188"/>
              <a:gd name="T18" fmla="*/ 3670 w 4114"/>
              <a:gd name="T19" fmla="*/ 50 h 188"/>
              <a:gd name="T20" fmla="*/ 0 w 4114"/>
              <a:gd name="T21" fmla="*/ 50 h 188"/>
              <a:gd name="T22" fmla="*/ 0 w 4114"/>
              <a:gd name="T23" fmla="*/ 14 h 18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114" h="188">
                <a:moveTo>
                  <a:pt x="0" y="14"/>
                </a:moveTo>
                <a:lnTo>
                  <a:pt x="3672" y="14"/>
                </a:lnTo>
                <a:lnTo>
                  <a:pt x="3876" y="146"/>
                </a:lnTo>
                <a:lnTo>
                  <a:pt x="4006" y="28"/>
                </a:lnTo>
                <a:lnTo>
                  <a:pt x="3978" y="0"/>
                </a:lnTo>
                <a:lnTo>
                  <a:pt x="4114" y="4"/>
                </a:lnTo>
                <a:lnTo>
                  <a:pt x="4108" y="140"/>
                </a:lnTo>
                <a:lnTo>
                  <a:pt x="4078" y="108"/>
                </a:lnTo>
                <a:lnTo>
                  <a:pt x="3878" y="188"/>
                </a:lnTo>
                <a:lnTo>
                  <a:pt x="3670" y="50"/>
                </a:lnTo>
                <a:lnTo>
                  <a:pt x="0" y="50"/>
                </a:lnTo>
                <a:lnTo>
                  <a:pt x="0" y="14"/>
                </a:lnTo>
                <a:close/>
              </a:path>
            </a:pathLst>
          </a:custGeom>
          <a:solidFill>
            <a:srgbClr val="FF99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086" name="Freeform 61"/>
          <p:cNvSpPr>
            <a:spLocks/>
          </p:cNvSpPr>
          <p:nvPr userDrawn="1"/>
        </p:nvSpPr>
        <p:spPr bwMode="auto">
          <a:xfrm>
            <a:off x="0" y="6103938"/>
            <a:ext cx="8702675" cy="407987"/>
          </a:xfrm>
          <a:custGeom>
            <a:avLst/>
            <a:gdLst>
              <a:gd name="T0" fmla="*/ 0 w 5482"/>
              <a:gd name="T1" fmla="*/ 215 h 257"/>
              <a:gd name="T2" fmla="*/ 4609 w 5482"/>
              <a:gd name="T3" fmla="*/ 215 h 257"/>
              <a:gd name="T4" fmla="*/ 5304 w 5482"/>
              <a:gd name="T5" fmla="*/ 39 h 257"/>
              <a:gd name="T6" fmla="*/ 5294 w 5482"/>
              <a:gd name="T7" fmla="*/ 0 h 257"/>
              <a:gd name="T8" fmla="*/ 5482 w 5482"/>
              <a:gd name="T9" fmla="*/ 29 h 257"/>
              <a:gd name="T10" fmla="*/ 5324 w 5482"/>
              <a:gd name="T11" fmla="*/ 142 h 257"/>
              <a:gd name="T12" fmla="*/ 5316 w 5482"/>
              <a:gd name="T13" fmla="*/ 98 h 257"/>
              <a:gd name="T14" fmla="*/ 4614 w 5482"/>
              <a:gd name="T15" fmla="*/ 257 h 257"/>
              <a:gd name="T16" fmla="*/ 0 w 5482"/>
              <a:gd name="T17" fmla="*/ 257 h 257"/>
              <a:gd name="T18" fmla="*/ 0 w 5482"/>
              <a:gd name="T19" fmla="*/ 215 h 25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482" h="257">
                <a:moveTo>
                  <a:pt x="0" y="215"/>
                </a:moveTo>
                <a:lnTo>
                  <a:pt x="4609" y="215"/>
                </a:lnTo>
                <a:lnTo>
                  <a:pt x="5304" y="39"/>
                </a:lnTo>
                <a:lnTo>
                  <a:pt x="5294" y="0"/>
                </a:lnTo>
                <a:lnTo>
                  <a:pt x="5482" y="29"/>
                </a:lnTo>
                <a:lnTo>
                  <a:pt x="5324" y="142"/>
                </a:lnTo>
                <a:lnTo>
                  <a:pt x="5316" y="98"/>
                </a:lnTo>
                <a:lnTo>
                  <a:pt x="4614" y="257"/>
                </a:lnTo>
                <a:lnTo>
                  <a:pt x="0" y="257"/>
                </a:lnTo>
                <a:lnTo>
                  <a:pt x="0" y="215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087" name="Freeform 62"/>
          <p:cNvSpPr>
            <a:spLocks/>
          </p:cNvSpPr>
          <p:nvPr userDrawn="1"/>
        </p:nvSpPr>
        <p:spPr bwMode="auto">
          <a:xfrm>
            <a:off x="-73025" y="5711825"/>
            <a:ext cx="6254750" cy="757238"/>
          </a:xfrm>
          <a:custGeom>
            <a:avLst/>
            <a:gdLst>
              <a:gd name="T0" fmla="*/ 15 w 3940"/>
              <a:gd name="T1" fmla="*/ 343 h 477"/>
              <a:gd name="T2" fmla="*/ 3126 w 3940"/>
              <a:gd name="T3" fmla="*/ 379 h 477"/>
              <a:gd name="T4" fmla="*/ 3331 w 3940"/>
              <a:gd name="T5" fmla="*/ 477 h 477"/>
              <a:gd name="T6" fmla="*/ 3848 w 3940"/>
              <a:gd name="T7" fmla="*/ 287 h 477"/>
              <a:gd name="T8" fmla="*/ 3890 w 3940"/>
              <a:gd name="T9" fmla="*/ 352 h 477"/>
              <a:gd name="T10" fmla="*/ 3940 w 3940"/>
              <a:gd name="T11" fmla="*/ 54 h 477"/>
              <a:gd name="T12" fmla="*/ 3669 w 3940"/>
              <a:gd name="T13" fmla="*/ 0 h 477"/>
              <a:gd name="T14" fmla="*/ 3733 w 3940"/>
              <a:gd name="T15" fmla="*/ 104 h 477"/>
              <a:gd name="T16" fmla="*/ 3330 w 3940"/>
              <a:gd name="T17" fmla="*/ 407 h 477"/>
              <a:gd name="T18" fmla="*/ 3132 w 3940"/>
              <a:gd name="T19" fmla="*/ 318 h 477"/>
              <a:gd name="T20" fmla="*/ 0 w 3940"/>
              <a:gd name="T21" fmla="*/ 283 h 477"/>
              <a:gd name="T22" fmla="*/ 15 w 3940"/>
              <a:gd name="T23" fmla="*/ 343 h 47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3940" h="477">
                <a:moveTo>
                  <a:pt x="15" y="343"/>
                </a:moveTo>
                <a:lnTo>
                  <a:pt x="3126" y="379"/>
                </a:lnTo>
                <a:lnTo>
                  <a:pt x="3331" y="477"/>
                </a:lnTo>
                <a:lnTo>
                  <a:pt x="3848" y="287"/>
                </a:lnTo>
                <a:lnTo>
                  <a:pt x="3890" y="352"/>
                </a:lnTo>
                <a:lnTo>
                  <a:pt x="3940" y="54"/>
                </a:lnTo>
                <a:lnTo>
                  <a:pt x="3669" y="0"/>
                </a:lnTo>
                <a:lnTo>
                  <a:pt x="3733" y="104"/>
                </a:lnTo>
                <a:lnTo>
                  <a:pt x="3330" y="407"/>
                </a:lnTo>
                <a:lnTo>
                  <a:pt x="3132" y="318"/>
                </a:lnTo>
                <a:lnTo>
                  <a:pt x="0" y="283"/>
                </a:lnTo>
                <a:lnTo>
                  <a:pt x="15" y="343"/>
                </a:lnTo>
                <a:close/>
              </a:path>
            </a:pathLst>
          </a:custGeom>
          <a:solidFill>
            <a:srgbClr val="FF66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56" r:id="rId2"/>
    <p:sldLayoutId id="2147483865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6" r:id="rId9"/>
    <p:sldLayoutId id="2147483862" r:id="rId10"/>
    <p:sldLayoutId id="2147483863" r:id="rId11"/>
    <p:sldLayoutId id="2147483867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9.png"/><Relationship Id="rId7" Type="http://schemas.openxmlformats.org/officeDocument/2006/relationships/image" Target="../media/image31.png"/><Relationship Id="rId2" Type="http://schemas.openxmlformats.org/officeDocument/2006/relationships/slide" Target="slide18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7.xml"/><Relationship Id="rId5" Type="http://schemas.openxmlformats.org/officeDocument/2006/relationships/image" Target="../media/image30.png"/><Relationship Id="rId4" Type="http://schemas.openxmlformats.org/officeDocument/2006/relationships/slide" Target="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2.xml"/><Relationship Id="rId7" Type="http://schemas.openxmlformats.org/officeDocument/2006/relationships/image" Target="../media/image34.wmf"/><Relationship Id="rId2" Type="http://schemas.openxmlformats.org/officeDocument/2006/relationships/control" Target="../activeX/activeX2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3.wmf"/><Relationship Id="rId5" Type="http://schemas.openxmlformats.org/officeDocument/2006/relationships/slide" Target="slide7.xml"/><Relationship Id="rId4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image" Target="../media/image5.gif"/><Relationship Id="rId7" Type="http://schemas.openxmlformats.org/officeDocument/2006/relationships/image" Target="../media/image3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5.emf"/><Relationship Id="rId4" Type="http://schemas.openxmlformats.org/officeDocument/2006/relationships/oleObject" Target="../embeddings/oleObject1.bin"/><Relationship Id="rId9" Type="http://schemas.openxmlformats.org/officeDocument/2006/relationships/slide" Target="slide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5" Type="http://schemas.openxmlformats.org/officeDocument/2006/relationships/slide" Target="slide12.xml"/><Relationship Id="rId4" Type="http://schemas.openxmlformats.org/officeDocument/2006/relationships/slide" Target="slide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7.xml"/><Relationship Id="rId13" Type="http://schemas.openxmlformats.org/officeDocument/2006/relationships/control" Target="../activeX/activeX12.xml"/><Relationship Id="rId18" Type="http://schemas.openxmlformats.org/officeDocument/2006/relationships/control" Target="../activeX/activeX17.xml"/><Relationship Id="rId26" Type="http://schemas.openxmlformats.org/officeDocument/2006/relationships/image" Target="../media/image10.wmf"/><Relationship Id="rId39" Type="http://schemas.openxmlformats.org/officeDocument/2006/relationships/image" Target="../media/image23.wmf"/><Relationship Id="rId3" Type="http://schemas.openxmlformats.org/officeDocument/2006/relationships/control" Target="../activeX/activeX2.xml"/><Relationship Id="rId21" Type="http://schemas.openxmlformats.org/officeDocument/2006/relationships/control" Target="../activeX/activeX20.xml"/><Relationship Id="rId34" Type="http://schemas.openxmlformats.org/officeDocument/2006/relationships/image" Target="../media/image18.wmf"/><Relationship Id="rId42" Type="http://schemas.openxmlformats.org/officeDocument/2006/relationships/image" Target="../media/image26.wmf"/><Relationship Id="rId7" Type="http://schemas.openxmlformats.org/officeDocument/2006/relationships/control" Target="../activeX/activeX6.xml"/><Relationship Id="rId12" Type="http://schemas.openxmlformats.org/officeDocument/2006/relationships/control" Target="../activeX/activeX11.xml"/><Relationship Id="rId17" Type="http://schemas.openxmlformats.org/officeDocument/2006/relationships/control" Target="../activeX/activeX16.xml"/><Relationship Id="rId25" Type="http://schemas.openxmlformats.org/officeDocument/2006/relationships/image" Target="../media/image9.wmf"/><Relationship Id="rId33" Type="http://schemas.openxmlformats.org/officeDocument/2006/relationships/image" Target="../media/image17.wmf"/><Relationship Id="rId38" Type="http://schemas.openxmlformats.org/officeDocument/2006/relationships/image" Target="../media/image22.wmf"/><Relationship Id="rId2" Type="http://schemas.openxmlformats.org/officeDocument/2006/relationships/control" Target="../activeX/activeX1.xml"/><Relationship Id="rId16" Type="http://schemas.openxmlformats.org/officeDocument/2006/relationships/control" Target="../activeX/activeX15.xml"/><Relationship Id="rId20" Type="http://schemas.openxmlformats.org/officeDocument/2006/relationships/control" Target="../activeX/activeX19.xml"/><Relationship Id="rId29" Type="http://schemas.openxmlformats.org/officeDocument/2006/relationships/image" Target="../media/image13.wmf"/><Relationship Id="rId41" Type="http://schemas.openxmlformats.org/officeDocument/2006/relationships/image" Target="../media/image25.wmf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11" Type="http://schemas.openxmlformats.org/officeDocument/2006/relationships/control" Target="../activeX/activeX10.xml"/><Relationship Id="rId24" Type="http://schemas.openxmlformats.org/officeDocument/2006/relationships/image" Target="../media/image8.wmf"/><Relationship Id="rId32" Type="http://schemas.openxmlformats.org/officeDocument/2006/relationships/image" Target="../media/image16.wmf"/><Relationship Id="rId37" Type="http://schemas.openxmlformats.org/officeDocument/2006/relationships/image" Target="../media/image21.wmf"/><Relationship Id="rId40" Type="http://schemas.openxmlformats.org/officeDocument/2006/relationships/image" Target="../media/image24.wmf"/><Relationship Id="rId5" Type="http://schemas.openxmlformats.org/officeDocument/2006/relationships/control" Target="../activeX/activeX4.xml"/><Relationship Id="rId15" Type="http://schemas.openxmlformats.org/officeDocument/2006/relationships/control" Target="../activeX/activeX14.xml"/><Relationship Id="rId23" Type="http://schemas.openxmlformats.org/officeDocument/2006/relationships/image" Target="../media/image7.wmf"/><Relationship Id="rId28" Type="http://schemas.openxmlformats.org/officeDocument/2006/relationships/image" Target="../media/image12.wmf"/><Relationship Id="rId36" Type="http://schemas.openxmlformats.org/officeDocument/2006/relationships/image" Target="../media/image20.wmf"/><Relationship Id="rId10" Type="http://schemas.openxmlformats.org/officeDocument/2006/relationships/control" Target="../activeX/activeX9.xml"/><Relationship Id="rId19" Type="http://schemas.openxmlformats.org/officeDocument/2006/relationships/control" Target="../activeX/activeX18.xml"/><Relationship Id="rId31" Type="http://schemas.openxmlformats.org/officeDocument/2006/relationships/image" Target="../media/image15.wmf"/><Relationship Id="rId4" Type="http://schemas.openxmlformats.org/officeDocument/2006/relationships/control" Target="../activeX/activeX3.xml"/><Relationship Id="rId9" Type="http://schemas.openxmlformats.org/officeDocument/2006/relationships/control" Target="../activeX/activeX8.xml"/><Relationship Id="rId14" Type="http://schemas.openxmlformats.org/officeDocument/2006/relationships/control" Target="../activeX/activeX13.xml"/><Relationship Id="rId22" Type="http://schemas.openxmlformats.org/officeDocument/2006/relationships/slideLayout" Target="../slideLayouts/slideLayout7.xml"/><Relationship Id="rId27" Type="http://schemas.openxmlformats.org/officeDocument/2006/relationships/image" Target="../media/image11.wmf"/><Relationship Id="rId30" Type="http://schemas.openxmlformats.org/officeDocument/2006/relationships/image" Target="../media/image14.wmf"/><Relationship Id="rId35" Type="http://schemas.openxmlformats.org/officeDocument/2006/relationships/image" Target="../media/image19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loud 8"/>
          <p:cNvSpPr/>
          <p:nvPr/>
        </p:nvSpPr>
        <p:spPr>
          <a:xfrm rot="277699">
            <a:off x="487" y="8693"/>
            <a:ext cx="9381807" cy="6057210"/>
          </a:xfrm>
          <a:prstGeom prst="cloud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loud 9"/>
          <p:cNvSpPr/>
          <p:nvPr/>
        </p:nvSpPr>
        <p:spPr>
          <a:xfrm rot="321660">
            <a:off x="132902" y="175403"/>
            <a:ext cx="9231280" cy="5723792"/>
          </a:xfrm>
          <a:prstGeom prst="cloud">
            <a:avLst/>
          </a:prstGeom>
          <a:ln w="762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6" descr="Trẻ Em, Mầm Non, Cô Bé, Vui Vẻ, Tải hình PNG 330 - Free.Vector6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1321556" y="3265649"/>
            <a:ext cx="3704223" cy="3815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Trẻ Em, Mầm Non, Cậu Bé, Đi Học, Tải hình PNG 357 - Free.Vector6.co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354407"/>
            <a:ext cx="3734044" cy="373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1981200" y="866862"/>
            <a:ext cx="6096000" cy="16441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</a:rPr>
              <a:t>TOÁN</a:t>
            </a:r>
            <a:endParaRPr lang="en-US" sz="6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7030A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0555" y="2304868"/>
            <a:ext cx="8497454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400" b="1" kern="1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Times New Roman"/>
              </a:rPr>
              <a:t>Biểu</a:t>
            </a:r>
            <a:r>
              <a:rPr lang="en-US" sz="44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Times New Roman"/>
              </a:rPr>
              <a:t> </a:t>
            </a:r>
            <a:r>
              <a:rPr lang="en-US" sz="4400" b="1" kern="1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Times New Roman"/>
              </a:rPr>
              <a:t>thức</a:t>
            </a:r>
            <a:r>
              <a:rPr lang="en-US" sz="44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Times New Roman"/>
              </a:rPr>
              <a:t> có </a:t>
            </a:r>
            <a:r>
              <a:rPr lang="en-US" sz="4400" b="1" kern="1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Times New Roman"/>
              </a:rPr>
              <a:t>chứa</a:t>
            </a:r>
            <a:r>
              <a:rPr lang="en-US" sz="44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Times New Roman"/>
              </a:rPr>
              <a:t> </a:t>
            </a:r>
            <a:r>
              <a:rPr lang="en-US" sz="4400" b="1" kern="1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Times New Roman"/>
              </a:rPr>
              <a:t>ba</a:t>
            </a:r>
            <a:r>
              <a:rPr lang="en-US" sz="44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Times New Roman"/>
              </a:rPr>
              <a:t> chữ</a:t>
            </a:r>
            <a:endParaRPr lang="en-US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Boys And Girls With Pencils And Frame Stock Illustration - Download Image  Now - iSt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2286000" y="1981200"/>
            <a:ext cx="459664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6000" b="1" dirty="0" err="1" smtClean="0">
                <a:solidFill>
                  <a:srgbClr val="990033"/>
                </a:solidFill>
                <a:cs typeface="Times New Roman" panose="02020603050405020304" pitchFamily="18" charset="0"/>
              </a:rPr>
              <a:t>LUYỆN</a:t>
            </a:r>
            <a:r>
              <a:rPr lang="en-US" sz="6000" b="1" dirty="0" smtClean="0">
                <a:solidFill>
                  <a:srgbClr val="990033"/>
                </a:solidFill>
                <a:cs typeface="Times New Roman" panose="02020603050405020304" pitchFamily="18" charset="0"/>
              </a:rPr>
              <a:t> </a:t>
            </a:r>
            <a:r>
              <a:rPr lang="en-US" sz="6000" b="1" dirty="0" err="1" smtClean="0">
                <a:solidFill>
                  <a:srgbClr val="990033"/>
                </a:solidFill>
                <a:cs typeface="Times New Roman" panose="02020603050405020304" pitchFamily="18" charset="0"/>
              </a:rPr>
              <a:t>TẬP</a:t>
            </a:r>
            <a:endParaRPr lang="en-US" sz="6000" b="1" dirty="0">
              <a:solidFill>
                <a:srgbClr val="990033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350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9"/>
          <p:cNvSpPr txBox="1">
            <a:spLocks noChangeArrowheads="1"/>
          </p:cNvSpPr>
          <p:nvPr/>
        </p:nvSpPr>
        <p:spPr bwMode="auto">
          <a:xfrm>
            <a:off x="687388" y="1371600"/>
            <a:ext cx="1568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 u="sng">
                <a:solidFill>
                  <a:srgbClr val="000000"/>
                </a:solidFill>
                <a:latin typeface="Arial" charset="0"/>
              </a:rPr>
              <a:t>Bài tập 1</a:t>
            </a:r>
            <a:r>
              <a:rPr lang="en-US" sz="2400" b="1" i="1">
                <a:solidFill>
                  <a:srgbClr val="000000"/>
                </a:solidFill>
                <a:latin typeface="Arial" charset="0"/>
              </a:rPr>
              <a:t>:</a:t>
            </a:r>
          </a:p>
        </p:txBody>
      </p:sp>
      <p:sp>
        <p:nvSpPr>
          <p:cNvPr id="14339" name="Text Box 20"/>
          <p:cNvSpPr txBox="1">
            <a:spLocks noChangeArrowheads="1"/>
          </p:cNvSpPr>
          <p:nvPr/>
        </p:nvSpPr>
        <p:spPr bwMode="auto">
          <a:xfrm>
            <a:off x="955675" y="1905000"/>
            <a:ext cx="44180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CC00CC"/>
                </a:solidFill>
                <a:latin typeface="Arial" charset="0"/>
              </a:rPr>
              <a:t>Tính giá trị của a + b + c nếu:</a:t>
            </a:r>
          </a:p>
        </p:txBody>
      </p:sp>
      <p:sp>
        <p:nvSpPr>
          <p:cNvPr id="14340" name="Text Box 21"/>
          <p:cNvSpPr txBox="1">
            <a:spLocks noChangeArrowheads="1"/>
          </p:cNvSpPr>
          <p:nvPr/>
        </p:nvSpPr>
        <p:spPr bwMode="auto">
          <a:xfrm>
            <a:off x="303213" y="2438400"/>
            <a:ext cx="34988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b="1" i="1">
                <a:solidFill>
                  <a:srgbClr val="009900"/>
                </a:solidFill>
                <a:latin typeface="Arial" charset="0"/>
              </a:rPr>
              <a:t>a)  a = 5, b = 7, c = 10</a:t>
            </a:r>
          </a:p>
        </p:txBody>
      </p:sp>
      <p:sp>
        <p:nvSpPr>
          <p:cNvPr id="14341" name="Text Box 22"/>
          <p:cNvSpPr txBox="1">
            <a:spLocks noChangeArrowheads="1"/>
          </p:cNvSpPr>
          <p:nvPr/>
        </p:nvSpPr>
        <p:spPr bwMode="auto">
          <a:xfrm>
            <a:off x="4819650" y="2438400"/>
            <a:ext cx="35147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b="1" i="1">
                <a:solidFill>
                  <a:srgbClr val="009900"/>
                </a:solidFill>
                <a:latin typeface="Arial" charset="0"/>
              </a:rPr>
              <a:t>b) a = 12, b = 15, c= 9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1066800" y="4521200"/>
            <a:ext cx="1255713" cy="650875"/>
            <a:chOff x="4140" y="4476"/>
            <a:chExt cx="791" cy="410"/>
          </a:xfrm>
        </p:grpSpPr>
        <p:pic>
          <p:nvPicPr>
            <p:cNvPr id="14366" name="Picture 25" descr="C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40" y="4476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67" name="Text Box 26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4500" y="4512"/>
              <a:ext cx="43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 35</a:t>
              </a:r>
            </a:p>
          </p:txBody>
        </p: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1104900" y="3073400"/>
            <a:ext cx="1217613" cy="579438"/>
            <a:chOff x="672" y="3504"/>
            <a:chExt cx="767" cy="365"/>
          </a:xfrm>
        </p:grpSpPr>
        <p:pic>
          <p:nvPicPr>
            <p:cNvPr id="14364" name="Picture 28" descr="A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72" y="3504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65" name="Text Box 29"/>
            <p:cNvSpPr txBox="1">
              <a:spLocks noChangeArrowheads="1"/>
            </p:cNvSpPr>
            <p:nvPr/>
          </p:nvSpPr>
          <p:spPr bwMode="auto">
            <a:xfrm>
              <a:off x="1008" y="3504"/>
              <a:ext cx="43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 12</a:t>
              </a:r>
            </a:p>
          </p:txBody>
        </p:sp>
      </p:grp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1066800" y="3759200"/>
            <a:ext cx="1263650" cy="650875"/>
            <a:chOff x="2549" y="4522"/>
            <a:chExt cx="796" cy="410"/>
          </a:xfrm>
        </p:grpSpPr>
        <p:pic>
          <p:nvPicPr>
            <p:cNvPr id="14362" name="Picture 31" descr="B">
              <a:hlinkClick r:id="rId6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549" y="4522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63" name="Text Box 32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2976" y="4560"/>
              <a:ext cx="36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22</a:t>
              </a:r>
            </a:p>
          </p:txBody>
        </p:sp>
      </p:grp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1079500" y="5283200"/>
            <a:ext cx="1193800" cy="638175"/>
            <a:chOff x="2370" y="3744"/>
            <a:chExt cx="752" cy="402"/>
          </a:xfrm>
        </p:grpSpPr>
        <p:pic>
          <p:nvPicPr>
            <p:cNvPr id="14360" name="Picture 34" descr="D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370" y="3744"/>
              <a:ext cx="423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61" name="Text Box 35"/>
            <p:cNvSpPr txBox="1">
              <a:spLocks noChangeArrowheads="1"/>
            </p:cNvSpPr>
            <p:nvPr/>
          </p:nvSpPr>
          <p:spPr bwMode="auto">
            <a:xfrm>
              <a:off x="2753" y="3794"/>
              <a:ext cx="36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75</a:t>
              </a:r>
            </a:p>
          </p:txBody>
        </p:sp>
      </p:grpSp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5638800" y="4445000"/>
            <a:ext cx="1255713" cy="650875"/>
            <a:chOff x="4140" y="4476"/>
            <a:chExt cx="791" cy="410"/>
          </a:xfrm>
        </p:grpSpPr>
        <p:pic>
          <p:nvPicPr>
            <p:cNvPr id="14358" name="Picture 40" descr="C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40" y="4476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59" name="Text Box 41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4500" y="4512"/>
              <a:ext cx="43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 24</a:t>
              </a:r>
            </a:p>
          </p:txBody>
        </p:sp>
      </p:grpSp>
      <p:grpSp>
        <p:nvGrpSpPr>
          <p:cNvPr id="7" name="Group 42"/>
          <p:cNvGrpSpPr>
            <a:grpSpLocks/>
          </p:cNvGrpSpPr>
          <p:nvPr/>
        </p:nvGrpSpPr>
        <p:grpSpPr bwMode="auto">
          <a:xfrm>
            <a:off x="5672138" y="2997200"/>
            <a:ext cx="1217612" cy="579438"/>
            <a:chOff x="672" y="3504"/>
            <a:chExt cx="767" cy="365"/>
          </a:xfrm>
        </p:grpSpPr>
        <p:pic>
          <p:nvPicPr>
            <p:cNvPr id="14356" name="Picture 43" descr="A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72" y="3504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57" name="Text Box 44"/>
            <p:cNvSpPr txBox="1">
              <a:spLocks noChangeArrowheads="1"/>
            </p:cNvSpPr>
            <p:nvPr/>
          </p:nvSpPr>
          <p:spPr bwMode="auto">
            <a:xfrm>
              <a:off x="1008" y="3504"/>
              <a:ext cx="43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 21</a:t>
              </a:r>
            </a:p>
          </p:txBody>
        </p:sp>
      </p:grpSp>
      <p:grpSp>
        <p:nvGrpSpPr>
          <p:cNvPr id="8" name="Group 45"/>
          <p:cNvGrpSpPr>
            <a:grpSpLocks/>
          </p:cNvGrpSpPr>
          <p:nvPr/>
        </p:nvGrpSpPr>
        <p:grpSpPr bwMode="auto">
          <a:xfrm>
            <a:off x="5638800" y="3683000"/>
            <a:ext cx="1263650" cy="650875"/>
            <a:chOff x="2549" y="4522"/>
            <a:chExt cx="796" cy="410"/>
          </a:xfrm>
        </p:grpSpPr>
        <p:pic>
          <p:nvPicPr>
            <p:cNvPr id="14354" name="Picture 46" descr="B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549" y="4522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55" name="Text Box 47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2976" y="4560"/>
              <a:ext cx="36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27</a:t>
              </a:r>
            </a:p>
          </p:txBody>
        </p:sp>
      </p:grpSp>
      <p:grpSp>
        <p:nvGrpSpPr>
          <p:cNvPr id="9" name="Group 48"/>
          <p:cNvGrpSpPr>
            <a:grpSpLocks/>
          </p:cNvGrpSpPr>
          <p:nvPr/>
        </p:nvGrpSpPr>
        <p:grpSpPr bwMode="auto">
          <a:xfrm>
            <a:off x="5646738" y="5207000"/>
            <a:ext cx="1193800" cy="638175"/>
            <a:chOff x="2370" y="3744"/>
            <a:chExt cx="752" cy="402"/>
          </a:xfrm>
        </p:grpSpPr>
        <p:pic>
          <p:nvPicPr>
            <p:cNvPr id="14352" name="Picture 49" descr="D">
              <a:hlinkClick r:id="rId6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370" y="3744"/>
              <a:ext cx="423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53" name="Text Box 50"/>
            <p:cNvSpPr txBox="1">
              <a:spLocks noChangeArrowheads="1"/>
            </p:cNvSpPr>
            <p:nvPr/>
          </p:nvSpPr>
          <p:spPr bwMode="auto">
            <a:xfrm>
              <a:off x="2753" y="3794"/>
              <a:ext cx="36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36</a:t>
              </a:r>
            </a:p>
          </p:txBody>
        </p:sp>
      </p:grpSp>
      <p:sp>
        <p:nvSpPr>
          <p:cNvPr id="14350" name="Text Box 7"/>
          <p:cNvSpPr txBox="1">
            <a:spLocks noChangeArrowheads="1"/>
          </p:cNvSpPr>
          <p:nvPr/>
        </p:nvSpPr>
        <p:spPr bwMode="auto">
          <a:xfrm>
            <a:off x="2286000" y="1066800"/>
            <a:ext cx="55626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BI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Ể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U TH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ỨC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Ó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ỨA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BA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Ữ</a:t>
            </a:r>
          </a:p>
        </p:txBody>
      </p:sp>
      <p:sp>
        <p:nvSpPr>
          <p:cNvPr id="14351" name="Text Box 14"/>
          <p:cNvSpPr txBox="1">
            <a:spLocks noChangeArrowheads="1"/>
          </p:cNvSpPr>
          <p:nvPr/>
        </p:nvSpPr>
        <p:spPr bwMode="auto">
          <a:xfrm>
            <a:off x="1905000" y="76200"/>
            <a:ext cx="5464175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endParaRPr lang="en-US" sz="2600" b="1" i="1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To</a:t>
            </a:r>
            <a:r>
              <a:rPr lang="vi-VN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án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8"/>
          <p:cNvSpPr txBox="1">
            <a:spLocks noChangeArrowheads="1"/>
          </p:cNvSpPr>
          <p:nvPr/>
        </p:nvSpPr>
        <p:spPr bwMode="auto">
          <a:xfrm>
            <a:off x="573088" y="1428750"/>
            <a:ext cx="1568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 u="sng">
                <a:solidFill>
                  <a:srgbClr val="000000"/>
                </a:solidFill>
                <a:latin typeface="Arial" charset="0"/>
              </a:rPr>
              <a:t>Bài tập 2</a:t>
            </a:r>
            <a:r>
              <a:rPr lang="en-US" sz="2400" b="1" i="1">
                <a:solidFill>
                  <a:srgbClr val="000000"/>
                </a:solidFill>
                <a:latin typeface="Arial" charset="0"/>
              </a:rPr>
              <a:t>:</a:t>
            </a:r>
          </a:p>
        </p:txBody>
      </p:sp>
      <p:sp>
        <p:nvSpPr>
          <p:cNvPr id="197641" name="Text Box 9"/>
          <p:cNvSpPr txBox="1">
            <a:spLocks noChangeArrowheads="1"/>
          </p:cNvSpPr>
          <p:nvPr/>
        </p:nvSpPr>
        <p:spPr bwMode="auto">
          <a:xfrm>
            <a:off x="930275" y="1752600"/>
            <a:ext cx="57880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9900"/>
                </a:solidFill>
                <a:latin typeface="Arial" charset="0"/>
              </a:rPr>
              <a:t>a x b x c</a:t>
            </a:r>
            <a:r>
              <a:rPr lang="en-US" sz="2400" b="1">
                <a:solidFill>
                  <a:srgbClr val="CC00CC"/>
                </a:solidFill>
                <a:latin typeface="Arial" charset="0"/>
              </a:rPr>
              <a:t> là biểu thức có chứa ba chữ. </a:t>
            </a:r>
          </a:p>
        </p:txBody>
      </p:sp>
      <p:sp>
        <p:nvSpPr>
          <p:cNvPr id="197689" name="Text Box 57"/>
          <p:cNvSpPr txBox="1">
            <a:spLocks noChangeArrowheads="1"/>
          </p:cNvSpPr>
          <p:nvPr/>
        </p:nvSpPr>
        <p:spPr bwMode="auto">
          <a:xfrm>
            <a:off x="963613" y="2209800"/>
            <a:ext cx="6818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CC00CC"/>
                </a:solidFill>
                <a:latin typeface="Arial" charset="0"/>
              </a:rPr>
              <a:t>Tính giá trị của a x b x c nếu </a:t>
            </a:r>
            <a:r>
              <a:rPr lang="en-US" sz="2400" b="1" i="1">
                <a:solidFill>
                  <a:srgbClr val="0000FF"/>
                </a:solidFill>
                <a:latin typeface="Arial" charset="0"/>
              </a:rPr>
              <a:t>a = 4, b = 3, c= 5</a:t>
            </a:r>
            <a:r>
              <a:rPr lang="en-US" sz="2400" b="1">
                <a:solidFill>
                  <a:srgbClr val="CC00FF"/>
                </a:solidFill>
                <a:latin typeface="Arial" charset="0"/>
              </a:rPr>
              <a:t>.</a:t>
            </a:r>
          </a:p>
        </p:txBody>
      </p:sp>
      <p:sp>
        <p:nvSpPr>
          <p:cNvPr id="197690" name="Text Box 58"/>
          <p:cNvSpPr txBox="1">
            <a:spLocks noChangeArrowheads="1"/>
          </p:cNvSpPr>
          <p:nvPr/>
        </p:nvSpPr>
        <p:spPr bwMode="auto">
          <a:xfrm>
            <a:off x="-26988" y="5334000"/>
            <a:ext cx="9131301" cy="8620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>
                <a:solidFill>
                  <a:srgbClr val="000000"/>
                </a:solidFill>
                <a:latin typeface="Arial" charset="0"/>
              </a:rPr>
              <a:t>Nếu</a:t>
            </a:r>
            <a:r>
              <a:rPr lang="en-US" sz="2500">
                <a:latin typeface="Arial" charset="0"/>
              </a:rPr>
              <a:t> </a:t>
            </a:r>
            <a:r>
              <a:rPr lang="en-US" sz="2500" b="1" i="1">
                <a:solidFill>
                  <a:srgbClr val="0000FF"/>
                </a:solidFill>
                <a:latin typeface="Arial" charset="0"/>
              </a:rPr>
              <a:t>a = 15, b = 0, c= 37 </a:t>
            </a:r>
            <a:r>
              <a:rPr lang="en-US" sz="2500" b="1" i="1">
                <a:solidFill>
                  <a:srgbClr val="000000"/>
                </a:solidFill>
                <a:latin typeface="Arial" charset="0"/>
              </a:rPr>
              <a:t>thì giá trị của biểu thức</a:t>
            </a:r>
            <a:r>
              <a:rPr lang="en-US" sz="2500" b="1" i="1">
                <a:latin typeface="Arial" charset="0"/>
              </a:rPr>
              <a:t> </a:t>
            </a:r>
            <a:r>
              <a:rPr lang="en-US" sz="2500" b="1" i="1">
                <a:solidFill>
                  <a:srgbClr val="009900"/>
                </a:solidFill>
                <a:latin typeface="Arial" charset="0"/>
              </a:rPr>
              <a:t>a x b x c</a:t>
            </a:r>
            <a:r>
              <a:rPr lang="en-US" sz="2500" b="1" i="1">
                <a:latin typeface="Arial" charset="0"/>
              </a:rPr>
              <a:t> </a:t>
            </a:r>
            <a:r>
              <a:rPr lang="en-US" sz="2500" b="1" i="1">
                <a:solidFill>
                  <a:srgbClr val="000000"/>
                </a:solidFill>
                <a:latin typeface="Arial" charset="0"/>
              </a:rPr>
              <a:t>là:</a:t>
            </a:r>
          </a:p>
          <a:p>
            <a:r>
              <a:rPr lang="en-US" sz="2500" b="1" i="1">
                <a:solidFill>
                  <a:srgbClr val="CC00FF"/>
                </a:solidFill>
                <a:latin typeface="Arial" charset="0"/>
              </a:rPr>
              <a:t>a x b x c = 15 x 0 x 37 = 0</a:t>
            </a:r>
            <a:r>
              <a:rPr lang="en-US" sz="2500">
                <a:solidFill>
                  <a:srgbClr val="CC00FF"/>
                </a:solidFill>
                <a:latin typeface="Arial" charset="0"/>
              </a:rPr>
              <a:t> </a:t>
            </a:r>
          </a:p>
        </p:txBody>
      </p:sp>
      <p:sp>
        <p:nvSpPr>
          <p:cNvPr id="197642" name="Text Box 10"/>
          <p:cNvSpPr txBox="1">
            <a:spLocks noChangeArrowheads="1"/>
          </p:cNvSpPr>
          <p:nvPr/>
        </p:nvSpPr>
        <p:spPr bwMode="auto">
          <a:xfrm>
            <a:off x="968375" y="2819400"/>
            <a:ext cx="3405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009900"/>
                </a:solidFill>
                <a:latin typeface="Arial" charset="0"/>
              </a:rPr>
              <a:t>a)  a = 9, b = 5 và c = 2</a:t>
            </a:r>
          </a:p>
        </p:txBody>
      </p:sp>
      <p:sp>
        <p:nvSpPr>
          <p:cNvPr id="197643" name="Text Box 11"/>
          <p:cNvSpPr txBox="1">
            <a:spLocks noChangeArrowheads="1"/>
          </p:cNvSpPr>
          <p:nvPr/>
        </p:nvSpPr>
        <p:spPr bwMode="auto">
          <a:xfrm>
            <a:off x="1022350" y="4648200"/>
            <a:ext cx="36782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009900"/>
                </a:solidFill>
                <a:latin typeface="Arial" charset="0"/>
              </a:rPr>
              <a:t>b) a = 15, b = 0 và c = 37</a:t>
            </a:r>
          </a:p>
        </p:txBody>
      </p:sp>
      <p:sp>
        <p:nvSpPr>
          <p:cNvPr id="197691" name="Text Box 59"/>
          <p:cNvSpPr txBox="1">
            <a:spLocks noChangeArrowheads="1"/>
          </p:cNvSpPr>
          <p:nvPr/>
        </p:nvSpPr>
        <p:spPr bwMode="auto">
          <a:xfrm>
            <a:off x="1781175" y="2171700"/>
            <a:ext cx="4402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CC00CC"/>
                </a:solidFill>
                <a:latin typeface="Arial" charset="0"/>
              </a:rPr>
              <a:t>Tính giá trị của a x b x c nếu:</a:t>
            </a:r>
            <a:endParaRPr lang="en-US" sz="2400" b="1">
              <a:solidFill>
                <a:srgbClr val="CC00FF"/>
              </a:solidFill>
              <a:latin typeface="Arial" charset="0"/>
            </a:endParaRPr>
          </a:p>
        </p:txBody>
      </p:sp>
      <p:sp>
        <p:nvSpPr>
          <p:cNvPr id="15369" name="Text Box 7"/>
          <p:cNvSpPr txBox="1">
            <a:spLocks noChangeArrowheads="1"/>
          </p:cNvSpPr>
          <p:nvPr/>
        </p:nvSpPr>
        <p:spPr bwMode="auto">
          <a:xfrm>
            <a:off x="2286000" y="1066800"/>
            <a:ext cx="55626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BI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Ể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U TH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ỨC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Ó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ỨA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BA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Ữ</a:t>
            </a:r>
          </a:p>
        </p:txBody>
      </p:sp>
      <p:sp>
        <p:nvSpPr>
          <p:cNvPr id="15370" name="Text Box 14"/>
          <p:cNvSpPr txBox="1">
            <a:spLocks noChangeArrowheads="1"/>
          </p:cNvSpPr>
          <p:nvPr/>
        </p:nvSpPr>
        <p:spPr bwMode="auto">
          <a:xfrm>
            <a:off x="1905000" y="76200"/>
            <a:ext cx="5464175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endParaRPr lang="en-US" sz="2600" b="1" i="1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To</a:t>
            </a:r>
            <a:r>
              <a:rPr lang="vi-VN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án</a:t>
            </a:r>
          </a:p>
        </p:txBody>
      </p:sp>
      <p:sp>
        <p:nvSpPr>
          <p:cNvPr id="38" name="Text Box 58"/>
          <p:cNvSpPr txBox="1">
            <a:spLocks noChangeArrowheads="1"/>
          </p:cNvSpPr>
          <p:nvPr/>
        </p:nvSpPr>
        <p:spPr bwMode="auto">
          <a:xfrm>
            <a:off x="301625" y="3657600"/>
            <a:ext cx="8815388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>
                <a:solidFill>
                  <a:srgbClr val="000000"/>
                </a:solidFill>
                <a:latin typeface="Arial" charset="0"/>
              </a:rPr>
              <a:t>Nếu</a:t>
            </a:r>
            <a:r>
              <a:rPr lang="en-US" sz="2500">
                <a:latin typeface="Arial" charset="0"/>
              </a:rPr>
              <a:t> </a:t>
            </a:r>
            <a:r>
              <a:rPr lang="en-US" sz="2500" b="1" i="1">
                <a:solidFill>
                  <a:srgbClr val="0000FF"/>
                </a:solidFill>
                <a:latin typeface="Arial" charset="0"/>
              </a:rPr>
              <a:t>a = 9, b = 5, c = 2 </a:t>
            </a:r>
            <a:r>
              <a:rPr lang="en-US" sz="2500" b="1" i="1">
                <a:solidFill>
                  <a:srgbClr val="000000"/>
                </a:solidFill>
                <a:latin typeface="Arial" charset="0"/>
              </a:rPr>
              <a:t>thì giá trị của biểu thức</a:t>
            </a:r>
            <a:r>
              <a:rPr lang="en-US" sz="2500" b="1" i="1">
                <a:latin typeface="Arial" charset="0"/>
              </a:rPr>
              <a:t> </a:t>
            </a:r>
            <a:r>
              <a:rPr lang="en-US" sz="2500" b="1" i="1">
                <a:solidFill>
                  <a:srgbClr val="009900"/>
                </a:solidFill>
                <a:latin typeface="Arial" charset="0"/>
              </a:rPr>
              <a:t>a </a:t>
            </a:r>
            <a:r>
              <a:rPr lang="en-US" b="1" i="1">
                <a:solidFill>
                  <a:srgbClr val="009900"/>
                </a:solidFill>
                <a:latin typeface="Arial" charset="0"/>
              </a:rPr>
              <a:t>X</a:t>
            </a:r>
            <a:r>
              <a:rPr lang="en-US" sz="2500" b="1" i="1">
                <a:solidFill>
                  <a:srgbClr val="009900"/>
                </a:solidFill>
                <a:latin typeface="Arial" charset="0"/>
              </a:rPr>
              <a:t> b </a:t>
            </a:r>
            <a:r>
              <a:rPr lang="en-US" b="1" i="1">
                <a:solidFill>
                  <a:srgbClr val="009900"/>
                </a:solidFill>
                <a:latin typeface="Arial" charset="0"/>
              </a:rPr>
              <a:t>X</a:t>
            </a:r>
            <a:r>
              <a:rPr lang="en-US" sz="2500" b="1" i="1">
                <a:solidFill>
                  <a:srgbClr val="009900"/>
                </a:solidFill>
                <a:latin typeface="Arial" charset="0"/>
              </a:rPr>
              <a:t> c</a:t>
            </a:r>
            <a:r>
              <a:rPr lang="en-US" sz="2500" b="1" i="1">
                <a:latin typeface="Arial" charset="0"/>
              </a:rPr>
              <a:t> </a:t>
            </a:r>
            <a:r>
              <a:rPr lang="en-US" sz="2500" b="1" i="1">
                <a:solidFill>
                  <a:srgbClr val="000000"/>
                </a:solidFill>
                <a:latin typeface="Arial" charset="0"/>
              </a:rPr>
              <a:t>là:</a:t>
            </a:r>
          </a:p>
          <a:p>
            <a:r>
              <a:rPr lang="en-US" sz="2500" b="1" i="1">
                <a:solidFill>
                  <a:srgbClr val="CC00FF"/>
                </a:solidFill>
                <a:latin typeface="Arial" charset="0"/>
              </a:rPr>
              <a:t>a </a:t>
            </a:r>
            <a:r>
              <a:rPr lang="en-US" sz="2000" b="1" i="1">
                <a:solidFill>
                  <a:srgbClr val="CC00FF"/>
                </a:solidFill>
                <a:latin typeface="Arial" charset="0"/>
              </a:rPr>
              <a:t>X</a:t>
            </a:r>
            <a:r>
              <a:rPr lang="en-US" sz="2500" b="1" i="1">
                <a:solidFill>
                  <a:srgbClr val="CC00FF"/>
                </a:solidFill>
                <a:latin typeface="Arial" charset="0"/>
              </a:rPr>
              <a:t> b </a:t>
            </a:r>
            <a:r>
              <a:rPr lang="en-US" sz="2000" b="1" i="1">
                <a:solidFill>
                  <a:srgbClr val="CC00FF"/>
                </a:solidFill>
                <a:latin typeface="Arial" charset="0"/>
              </a:rPr>
              <a:t>X</a:t>
            </a:r>
            <a:r>
              <a:rPr lang="en-US" sz="2500" b="1" i="1">
                <a:solidFill>
                  <a:srgbClr val="CC00FF"/>
                </a:solidFill>
                <a:latin typeface="Arial" charset="0"/>
              </a:rPr>
              <a:t> c = 9 </a:t>
            </a:r>
            <a:r>
              <a:rPr lang="en-US" sz="1600" b="1" i="1">
                <a:solidFill>
                  <a:srgbClr val="CC00FF"/>
                </a:solidFill>
                <a:latin typeface="Arial" charset="0"/>
              </a:rPr>
              <a:t>X</a:t>
            </a:r>
            <a:r>
              <a:rPr lang="en-US" sz="2500" b="1" i="1">
                <a:solidFill>
                  <a:srgbClr val="CC00FF"/>
                </a:solidFill>
                <a:latin typeface="Arial" charset="0"/>
              </a:rPr>
              <a:t> 5 </a:t>
            </a:r>
            <a:r>
              <a:rPr lang="en-US" b="1" i="1">
                <a:solidFill>
                  <a:srgbClr val="CC00FF"/>
                </a:solidFill>
                <a:latin typeface="Arial" charset="0"/>
              </a:rPr>
              <a:t>X</a:t>
            </a:r>
            <a:r>
              <a:rPr lang="en-US" sz="2500" b="1" i="1">
                <a:solidFill>
                  <a:srgbClr val="CC00FF"/>
                </a:solidFill>
                <a:latin typeface="Arial" charset="0"/>
              </a:rPr>
              <a:t> 2 = 45 </a:t>
            </a:r>
            <a:r>
              <a:rPr lang="en-US" sz="2000" b="1" i="1">
                <a:solidFill>
                  <a:srgbClr val="CC00FF"/>
                </a:solidFill>
                <a:latin typeface="Arial" charset="0"/>
              </a:rPr>
              <a:t>X</a:t>
            </a:r>
            <a:r>
              <a:rPr lang="en-US" sz="2500" b="1" i="1">
                <a:solidFill>
                  <a:srgbClr val="CC00FF"/>
                </a:solidFill>
                <a:latin typeface="Arial" charset="0"/>
              </a:rPr>
              <a:t> 2 = 90</a:t>
            </a:r>
            <a:r>
              <a:rPr lang="en-US" sz="2500">
                <a:solidFill>
                  <a:srgbClr val="CC00FF"/>
                </a:solidFill>
                <a:latin typeface="Arial" charset="0"/>
              </a:rPr>
              <a:t> </a:t>
            </a:r>
          </a:p>
        </p:txBody>
      </p:sp>
      <p:sp>
        <p:nvSpPr>
          <p:cNvPr id="39" name="Text Box 58"/>
          <p:cNvSpPr txBox="1">
            <a:spLocks noChangeArrowheads="1"/>
          </p:cNvSpPr>
          <p:nvPr/>
        </p:nvSpPr>
        <p:spPr bwMode="auto">
          <a:xfrm>
            <a:off x="334963" y="3048000"/>
            <a:ext cx="8774112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>
                <a:solidFill>
                  <a:srgbClr val="000000"/>
                </a:solidFill>
                <a:latin typeface="Arial" charset="0"/>
              </a:rPr>
              <a:t>Nếu</a:t>
            </a:r>
            <a:r>
              <a:rPr lang="en-US" sz="2500">
                <a:latin typeface="Arial" charset="0"/>
              </a:rPr>
              <a:t> </a:t>
            </a:r>
            <a:r>
              <a:rPr lang="en-US" sz="2500" b="1" i="1">
                <a:solidFill>
                  <a:srgbClr val="0000FF"/>
                </a:solidFill>
                <a:latin typeface="Arial" charset="0"/>
              </a:rPr>
              <a:t>a = 4, b = 3, c= 5 </a:t>
            </a:r>
            <a:r>
              <a:rPr lang="en-US" sz="2500" b="1" i="1">
                <a:solidFill>
                  <a:srgbClr val="000000"/>
                </a:solidFill>
                <a:latin typeface="Arial" charset="0"/>
              </a:rPr>
              <a:t>thì giá trị của biểu thức</a:t>
            </a:r>
            <a:r>
              <a:rPr lang="en-US" sz="2500" b="1" i="1">
                <a:latin typeface="Arial" charset="0"/>
              </a:rPr>
              <a:t> </a:t>
            </a:r>
            <a:r>
              <a:rPr lang="en-US" sz="2500" b="1" i="1">
                <a:solidFill>
                  <a:srgbClr val="009900"/>
                </a:solidFill>
                <a:latin typeface="Arial" charset="0"/>
              </a:rPr>
              <a:t>a x b x c</a:t>
            </a:r>
            <a:r>
              <a:rPr lang="en-US" sz="2500" b="1" i="1">
                <a:latin typeface="Arial" charset="0"/>
              </a:rPr>
              <a:t> </a:t>
            </a:r>
            <a:r>
              <a:rPr lang="en-US" sz="2500" b="1" i="1">
                <a:solidFill>
                  <a:srgbClr val="000000"/>
                </a:solidFill>
                <a:latin typeface="Arial" charset="0"/>
              </a:rPr>
              <a:t>là:</a:t>
            </a:r>
          </a:p>
          <a:p>
            <a:r>
              <a:rPr lang="en-US" sz="2500" b="1" i="1">
                <a:solidFill>
                  <a:srgbClr val="CC00FF"/>
                </a:solidFill>
                <a:latin typeface="Arial" charset="0"/>
              </a:rPr>
              <a:t>a x b x c = 4 x 3 x 5 = 12 x 5 = 60</a:t>
            </a:r>
            <a:r>
              <a:rPr lang="en-US" sz="2500">
                <a:solidFill>
                  <a:srgbClr val="CC00FF"/>
                </a:solidFill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7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97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7" dur="500"/>
                                        <p:tgtEl>
                                          <p:spTgt spid="1976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0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3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97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97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976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7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7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97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97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41" grpId="0"/>
      <p:bldP spid="197689" grpId="0"/>
      <p:bldP spid="197689" grpId="1"/>
      <p:bldP spid="197690" grpId="0" animBg="1"/>
      <p:bldP spid="197642" grpId="0"/>
      <p:bldP spid="197643" grpId="0"/>
      <p:bldP spid="197691" grpId="0"/>
      <p:bldP spid="38" grpId="0"/>
      <p:bldP spid="39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9"/>
          <p:cNvSpPr txBox="1">
            <a:spLocks noChangeArrowheads="1"/>
          </p:cNvSpPr>
          <p:nvPr/>
        </p:nvSpPr>
        <p:spPr bwMode="auto">
          <a:xfrm>
            <a:off x="457200" y="1371600"/>
            <a:ext cx="84582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600" b="1">
                <a:solidFill>
                  <a:srgbClr val="CC00FF"/>
                </a:solidFill>
                <a:latin typeface="Arial" charset="0"/>
              </a:rPr>
              <a:t>	Cho biết m = 10, n = 5 và p = 2. Nối biểu thức với giá trị của nó ứng với các giá trị của m, n, p đã cho.</a:t>
            </a:r>
          </a:p>
        </p:txBody>
      </p:sp>
      <p:grpSp>
        <p:nvGrpSpPr>
          <p:cNvPr id="2" name="Group 204"/>
          <p:cNvGrpSpPr>
            <a:grpSpLocks/>
          </p:cNvGrpSpPr>
          <p:nvPr/>
        </p:nvGrpSpPr>
        <p:grpSpPr bwMode="auto">
          <a:xfrm>
            <a:off x="5576888" y="2819400"/>
            <a:ext cx="2000250" cy="565150"/>
            <a:chOff x="428" y="2304"/>
            <a:chExt cx="1260" cy="356"/>
          </a:xfrm>
        </p:grpSpPr>
        <p:sp>
          <p:nvSpPr>
            <p:cNvPr id="16434" name="AutoShape 196"/>
            <p:cNvSpPr>
              <a:spLocks noChangeArrowheads="1"/>
            </p:cNvSpPr>
            <p:nvPr/>
          </p:nvSpPr>
          <p:spPr bwMode="auto">
            <a:xfrm>
              <a:off x="480" y="2324"/>
              <a:ext cx="1152" cy="336"/>
            </a:xfrm>
            <a:prstGeom prst="flowChartAlternateProcess">
              <a:avLst/>
            </a:prstGeom>
            <a:solidFill>
              <a:srgbClr val="FFFF99"/>
            </a:solidFill>
            <a:ln w="3175">
              <a:solidFill>
                <a:srgbClr val="CC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35" name="Text Box 197"/>
            <p:cNvSpPr txBox="1">
              <a:spLocks noChangeArrowheads="1"/>
            </p:cNvSpPr>
            <p:nvPr/>
          </p:nvSpPr>
          <p:spPr bwMode="auto">
            <a:xfrm>
              <a:off x="428" y="2304"/>
              <a:ext cx="126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Arial" charset="0"/>
                </a:rPr>
                <a:t>m + (n + p)</a:t>
              </a:r>
            </a:p>
          </p:txBody>
        </p:sp>
      </p:grpSp>
      <p:grpSp>
        <p:nvGrpSpPr>
          <p:cNvPr id="3" name="Group 200"/>
          <p:cNvGrpSpPr>
            <a:grpSpLocks/>
          </p:cNvGrpSpPr>
          <p:nvPr/>
        </p:nvGrpSpPr>
        <p:grpSpPr bwMode="auto">
          <a:xfrm>
            <a:off x="762000" y="2819400"/>
            <a:ext cx="1828800" cy="565150"/>
            <a:chOff x="515" y="1776"/>
            <a:chExt cx="1152" cy="356"/>
          </a:xfrm>
        </p:grpSpPr>
        <p:sp>
          <p:nvSpPr>
            <p:cNvPr id="16432" name="AutoShape 198"/>
            <p:cNvSpPr>
              <a:spLocks noChangeArrowheads="1"/>
            </p:cNvSpPr>
            <p:nvPr/>
          </p:nvSpPr>
          <p:spPr bwMode="auto">
            <a:xfrm>
              <a:off x="515" y="1796"/>
              <a:ext cx="1152" cy="336"/>
            </a:xfrm>
            <a:prstGeom prst="flowChartAlternateProcess">
              <a:avLst/>
            </a:prstGeom>
            <a:solidFill>
              <a:srgbClr val="FFFF99"/>
            </a:solidFill>
            <a:ln w="3175">
              <a:solidFill>
                <a:srgbClr val="CC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33" name="Text Box 199"/>
            <p:cNvSpPr txBox="1">
              <a:spLocks noChangeArrowheads="1"/>
            </p:cNvSpPr>
            <p:nvPr/>
          </p:nvSpPr>
          <p:spPr bwMode="auto">
            <a:xfrm>
              <a:off x="538" y="1776"/>
              <a:ext cx="110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Arial" charset="0"/>
                </a:rPr>
                <a:t>m + n + p</a:t>
              </a:r>
            </a:p>
          </p:txBody>
        </p:sp>
      </p:grpSp>
      <p:grpSp>
        <p:nvGrpSpPr>
          <p:cNvPr id="4" name="Group 201"/>
          <p:cNvGrpSpPr>
            <a:grpSpLocks/>
          </p:cNvGrpSpPr>
          <p:nvPr/>
        </p:nvGrpSpPr>
        <p:grpSpPr bwMode="auto">
          <a:xfrm>
            <a:off x="762000" y="3829050"/>
            <a:ext cx="1828800" cy="565150"/>
            <a:chOff x="515" y="1776"/>
            <a:chExt cx="1152" cy="356"/>
          </a:xfrm>
        </p:grpSpPr>
        <p:sp>
          <p:nvSpPr>
            <p:cNvPr id="16430" name="AutoShape 202"/>
            <p:cNvSpPr>
              <a:spLocks noChangeArrowheads="1"/>
            </p:cNvSpPr>
            <p:nvPr/>
          </p:nvSpPr>
          <p:spPr bwMode="auto">
            <a:xfrm>
              <a:off x="515" y="1796"/>
              <a:ext cx="1152" cy="336"/>
            </a:xfrm>
            <a:prstGeom prst="flowChartAlternateProcess">
              <a:avLst/>
            </a:prstGeom>
            <a:solidFill>
              <a:srgbClr val="FFFF99"/>
            </a:solidFill>
            <a:ln w="3175">
              <a:solidFill>
                <a:srgbClr val="CC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31" name="Text Box 203"/>
            <p:cNvSpPr txBox="1">
              <a:spLocks noChangeArrowheads="1"/>
            </p:cNvSpPr>
            <p:nvPr/>
          </p:nvSpPr>
          <p:spPr bwMode="auto">
            <a:xfrm>
              <a:off x="596" y="1776"/>
              <a:ext cx="99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Arial" charset="0"/>
                </a:rPr>
                <a:t>m - n - p</a:t>
              </a:r>
            </a:p>
          </p:txBody>
        </p:sp>
      </p:grpSp>
      <p:grpSp>
        <p:nvGrpSpPr>
          <p:cNvPr id="5" name="Group 205"/>
          <p:cNvGrpSpPr>
            <a:grpSpLocks/>
          </p:cNvGrpSpPr>
          <p:nvPr/>
        </p:nvGrpSpPr>
        <p:grpSpPr bwMode="auto">
          <a:xfrm>
            <a:off x="5678488" y="3810000"/>
            <a:ext cx="1911350" cy="565150"/>
            <a:chOff x="457" y="2304"/>
            <a:chExt cx="1204" cy="356"/>
          </a:xfrm>
        </p:grpSpPr>
        <p:sp>
          <p:nvSpPr>
            <p:cNvPr id="16428" name="AutoShape 206"/>
            <p:cNvSpPr>
              <a:spLocks noChangeArrowheads="1"/>
            </p:cNvSpPr>
            <p:nvPr/>
          </p:nvSpPr>
          <p:spPr bwMode="auto">
            <a:xfrm>
              <a:off x="480" y="2324"/>
              <a:ext cx="1152" cy="336"/>
            </a:xfrm>
            <a:prstGeom prst="flowChartAlternateProcess">
              <a:avLst/>
            </a:prstGeom>
            <a:solidFill>
              <a:srgbClr val="FFFF99"/>
            </a:solidFill>
            <a:ln w="3175">
              <a:solidFill>
                <a:srgbClr val="CC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29" name="Text Box 207"/>
            <p:cNvSpPr txBox="1">
              <a:spLocks noChangeArrowheads="1"/>
            </p:cNvSpPr>
            <p:nvPr/>
          </p:nvSpPr>
          <p:spPr bwMode="auto">
            <a:xfrm>
              <a:off x="457" y="2304"/>
              <a:ext cx="120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Arial" charset="0"/>
                </a:rPr>
                <a:t>m - (n + p)</a:t>
              </a:r>
            </a:p>
          </p:txBody>
        </p:sp>
      </p:grpSp>
      <p:grpSp>
        <p:nvGrpSpPr>
          <p:cNvPr id="6" name="Group 208"/>
          <p:cNvGrpSpPr>
            <a:grpSpLocks/>
          </p:cNvGrpSpPr>
          <p:nvPr/>
        </p:nvGrpSpPr>
        <p:grpSpPr bwMode="auto">
          <a:xfrm>
            <a:off x="762000" y="4876800"/>
            <a:ext cx="1828800" cy="565150"/>
            <a:chOff x="515" y="1776"/>
            <a:chExt cx="1152" cy="356"/>
          </a:xfrm>
        </p:grpSpPr>
        <p:sp>
          <p:nvSpPr>
            <p:cNvPr id="16426" name="AutoShape 209"/>
            <p:cNvSpPr>
              <a:spLocks noChangeArrowheads="1"/>
            </p:cNvSpPr>
            <p:nvPr/>
          </p:nvSpPr>
          <p:spPr bwMode="auto">
            <a:xfrm>
              <a:off x="515" y="1796"/>
              <a:ext cx="1152" cy="336"/>
            </a:xfrm>
            <a:prstGeom prst="flowChartAlternateProcess">
              <a:avLst/>
            </a:prstGeom>
            <a:solidFill>
              <a:srgbClr val="FFFF99"/>
            </a:solidFill>
            <a:ln w="3175">
              <a:solidFill>
                <a:srgbClr val="CC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27" name="Text Box 210"/>
            <p:cNvSpPr txBox="1">
              <a:spLocks noChangeArrowheads="1"/>
            </p:cNvSpPr>
            <p:nvPr/>
          </p:nvSpPr>
          <p:spPr bwMode="auto">
            <a:xfrm>
              <a:off x="541" y="1776"/>
              <a:ext cx="110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Arial" charset="0"/>
                </a:rPr>
                <a:t>m + n x p</a:t>
              </a:r>
            </a:p>
          </p:txBody>
        </p:sp>
      </p:grpSp>
      <p:grpSp>
        <p:nvGrpSpPr>
          <p:cNvPr id="7" name="Group 211"/>
          <p:cNvGrpSpPr>
            <a:grpSpLocks/>
          </p:cNvGrpSpPr>
          <p:nvPr/>
        </p:nvGrpSpPr>
        <p:grpSpPr bwMode="auto">
          <a:xfrm>
            <a:off x="5645150" y="4876800"/>
            <a:ext cx="1990725" cy="565150"/>
            <a:chOff x="466" y="1776"/>
            <a:chExt cx="1254" cy="356"/>
          </a:xfrm>
        </p:grpSpPr>
        <p:sp>
          <p:nvSpPr>
            <p:cNvPr id="16424" name="AutoShape 212"/>
            <p:cNvSpPr>
              <a:spLocks noChangeArrowheads="1"/>
            </p:cNvSpPr>
            <p:nvPr/>
          </p:nvSpPr>
          <p:spPr bwMode="auto">
            <a:xfrm>
              <a:off x="515" y="1796"/>
              <a:ext cx="1152" cy="336"/>
            </a:xfrm>
            <a:prstGeom prst="flowChartAlternateProcess">
              <a:avLst/>
            </a:prstGeom>
            <a:solidFill>
              <a:srgbClr val="FFFF99"/>
            </a:solidFill>
            <a:ln w="3175">
              <a:solidFill>
                <a:srgbClr val="CC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25" name="Text Box 213"/>
            <p:cNvSpPr txBox="1">
              <a:spLocks noChangeArrowheads="1"/>
            </p:cNvSpPr>
            <p:nvPr/>
          </p:nvSpPr>
          <p:spPr bwMode="auto">
            <a:xfrm>
              <a:off x="466" y="1776"/>
              <a:ext cx="125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Arial" charset="0"/>
                </a:rPr>
                <a:t>(m + n) x p</a:t>
              </a:r>
            </a:p>
          </p:txBody>
        </p:sp>
      </p:grpSp>
      <p:grpSp>
        <p:nvGrpSpPr>
          <p:cNvPr id="8" name="Group 237"/>
          <p:cNvGrpSpPr>
            <a:grpSpLocks/>
          </p:cNvGrpSpPr>
          <p:nvPr/>
        </p:nvGrpSpPr>
        <p:grpSpPr bwMode="auto">
          <a:xfrm>
            <a:off x="3752850" y="4829175"/>
            <a:ext cx="762000" cy="523875"/>
            <a:chOff x="2016" y="3054"/>
            <a:chExt cx="480" cy="330"/>
          </a:xfrm>
        </p:grpSpPr>
        <p:sp>
          <p:nvSpPr>
            <p:cNvPr id="16422" name="Oval 216"/>
            <p:cNvSpPr>
              <a:spLocks noChangeArrowheads="1"/>
            </p:cNvSpPr>
            <p:nvPr/>
          </p:nvSpPr>
          <p:spPr bwMode="auto">
            <a:xfrm>
              <a:off x="2016" y="3072"/>
              <a:ext cx="480" cy="292"/>
            </a:xfrm>
            <a:prstGeom prst="ellipse">
              <a:avLst/>
            </a:prstGeom>
            <a:solidFill>
              <a:srgbClr val="FF9933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5C1F"/>
              </a:prstShdw>
            </a:effectLst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23" name="Text Box 222"/>
            <p:cNvSpPr txBox="1">
              <a:spLocks noChangeArrowheads="1"/>
            </p:cNvSpPr>
            <p:nvPr/>
          </p:nvSpPr>
          <p:spPr bwMode="auto">
            <a:xfrm>
              <a:off x="2087" y="3054"/>
              <a:ext cx="36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009900"/>
                  </a:solidFill>
                  <a:latin typeface="Arial" charset="0"/>
                </a:rPr>
                <a:t>17</a:t>
              </a:r>
            </a:p>
          </p:txBody>
        </p:sp>
      </p:grpSp>
      <p:grpSp>
        <p:nvGrpSpPr>
          <p:cNvPr id="9" name="Group 241"/>
          <p:cNvGrpSpPr>
            <a:grpSpLocks/>
          </p:cNvGrpSpPr>
          <p:nvPr/>
        </p:nvGrpSpPr>
        <p:grpSpPr bwMode="auto">
          <a:xfrm>
            <a:off x="3733800" y="2800350"/>
            <a:ext cx="762000" cy="523875"/>
            <a:chOff x="2112" y="1854"/>
            <a:chExt cx="480" cy="330"/>
          </a:xfrm>
        </p:grpSpPr>
        <p:sp>
          <p:nvSpPr>
            <p:cNvPr id="16420" name="Oval 219"/>
            <p:cNvSpPr>
              <a:spLocks noChangeArrowheads="1"/>
            </p:cNvSpPr>
            <p:nvPr/>
          </p:nvSpPr>
          <p:spPr bwMode="auto">
            <a:xfrm>
              <a:off x="2112" y="1872"/>
              <a:ext cx="480" cy="292"/>
            </a:xfrm>
            <a:prstGeom prst="ellipse">
              <a:avLst/>
            </a:prstGeom>
            <a:solidFill>
              <a:srgbClr val="FF9933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5C1F"/>
              </a:prstShdw>
            </a:effectLst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21" name="Text Box 223"/>
            <p:cNvSpPr txBox="1">
              <a:spLocks noChangeArrowheads="1"/>
            </p:cNvSpPr>
            <p:nvPr/>
          </p:nvSpPr>
          <p:spPr bwMode="auto">
            <a:xfrm>
              <a:off x="2188" y="1854"/>
              <a:ext cx="36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009900"/>
                  </a:solidFill>
                  <a:latin typeface="Arial" charset="0"/>
                </a:rPr>
                <a:t>20</a:t>
              </a:r>
            </a:p>
          </p:txBody>
        </p:sp>
      </p:grpSp>
      <p:grpSp>
        <p:nvGrpSpPr>
          <p:cNvPr id="10" name="Group 236"/>
          <p:cNvGrpSpPr>
            <a:grpSpLocks/>
          </p:cNvGrpSpPr>
          <p:nvPr/>
        </p:nvGrpSpPr>
        <p:grpSpPr bwMode="auto">
          <a:xfrm>
            <a:off x="3733800" y="5305425"/>
            <a:ext cx="762000" cy="523875"/>
            <a:chOff x="2112" y="3342"/>
            <a:chExt cx="480" cy="330"/>
          </a:xfrm>
        </p:grpSpPr>
        <p:sp>
          <p:nvSpPr>
            <p:cNvPr id="16418" name="Oval 217"/>
            <p:cNvSpPr>
              <a:spLocks noChangeArrowheads="1"/>
            </p:cNvSpPr>
            <p:nvPr/>
          </p:nvSpPr>
          <p:spPr bwMode="auto">
            <a:xfrm>
              <a:off x="2112" y="3360"/>
              <a:ext cx="480" cy="292"/>
            </a:xfrm>
            <a:prstGeom prst="ellipse">
              <a:avLst/>
            </a:prstGeom>
            <a:solidFill>
              <a:srgbClr val="FF9933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5C1F"/>
              </a:prstShdw>
            </a:effectLst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19" name="Text Box 224"/>
            <p:cNvSpPr txBox="1">
              <a:spLocks noChangeArrowheads="1"/>
            </p:cNvSpPr>
            <p:nvPr/>
          </p:nvSpPr>
          <p:spPr bwMode="auto">
            <a:xfrm>
              <a:off x="2183" y="3342"/>
              <a:ext cx="36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009900"/>
                  </a:solidFill>
                  <a:latin typeface="Arial" charset="0"/>
                </a:rPr>
                <a:t>30</a:t>
              </a:r>
            </a:p>
          </p:txBody>
        </p:sp>
      </p:grpSp>
      <p:grpSp>
        <p:nvGrpSpPr>
          <p:cNvPr id="11" name="Group 239"/>
          <p:cNvGrpSpPr>
            <a:grpSpLocks/>
          </p:cNvGrpSpPr>
          <p:nvPr/>
        </p:nvGrpSpPr>
        <p:grpSpPr bwMode="auto">
          <a:xfrm>
            <a:off x="3752850" y="3867150"/>
            <a:ext cx="762000" cy="523875"/>
            <a:chOff x="2064" y="2472"/>
            <a:chExt cx="480" cy="330"/>
          </a:xfrm>
        </p:grpSpPr>
        <p:sp>
          <p:nvSpPr>
            <p:cNvPr id="16416" name="Oval 214"/>
            <p:cNvSpPr>
              <a:spLocks noChangeArrowheads="1"/>
            </p:cNvSpPr>
            <p:nvPr/>
          </p:nvSpPr>
          <p:spPr bwMode="auto">
            <a:xfrm>
              <a:off x="2064" y="2496"/>
              <a:ext cx="480" cy="292"/>
            </a:xfrm>
            <a:prstGeom prst="ellipse">
              <a:avLst/>
            </a:prstGeom>
            <a:solidFill>
              <a:srgbClr val="FF9933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5C1F"/>
              </a:prstShdw>
            </a:effectLst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17" name="Text Box 225"/>
            <p:cNvSpPr txBox="1">
              <a:spLocks noChangeArrowheads="1"/>
            </p:cNvSpPr>
            <p:nvPr/>
          </p:nvSpPr>
          <p:spPr bwMode="auto">
            <a:xfrm>
              <a:off x="2185" y="2472"/>
              <a:ext cx="24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009900"/>
                  </a:solidFill>
                  <a:latin typeface="Arial" charset="0"/>
                </a:rPr>
                <a:t>3</a:t>
              </a:r>
            </a:p>
          </p:txBody>
        </p:sp>
      </p:grpSp>
      <p:grpSp>
        <p:nvGrpSpPr>
          <p:cNvPr id="12" name="Group 238"/>
          <p:cNvGrpSpPr>
            <a:grpSpLocks/>
          </p:cNvGrpSpPr>
          <p:nvPr/>
        </p:nvGrpSpPr>
        <p:grpSpPr bwMode="auto">
          <a:xfrm>
            <a:off x="3733800" y="4349750"/>
            <a:ext cx="762000" cy="523875"/>
            <a:chOff x="2064" y="2764"/>
            <a:chExt cx="480" cy="330"/>
          </a:xfrm>
        </p:grpSpPr>
        <p:sp>
          <p:nvSpPr>
            <p:cNvPr id="16414" name="Oval 220"/>
            <p:cNvSpPr>
              <a:spLocks noChangeArrowheads="1"/>
            </p:cNvSpPr>
            <p:nvPr/>
          </p:nvSpPr>
          <p:spPr bwMode="auto">
            <a:xfrm>
              <a:off x="2064" y="2784"/>
              <a:ext cx="480" cy="292"/>
            </a:xfrm>
            <a:prstGeom prst="ellipse">
              <a:avLst/>
            </a:prstGeom>
            <a:solidFill>
              <a:srgbClr val="FF9933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5C1F"/>
              </a:prstShdw>
            </a:effectLst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15" name="Text Box 226"/>
            <p:cNvSpPr txBox="1">
              <a:spLocks noChangeArrowheads="1"/>
            </p:cNvSpPr>
            <p:nvPr/>
          </p:nvSpPr>
          <p:spPr bwMode="auto">
            <a:xfrm>
              <a:off x="2185" y="2764"/>
              <a:ext cx="24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009900"/>
                  </a:solidFill>
                  <a:latin typeface="Arial" charset="0"/>
                </a:rPr>
                <a:t>7</a:t>
              </a:r>
            </a:p>
          </p:txBody>
        </p:sp>
      </p:grpSp>
      <p:grpSp>
        <p:nvGrpSpPr>
          <p:cNvPr id="13" name="Group 242"/>
          <p:cNvGrpSpPr>
            <a:grpSpLocks/>
          </p:cNvGrpSpPr>
          <p:nvPr/>
        </p:nvGrpSpPr>
        <p:grpSpPr bwMode="auto">
          <a:xfrm>
            <a:off x="3725863" y="2295525"/>
            <a:ext cx="785812" cy="523875"/>
            <a:chOff x="2106" y="1470"/>
            <a:chExt cx="495" cy="330"/>
          </a:xfrm>
        </p:grpSpPr>
        <p:sp>
          <p:nvSpPr>
            <p:cNvPr id="16412" name="Oval 215"/>
            <p:cNvSpPr>
              <a:spLocks noChangeArrowheads="1"/>
            </p:cNvSpPr>
            <p:nvPr/>
          </p:nvSpPr>
          <p:spPr bwMode="auto">
            <a:xfrm>
              <a:off x="2111" y="1488"/>
              <a:ext cx="480" cy="292"/>
            </a:xfrm>
            <a:prstGeom prst="ellipse">
              <a:avLst/>
            </a:prstGeom>
            <a:solidFill>
              <a:srgbClr val="FF9933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5C1F"/>
              </a:prstShdw>
            </a:effectLst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13" name="Text Box 227"/>
            <p:cNvSpPr txBox="1">
              <a:spLocks noChangeArrowheads="1"/>
            </p:cNvSpPr>
            <p:nvPr/>
          </p:nvSpPr>
          <p:spPr bwMode="auto">
            <a:xfrm>
              <a:off x="2106" y="1470"/>
              <a:ext cx="495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009900"/>
                  </a:solidFill>
                  <a:latin typeface="Arial" charset="0"/>
                </a:rPr>
                <a:t>100</a:t>
              </a:r>
            </a:p>
          </p:txBody>
        </p:sp>
      </p:grpSp>
      <p:grpSp>
        <p:nvGrpSpPr>
          <p:cNvPr id="14" name="Group 240"/>
          <p:cNvGrpSpPr>
            <a:grpSpLocks/>
          </p:cNvGrpSpPr>
          <p:nvPr/>
        </p:nvGrpSpPr>
        <p:grpSpPr bwMode="auto">
          <a:xfrm>
            <a:off x="3733800" y="3333750"/>
            <a:ext cx="762000" cy="523875"/>
            <a:chOff x="2064" y="2142"/>
            <a:chExt cx="480" cy="330"/>
          </a:xfrm>
        </p:grpSpPr>
        <p:sp>
          <p:nvSpPr>
            <p:cNvPr id="16410" name="Oval 218"/>
            <p:cNvSpPr>
              <a:spLocks noChangeArrowheads="1"/>
            </p:cNvSpPr>
            <p:nvPr/>
          </p:nvSpPr>
          <p:spPr bwMode="auto">
            <a:xfrm>
              <a:off x="2064" y="2160"/>
              <a:ext cx="480" cy="292"/>
            </a:xfrm>
            <a:prstGeom prst="ellipse">
              <a:avLst/>
            </a:prstGeom>
            <a:solidFill>
              <a:srgbClr val="FF9933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5C1F"/>
              </a:prstShdw>
            </a:effectLst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11" name="Text Box 228"/>
            <p:cNvSpPr txBox="1">
              <a:spLocks noChangeArrowheads="1"/>
            </p:cNvSpPr>
            <p:nvPr/>
          </p:nvSpPr>
          <p:spPr bwMode="auto">
            <a:xfrm>
              <a:off x="2118" y="2142"/>
              <a:ext cx="36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009900"/>
                  </a:solidFill>
                  <a:latin typeface="Arial" charset="0"/>
                </a:rPr>
                <a:t>10</a:t>
              </a:r>
            </a:p>
          </p:txBody>
        </p:sp>
      </p:grpSp>
      <p:sp>
        <p:nvSpPr>
          <p:cNvPr id="16400" name="Text Box 8"/>
          <p:cNvSpPr txBox="1">
            <a:spLocks noChangeArrowheads="1"/>
          </p:cNvSpPr>
          <p:nvPr/>
        </p:nvSpPr>
        <p:spPr bwMode="auto">
          <a:xfrm>
            <a:off x="498475" y="1409700"/>
            <a:ext cx="1023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 u="sng">
                <a:solidFill>
                  <a:srgbClr val="000000"/>
                </a:solidFill>
                <a:latin typeface="Arial" charset="0"/>
              </a:rPr>
              <a:t>Bài 3</a:t>
            </a:r>
            <a:r>
              <a:rPr lang="en-US" sz="2400" b="1" i="1">
                <a:solidFill>
                  <a:srgbClr val="000000"/>
                </a:solidFill>
                <a:latin typeface="Arial" charset="0"/>
              </a:rPr>
              <a:t>:</a:t>
            </a:r>
          </a:p>
        </p:txBody>
      </p:sp>
      <p:sp>
        <p:nvSpPr>
          <p:cNvPr id="198899" name="Line 243"/>
          <p:cNvSpPr>
            <a:spLocks noChangeShapeType="1"/>
          </p:cNvSpPr>
          <p:nvPr/>
        </p:nvSpPr>
        <p:spPr bwMode="auto">
          <a:xfrm>
            <a:off x="2667000" y="3200400"/>
            <a:ext cx="1143000" cy="1752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8900" name="Line 244"/>
          <p:cNvSpPr>
            <a:spLocks noChangeShapeType="1"/>
          </p:cNvSpPr>
          <p:nvPr/>
        </p:nvSpPr>
        <p:spPr bwMode="auto">
          <a:xfrm flipH="1">
            <a:off x="4495800" y="3124200"/>
            <a:ext cx="1143000" cy="1905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8901" name="Line 245"/>
          <p:cNvSpPr>
            <a:spLocks noChangeShapeType="1"/>
          </p:cNvSpPr>
          <p:nvPr/>
        </p:nvSpPr>
        <p:spPr bwMode="auto">
          <a:xfrm flipV="1">
            <a:off x="2590800" y="3200400"/>
            <a:ext cx="1143000" cy="1905000"/>
          </a:xfrm>
          <a:prstGeom prst="line">
            <a:avLst/>
          </a:prstGeom>
          <a:noFill/>
          <a:ln w="38100">
            <a:solidFill>
              <a:srgbClr val="CC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8902" name="Line 246"/>
          <p:cNvSpPr>
            <a:spLocks noChangeShapeType="1"/>
          </p:cNvSpPr>
          <p:nvPr/>
        </p:nvSpPr>
        <p:spPr bwMode="auto">
          <a:xfrm flipH="1">
            <a:off x="4495800" y="5257800"/>
            <a:ext cx="1219200" cy="2286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8903" name="Line 247"/>
          <p:cNvSpPr>
            <a:spLocks noChangeShapeType="1"/>
          </p:cNvSpPr>
          <p:nvPr/>
        </p:nvSpPr>
        <p:spPr bwMode="auto">
          <a:xfrm>
            <a:off x="2667000" y="4114800"/>
            <a:ext cx="1066800" cy="457200"/>
          </a:xfrm>
          <a:prstGeom prst="line">
            <a:avLst/>
          </a:prstGeom>
          <a:noFill/>
          <a:ln w="38100">
            <a:solidFill>
              <a:srgbClr val="9900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8904" name="Line 248"/>
          <p:cNvSpPr>
            <a:spLocks noChangeShapeType="1"/>
          </p:cNvSpPr>
          <p:nvPr/>
        </p:nvSpPr>
        <p:spPr bwMode="auto">
          <a:xfrm flipH="1">
            <a:off x="4572000" y="4191000"/>
            <a:ext cx="1066800" cy="381000"/>
          </a:xfrm>
          <a:prstGeom prst="line">
            <a:avLst/>
          </a:prstGeom>
          <a:noFill/>
          <a:ln w="38100">
            <a:solidFill>
              <a:srgbClr val="9900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8905" name="Text Box 249"/>
          <p:cNvSpPr txBox="1">
            <a:spLocks noChangeArrowheads="1"/>
          </p:cNvSpPr>
          <p:nvPr/>
        </p:nvSpPr>
        <p:spPr bwMode="auto">
          <a:xfrm>
            <a:off x="1068388" y="2238375"/>
            <a:ext cx="67198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FF"/>
                </a:solidFill>
                <a:latin typeface="Arial" charset="0"/>
              </a:rPr>
              <a:t>Từ kết quả bài 3, các em có nhận xét gì?</a:t>
            </a:r>
          </a:p>
        </p:txBody>
      </p:sp>
      <p:sp>
        <p:nvSpPr>
          <p:cNvPr id="16408" name="Text Box 7"/>
          <p:cNvSpPr txBox="1">
            <a:spLocks noChangeArrowheads="1"/>
          </p:cNvSpPr>
          <p:nvPr/>
        </p:nvSpPr>
        <p:spPr bwMode="auto">
          <a:xfrm>
            <a:off x="2286000" y="1066800"/>
            <a:ext cx="55626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BI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Ể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U TH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ỨC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Ó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ỨA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 BA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Ữ</a:t>
            </a:r>
          </a:p>
        </p:txBody>
      </p:sp>
      <p:sp>
        <p:nvSpPr>
          <p:cNvPr id="16409" name="Text Box 14"/>
          <p:cNvSpPr txBox="1">
            <a:spLocks noChangeArrowheads="1"/>
          </p:cNvSpPr>
          <p:nvPr/>
        </p:nvSpPr>
        <p:spPr bwMode="auto">
          <a:xfrm>
            <a:off x="1905000" y="76200"/>
            <a:ext cx="5464175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endParaRPr lang="en-US" sz="2600" b="1" i="1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To</a:t>
            </a:r>
            <a:r>
              <a:rPr lang="vi-VN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án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98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198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198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198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198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198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1988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1989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1989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1989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1989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1989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85185E-6 L -0.00208 -0.27523 " pathEditMode="relative" rAng="0" ptsTypes="AA">
                                      <p:cBhvr>
                                        <p:cTn id="1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138"/>
                                    </p:animMotion>
                                  </p:childTnLst>
                                </p:cTn>
                              </p:par>
                              <p:par>
                                <p:cTn id="12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7.40741E-7 L 0 -0.07199 " pathEditMode="relative" rAng="0" ptsTypes="AA">
                                      <p:cBhvr>
                                        <p:cTn id="1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"/>
                                    </p:animMotion>
                                  </p:childTnLst>
                                </p:cTn>
                              </p:par>
                              <p:par>
                                <p:cTn id="1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L -0.10208 0.3 " pathEditMode="relative" rAng="0" ptsTypes="AA">
                                      <p:cBhvr>
                                        <p:cTn id="13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" y="150"/>
                                    </p:animMotion>
                                  </p:childTnLst>
                                </p:cTn>
                              </p:par>
                              <p:par>
                                <p:cTn id="13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0023 L 0.11667 -0.04467 " pathEditMode="relative" rAng="0" ptsTypes="AA">
                                      <p:cBhvr>
                                        <p:cTn id="13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" y="-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989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989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98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899" grpId="0" animBg="1"/>
      <p:bldP spid="198899" grpId="1" animBg="1"/>
      <p:bldP spid="198900" grpId="0" animBg="1"/>
      <p:bldP spid="198900" grpId="1" animBg="1"/>
      <p:bldP spid="198901" grpId="0" animBg="1"/>
      <p:bldP spid="198901" grpId="1" animBg="1"/>
      <p:bldP spid="198902" grpId="0" animBg="1"/>
      <p:bldP spid="198902" grpId="1" animBg="1"/>
      <p:bldP spid="198903" grpId="0" animBg="1"/>
      <p:bldP spid="198903" grpId="1" animBg="1"/>
      <p:bldP spid="198904" grpId="0" animBg="1"/>
      <p:bldP spid="198904" grpId="1" animBg="1"/>
      <p:bldP spid="19890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6"/>
          <p:cNvSpPr txBox="1">
            <a:spLocks noChangeArrowheads="1"/>
          </p:cNvSpPr>
          <p:nvPr/>
        </p:nvSpPr>
        <p:spPr bwMode="auto">
          <a:xfrm>
            <a:off x="498475" y="1409700"/>
            <a:ext cx="1023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 u="sng">
                <a:solidFill>
                  <a:srgbClr val="000000"/>
                </a:solidFill>
                <a:latin typeface="Arial" charset="0"/>
              </a:rPr>
              <a:t>Bài 4</a:t>
            </a:r>
            <a:r>
              <a:rPr lang="en-US" sz="2400" b="1" i="1">
                <a:solidFill>
                  <a:srgbClr val="000000"/>
                </a:solidFill>
                <a:latin typeface="Arial" charset="0"/>
              </a:rPr>
              <a:t>:</a:t>
            </a:r>
          </a:p>
        </p:txBody>
      </p:sp>
      <p:grpSp>
        <p:nvGrpSpPr>
          <p:cNvPr id="17411" name="Group 13"/>
          <p:cNvGrpSpPr>
            <a:grpSpLocks/>
          </p:cNvGrpSpPr>
          <p:nvPr/>
        </p:nvGrpSpPr>
        <p:grpSpPr bwMode="auto">
          <a:xfrm>
            <a:off x="5478463" y="2925763"/>
            <a:ext cx="2751137" cy="2260600"/>
            <a:chOff x="3451" y="1392"/>
            <a:chExt cx="1733" cy="1424"/>
          </a:xfrm>
        </p:grpSpPr>
        <p:sp>
          <p:nvSpPr>
            <p:cNvPr id="17417" name="AutoShape 8"/>
            <p:cNvSpPr>
              <a:spLocks noChangeArrowheads="1"/>
            </p:cNvSpPr>
            <p:nvPr/>
          </p:nvSpPr>
          <p:spPr bwMode="auto">
            <a:xfrm>
              <a:off x="3456" y="1392"/>
              <a:ext cx="1728" cy="1104"/>
            </a:xfrm>
            <a:prstGeom prst="triangle">
              <a:avLst>
                <a:gd name="adj" fmla="val 2835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18" name="Text Box 9"/>
            <p:cNvSpPr txBox="1">
              <a:spLocks noChangeArrowheads="1"/>
            </p:cNvSpPr>
            <p:nvPr/>
          </p:nvSpPr>
          <p:spPr bwMode="auto">
            <a:xfrm>
              <a:off x="3451" y="1680"/>
              <a:ext cx="26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>
                  <a:solidFill>
                    <a:srgbClr val="0000FF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17419" name="Text Box 10"/>
            <p:cNvSpPr txBox="1">
              <a:spLocks noChangeArrowheads="1"/>
            </p:cNvSpPr>
            <p:nvPr/>
          </p:nvSpPr>
          <p:spPr bwMode="auto">
            <a:xfrm>
              <a:off x="4168" y="2448"/>
              <a:ext cx="246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>
                  <a:solidFill>
                    <a:srgbClr val="0000FF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17420" name="Text Box 11"/>
            <p:cNvSpPr txBox="1">
              <a:spLocks noChangeArrowheads="1"/>
            </p:cNvSpPr>
            <p:nvPr/>
          </p:nvSpPr>
          <p:spPr bwMode="auto">
            <a:xfrm>
              <a:off x="4545" y="1584"/>
              <a:ext cx="26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>
                  <a:solidFill>
                    <a:srgbClr val="0000FF"/>
                  </a:solidFill>
                  <a:latin typeface="Arial" charset="0"/>
                </a:rPr>
                <a:t>b</a:t>
              </a:r>
            </a:p>
          </p:txBody>
        </p:sp>
      </p:grpSp>
      <p:sp>
        <p:nvSpPr>
          <p:cNvPr id="17412" name="Text Box 12"/>
          <p:cNvSpPr txBox="1">
            <a:spLocks noChangeArrowheads="1"/>
          </p:cNvSpPr>
          <p:nvPr/>
        </p:nvSpPr>
        <p:spPr bwMode="auto">
          <a:xfrm>
            <a:off x="454025" y="1803400"/>
            <a:ext cx="67595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>
                <a:latin typeface="Arial" charset="0"/>
              </a:rPr>
              <a:t>Độ dài các cạnh của hình tam giác là a, b, c.</a:t>
            </a:r>
          </a:p>
        </p:txBody>
      </p:sp>
      <p:sp>
        <p:nvSpPr>
          <p:cNvPr id="17413" name="Text Box 14"/>
          <p:cNvSpPr txBox="1">
            <a:spLocks noChangeArrowheads="1"/>
          </p:cNvSpPr>
          <p:nvPr/>
        </p:nvSpPr>
        <p:spPr bwMode="auto">
          <a:xfrm>
            <a:off x="609600" y="2209800"/>
            <a:ext cx="51816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600">
                <a:latin typeface="Arial" charset="0"/>
              </a:rPr>
              <a:t>a) Gọi P là chu vi của hình tam giác. Viết công thức tính chu vi P của hình tam giác đó.</a:t>
            </a:r>
          </a:p>
        </p:txBody>
      </p:sp>
      <p:sp>
        <p:nvSpPr>
          <p:cNvPr id="200719" name="Text Box 15"/>
          <p:cNvSpPr txBox="1">
            <a:spLocks noChangeArrowheads="1"/>
          </p:cNvSpPr>
          <p:nvPr/>
        </p:nvSpPr>
        <p:spPr bwMode="auto">
          <a:xfrm>
            <a:off x="1770063" y="3810000"/>
            <a:ext cx="2224087" cy="523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CC00FF"/>
                </a:solidFill>
                <a:latin typeface="Arial" charset="0"/>
              </a:rPr>
              <a:t>P = a + b + c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2286000" y="1066800"/>
            <a:ext cx="55626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BI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Ể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U TH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ỨC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Ó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ỨA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 BA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Ữ</a:t>
            </a:r>
          </a:p>
        </p:txBody>
      </p:sp>
      <p:sp>
        <p:nvSpPr>
          <p:cNvPr id="17416" name="Text Box 14"/>
          <p:cNvSpPr txBox="1">
            <a:spLocks noChangeArrowheads="1"/>
          </p:cNvSpPr>
          <p:nvPr/>
        </p:nvSpPr>
        <p:spPr bwMode="auto">
          <a:xfrm>
            <a:off x="1905000" y="76200"/>
            <a:ext cx="5464175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endParaRPr lang="en-US" sz="2600" b="1" i="1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To</a:t>
            </a:r>
            <a:r>
              <a:rPr lang="vi-VN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007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007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07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00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0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00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0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498475" y="1409700"/>
            <a:ext cx="1023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 u="sng">
                <a:solidFill>
                  <a:srgbClr val="000000"/>
                </a:solidFill>
                <a:latin typeface="Arial" charset="0"/>
              </a:rPr>
              <a:t>Bài 4</a:t>
            </a:r>
            <a:r>
              <a:rPr lang="en-US" sz="2400" b="1" i="1">
                <a:solidFill>
                  <a:srgbClr val="000000"/>
                </a:solidFill>
                <a:latin typeface="Arial" charset="0"/>
              </a:rPr>
              <a:t>:</a:t>
            </a:r>
          </a:p>
        </p:txBody>
      </p:sp>
      <p:sp>
        <p:nvSpPr>
          <p:cNvPr id="18435" name="Text Box 12"/>
          <p:cNvSpPr txBox="1">
            <a:spLocks noChangeArrowheads="1"/>
          </p:cNvSpPr>
          <p:nvPr/>
        </p:nvSpPr>
        <p:spPr bwMode="auto">
          <a:xfrm>
            <a:off x="2635250" y="1600200"/>
            <a:ext cx="2224088" cy="523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CC00FF"/>
                </a:solidFill>
                <a:latin typeface="Arial" charset="0"/>
              </a:rPr>
              <a:t>P = a + b + c</a:t>
            </a:r>
          </a:p>
        </p:txBody>
      </p:sp>
      <p:sp>
        <p:nvSpPr>
          <p:cNvPr id="18436" name="Text Box 13"/>
          <p:cNvSpPr txBox="1">
            <a:spLocks noChangeArrowheads="1"/>
          </p:cNvSpPr>
          <p:nvPr/>
        </p:nvSpPr>
        <p:spPr bwMode="auto">
          <a:xfrm>
            <a:off x="339725" y="2133600"/>
            <a:ext cx="52244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b) Tính chu vi của hình tam giác biết:</a:t>
            </a:r>
          </a:p>
        </p:txBody>
      </p:sp>
      <p:sp>
        <p:nvSpPr>
          <p:cNvPr id="201742" name="Text Box 14"/>
          <p:cNvSpPr txBox="1">
            <a:spLocks noChangeArrowheads="1"/>
          </p:cNvSpPr>
          <p:nvPr/>
        </p:nvSpPr>
        <p:spPr bwMode="auto">
          <a:xfrm>
            <a:off x="1862138" y="2628900"/>
            <a:ext cx="43830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009900"/>
                </a:solidFill>
                <a:latin typeface="Arial" charset="0"/>
              </a:rPr>
              <a:t> a = 5cm, b = 4cm và c = 3cm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973388" y="4521200"/>
            <a:ext cx="1255712" cy="650875"/>
            <a:chOff x="4140" y="4476"/>
            <a:chExt cx="791" cy="410"/>
          </a:xfrm>
        </p:grpSpPr>
        <p:pic>
          <p:nvPicPr>
            <p:cNvPr id="18477" name="Picture 16" descr="C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140" y="4476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78" name="Text Box 17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4500" y="4512"/>
              <a:ext cx="43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 12</a:t>
              </a: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3011488" y="3073400"/>
            <a:ext cx="1217612" cy="579438"/>
            <a:chOff x="672" y="3504"/>
            <a:chExt cx="767" cy="365"/>
          </a:xfrm>
        </p:grpSpPr>
        <p:pic>
          <p:nvPicPr>
            <p:cNvPr id="18475" name="Picture 19" descr="A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72" y="3504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76" name="Text Box 20"/>
            <p:cNvSpPr txBox="1">
              <a:spLocks noChangeArrowheads="1"/>
            </p:cNvSpPr>
            <p:nvPr/>
          </p:nvSpPr>
          <p:spPr bwMode="auto">
            <a:xfrm>
              <a:off x="1008" y="3504"/>
              <a:ext cx="43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 60</a:t>
              </a:r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2973388" y="3759200"/>
            <a:ext cx="1743075" cy="650875"/>
            <a:chOff x="2549" y="4522"/>
            <a:chExt cx="1098" cy="410"/>
          </a:xfrm>
        </p:grpSpPr>
        <p:pic>
          <p:nvPicPr>
            <p:cNvPr id="18473" name="Picture 22" descr="B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549" y="4522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74" name="Text Box 23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2976" y="4560"/>
              <a:ext cx="67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60cm</a:t>
              </a:r>
            </a:p>
          </p:txBody>
        </p:sp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2986088" y="5283200"/>
            <a:ext cx="1673225" cy="638175"/>
            <a:chOff x="2370" y="3744"/>
            <a:chExt cx="1054" cy="402"/>
          </a:xfrm>
        </p:grpSpPr>
        <p:pic>
          <p:nvPicPr>
            <p:cNvPr id="18471" name="Picture 25" descr="D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370" y="3744"/>
              <a:ext cx="423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72" name="Text Box 26"/>
            <p:cNvSpPr txBox="1">
              <a:spLocks noChangeArrowheads="1"/>
            </p:cNvSpPr>
            <p:nvPr/>
          </p:nvSpPr>
          <p:spPr bwMode="auto">
            <a:xfrm>
              <a:off x="2753" y="3794"/>
              <a:ext cx="67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12cm</a:t>
              </a:r>
            </a:p>
          </p:txBody>
        </p:sp>
      </p:grpSp>
      <p:sp>
        <p:nvSpPr>
          <p:cNvPr id="201755" name="Text Box 27"/>
          <p:cNvSpPr txBox="1">
            <a:spLocks noChangeArrowheads="1"/>
          </p:cNvSpPr>
          <p:nvPr/>
        </p:nvSpPr>
        <p:spPr bwMode="auto">
          <a:xfrm>
            <a:off x="1690688" y="2647950"/>
            <a:ext cx="47259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009900"/>
                </a:solidFill>
                <a:latin typeface="Arial" charset="0"/>
              </a:rPr>
              <a:t> a = 10cm, b = 10cm và c = 5cm</a:t>
            </a:r>
          </a:p>
        </p:txBody>
      </p: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3009900" y="3078163"/>
            <a:ext cx="1697038" cy="579437"/>
            <a:chOff x="672" y="3504"/>
            <a:chExt cx="1069" cy="365"/>
          </a:xfrm>
        </p:grpSpPr>
        <p:pic>
          <p:nvPicPr>
            <p:cNvPr id="18469" name="Picture 29" descr="A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72" y="3504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70" name="Text Box 30"/>
            <p:cNvSpPr txBox="1">
              <a:spLocks noChangeArrowheads="1"/>
            </p:cNvSpPr>
            <p:nvPr/>
          </p:nvSpPr>
          <p:spPr bwMode="auto">
            <a:xfrm>
              <a:off x="1008" y="3504"/>
              <a:ext cx="73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 15cm</a:t>
              </a:r>
            </a:p>
          </p:txBody>
        </p:sp>
      </p:grpSp>
      <p:grpSp>
        <p:nvGrpSpPr>
          <p:cNvPr id="7" name="Group 37"/>
          <p:cNvGrpSpPr>
            <a:grpSpLocks/>
          </p:cNvGrpSpPr>
          <p:nvPr/>
        </p:nvGrpSpPr>
        <p:grpSpPr bwMode="auto">
          <a:xfrm>
            <a:off x="2990850" y="3733800"/>
            <a:ext cx="1743075" cy="650875"/>
            <a:chOff x="2549" y="4522"/>
            <a:chExt cx="1098" cy="410"/>
          </a:xfrm>
        </p:grpSpPr>
        <p:pic>
          <p:nvPicPr>
            <p:cNvPr id="18467" name="Picture 38" descr="B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549" y="4522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68" name="Text Box 39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2976" y="4560"/>
              <a:ext cx="67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25cm</a:t>
              </a:r>
            </a:p>
          </p:txBody>
        </p:sp>
      </p:grpSp>
      <p:grpSp>
        <p:nvGrpSpPr>
          <p:cNvPr id="8" name="Group 40"/>
          <p:cNvGrpSpPr>
            <a:grpSpLocks/>
          </p:cNvGrpSpPr>
          <p:nvPr/>
        </p:nvGrpSpPr>
        <p:grpSpPr bwMode="auto">
          <a:xfrm>
            <a:off x="2971800" y="4511675"/>
            <a:ext cx="1735138" cy="650875"/>
            <a:chOff x="4140" y="4476"/>
            <a:chExt cx="1093" cy="410"/>
          </a:xfrm>
        </p:grpSpPr>
        <p:pic>
          <p:nvPicPr>
            <p:cNvPr id="18465" name="Picture 41" descr="C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140" y="4476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66" name="Text Box 42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4500" y="4512"/>
              <a:ext cx="73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 50cm</a:t>
              </a:r>
            </a:p>
          </p:txBody>
        </p:sp>
      </p:grpSp>
      <p:grpSp>
        <p:nvGrpSpPr>
          <p:cNvPr id="9" name="Group 43"/>
          <p:cNvGrpSpPr>
            <a:grpSpLocks/>
          </p:cNvGrpSpPr>
          <p:nvPr/>
        </p:nvGrpSpPr>
        <p:grpSpPr bwMode="auto">
          <a:xfrm>
            <a:off x="2990850" y="5257800"/>
            <a:ext cx="1873250" cy="638175"/>
            <a:chOff x="2370" y="3744"/>
            <a:chExt cx="1180" cy="402"/>
          </a:xfrm>
        </p:grpSpPr>
        <p:pic>
          <p:nvPicPr>
            <p:cNvPr id="18463" name="Picture 44" descr="D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370" y="3744"/>
              <a:ext cx="423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64" name="Text Box 45"/>
            <p:cNvSpPr txBox="1">
              <a:spLocks noChangeArrowheads="1"/>
            </p:cNvSpPr>
            <p:nvPr/>
          </p:nvSpPr>
          <p:spPr bwMode="auto">
            <a:xfrm>
              <a:off x="2753" y="3794"/>
              <a:ext cx="797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100cm</a:t>
              </a:r>
            </a:p>
          </p:txBody>
        </p:sp>
      </p:grpSp>
      <p:sp>
        <p:nvSpPr>
          <p:cNvPr id="201774" name="Text Box 46"/>
          <p:cNvSpPr txBox="1">
            <a:spLocks noChangeArrowheads="1"/>
          </p:cNvSpPr>
          <p:nvPr/>
        </p:nvSpPr>
        <p:spPr bwMode="auto">
          <a:xfrm>
            <a:off x="1835150" y="2667000"/>
            <a:ext cx="4432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009900"/>
                </a:solidFill>
                <a:latin typeface="Arial" charset="0"/>
              </a:rPr>
              <a:t> a = 6dm, b = 6dm và c = 6dm</a:t>
            </a:r>
          </a:p>
        </p:txBody>
      </p:sp>
      <p:grpSp>
        <p:nvGrpSpPr>
          <p:cNvPr id="10" name="Group 47"/>
          <p:cNvGrpSpPr>
            <a:grpSpLocks/>
          </p:cNvGrpSpPr>
          <p:nvPr/>
        </p:nvGrpSpPr>
        <p:grpSpPr bwMode="auto">
          <a:xfrm>
            <a:off x="2990850" y="3086100"/>
            <a:ext cx="1517650" cy="579438"/>
            <a:chOff x="672" y="3504"/>
            <a:chExt cx="956" cy="365"/>
          </a:xfrm>
        </p:grpSpPr>
        <p:pic>
          <p:nvPicPr>
            <p:cNvPr id="18461" name="Picture 48" descr="A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72" y="3504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62" name="Text Box 49"/>
            <p:cNvSpPr txBox="1">
              <a:spLocks noChangeArrowheads="1"/>
            </p:cNvSpPr>
            <p:nvPr/>
          </p:nvSpPr>
          <p:spPr bwMode="auto">
            <a:xfrm>
              <a:off x="1008" y="3504"/>
              <a:ext cx="62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 6dm</a:t>
              </a:r>
            </a:p>
          </p:txBody>
        </p:sp>
      </p:grpSp>
      <p:grpSp>
        <p:nvGrpSpPr>
          <p:cNvPr id="11" name="Group 50"/>
          <p:cNvGrpSpPr>
            <a:grpSpLocks/>
          </p:cNvGrpSpPr>
          <p:nvPr/>
        </p:nvGrpSpPr>
        <p:grpSpPr bwMode="auto">
          <a:xfrm>
            <a:off x="2971800" y="3733800"/>
            <a:ext cx="1763713" cy="650875"/>
            <a:chOff x="2549" y="4522"/>
            <a:chExt cx="1111" cy="410"/>
          </a:xfrm>
        </p:grpSpPr>
        <p:pic>
          <p:nvPicPr>
            <p:cNvPr id="18459" name="Picture 51" descr="B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549" y="4522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60" name="Text Box 52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2976" y="4560"/>
              <a:ext cx="68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12dm</a:t>
              </a:r>
            </a:p>
          </p:txBody>
        </p:sp>
      </p:grpSp>
      <p:grpSp>
        <p:nvGrpSpPr>
          <p:cNvPr id="12" name="Group 53"/>
          <p:cNvGrpSpPr>
            <a:grpSpLocks/>
          </p:cNvGrpSpPr>
          <p:nvPr/>
        </p:nvGrpSpPr>
        <p:grpSpPr bwMode="auto">
          <a:xfrm>
            <a:off x="2971800" y="4530725"/>
            <a:ext cx="1755775" cy="650875"/>
            <a:chOff x="4140" y="4476"/>
            <a:chExt cx="1106" cy="410"/>
          </a:xfrm>
        </p:grpSpPr>
        <p:pic>
          <p:nvPicPr>
            <p:cNvPr id="18457" name="Picture 54" descr="C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140" y="4476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58" name="Text Box 55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4500" y="4512"/>
              <a:ext cx="74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 18dm</a:t>
              </a:r>
            </a:p>
          </p:txBody>
        </p:sp>
      </p:grpSp>
      <p:grpSp>
        <p:nvGrpSpPr>
          <p:cNvPr id="13" name="Group 56"/>
          <p:cNvGrpSpPr>
            <a:grpSpLocks/>
          </p:cNvGrpSpPr>
          <p:nvPr/>
        </p:nvGrpSpPr>
        <p:grpSpPr bwMode="auto">
          <a:xfrm>
            <a:off x="2971800" y="5257800"/>
            <a:ext cx="1693863" cy="638175"/>
            <a:chOff x="2370" y="3744"/>
            <a:chExt cx="1067" cy="402"/>
          </a:xfrm>
        </p:grpSpPr>
        <p:pic>
          <p:nvPicPr>
            <p:cNvPr id="18455" name="Picture 57" descr="D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370" y="3744"/>
              <a:ext cx="423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56" name="Text Box 58"/>
            <p:cNvSpPr txBox="1">
              <a:spLocks noChangeArrowheads="1"/>
            </p:cNvSpPr>
            <p:nvPr/>
          </p:nvSpPr>
          <p:spPr bwMode="auto">
            <a:xfrm>
              <a:off x="2753" y="3794"/>
              <a:ext cx="68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36dm</a:t>
              </a:r>
            </a:p>
          </p:txBody>
        </p:sp>
      </p:grpSp>
      <p:sp>
        <p:nvSpPr>
          <p:cNvPr id="18452" name="AutoShape 5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172200"/>
            <a:ext cx="609600" cy="53340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53" name="Text Box 7"/>
          <p:cNvSpPr txBox="1">
            <a:spLocks noChangeArrowheads="1"/>
          </p:cNvSpPr>
          <p:nvPr/>
        </p:nvSpPr>
        <p:spPr bwMode="auto">
          <a:xfrm>
            <a:off x="2286000" y="1066800"/>
            <a:ext cx="55626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BI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Ể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U TH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ỨC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Ó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ỨA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 BA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Ữ</a:t>
            </a:r>
          </a:p>
        </p:txBody>
      </p:sp>
      <p:sp>
        <p:nvSpPr>
          <p:cNvPr id="18454" name="Text Box 14"/>
          <p:cNvSpPr txBox="1">
            <a:spLocks noChangeArrowheads="1"/>
          </p:cNvSpPr>
          <p:nvPr/>
        </p:nvSpPr>
        <p:spPr bwMode="auto">
          <a:xfrm>
            <a:off x="1905000" y="76200"/>
            <a:ext cx="5464175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endParaRPr lang="en-US" sz="2600" b="1" i="1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To</a:t>
            </a:r>
            <a:r>
              <a:rPr lang="vi-VN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17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17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1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0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3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6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0" dur="500"/>
                                        <p:tgtEl>
                                          <p:spTgt spid="2017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1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1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0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1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3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4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6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7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3" dur="500"/>
                                        <p:tgtEl>
                                          <p:spTgt spid="2017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01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01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01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3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4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6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7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9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0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7" dur="500"/>
                                        <p:tgtEl>
                                          <p:spTgt spid="2017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42" grpId="0"/>
      <p:bldP spid="201742" grpId="1"/>
      <p:bldP spid="201755" grpId="0"/>
      <p:bldP spid="201755" grpId="1"/>
      <p:bldP spid="201774" grpId="0"/>
      <p:bldP spid="201774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19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34400" y="6172200"/>
            <a:ext cx="533400" cy="533400"/>
          </a:xfrm>
          <a:prstGeom prst="actionButtonHom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2058" name="TextBox1" r:id="rId2" imgW="5334120" imgH="609480"/>
        </mc:Choice>
        <mc:Fallback>
          <p:control name="TextBox1" r:id="rId2" imgW="5334120" imgH="609480">
            <p:pic>
              <p:nvPicPr>
                <p:cNvPr id="2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6"/>
                <a:srcRect/>
                <a:stretch>
                  <a:fillRect/>
                </a:stretch>
              </p:blipFill>
              <p:spPr bwMode="auto">
                <a:xfrm>
                  <a:off x="1981200" y="209550"/>
                  <a:ext cx="5334000" cy="609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59" name="TextBox2" r:id="rId3" imgW="7848720" imgH="4191120"/>
        </mc:Choice>
        <mc:Fallback>
          <p:control name="TextBox2" r:id="rId3" imgW="7848720" imgH="4191120">
            <p:pic>
              <p:nvPicPr>
                <p:cNvPr id="3" name="TextBox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"/>
                <a:srcRect/>
                <a:stretch>
                  <a:fillRect/>
                </a:stretch>
              </p:blipFill>
              <p:spPr bwMode="auto">
                <a:xfrm>
                  <a:off x="609600" y="1143000"/>
                  <a:ext cx="7848600" cy="41910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6" name="Group 4"/>
          <p:cNvGrpSpPr>
            <a:grpSpLocks/>
          </p:cNvGrpSpPr>
          <p:nvPr/>
        </p:nvGrpSpPr>
        <p:grpSpPr bwMode="auto">
          <a:xfrm rot="-5400000">
            <a:off x="6100763" y="3424237"/>
            <a:ext cx="4800600" cy="847725"/>
            <a:chOff x="2350" y="1008"/>
            <a:chExt cx="1826" cy="534"/>
          </a:xfrm>
        </p:grpSpPr>
        <p:pic>
          <p:nvPicPr>
            <p:cNvPr id="3154" name="Picture 5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55" name="Picture 6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56" name="Picture 7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57" name="Picture 8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077" name="Group 9"/>
          <p:cNvGrpSpPr>
            <a:grpSpLocks/>
          </p:cNvGrpSpPr>
          <p:nvPr/>
        </p:nvGrpSpPr>
        <p:grpSpPr bwMode="auto">
          <a:xfrm rot="-5400000">
            <a:off x="-1290637" y="3652837"/>
            <a:ext cx="4800600" cy="847725"/>
            <a:chOff x="2350" y="1008"/>
            <a:chExt cx="1826" cy="534"/>
          </a:xfrm>
        </p:grpSpPr>
        <p:pic>
          <p:nvPicPr>
            <p:cNvPr id="3150" name="Picture 10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51" name="Picture 11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52" name="Picture 12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53" name="Picture 13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3074" name="Object 14"/>
          <p:cNvGraphicFramePr>
            <a:graphicFrameLocks noChangeAspect="1"/>
          </p:cNvGraphicFramePr>
          <p:nvPr/>
        </p:nvGraphicFramePr>
        <p:xfrm>
          <a:off x="152400" y="152400"/>
          <a:ext cx="1828800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Clip" r:id="rId4" imgW="1104840" imgH="809535" progId="MS_ClipArt_Gallery.2">
                  <p:embed/>
                </p:oleObj>
              </mc:Choice>
              <mc:Fallback>
                <p:oleObj name="Clip" r:id="rId4" imgW="1104840" imgH="809535" progId="MS_ClipArt_Gallery.2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52400"/>
                        <a:ext cx="1828800" cy="1463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15"/>
          <p:cNvGraphicFramePr>
            <a:graphicFrameLocks noChangeAspect="1"/>
          </p:cNvGraphicFramePr>
          <p:nvPr/>
        </p:nvGraphicFramePr>
        <p:xfrm>
          <a:off x="7315200" y="152400"/>
          <a:ext cx="1981200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Clip" r:id="rId6" imgW="2083003" imgH="3003804" progId="MS_ClipArt_Gallery.2">
                  <p:embed/>
                </p:oleObj>
              </mc:Choice>
              <mc:Fallback>
                <p:oleObj name="Clip" r:id="rId6" imgW="2083003" imgH="3003804" progId="MS_ClipArt_Gallery.2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lum bright="6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152400"/>
                        <a:ext cx="1981200" cy="2362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78" name="Group 16"/>
          <p:cNvGrpSpPr>
            <a:grpSpLocks/>
          </p:cNvGrpSpPr>
          <p:nvPr/>
        </p:nvGrpSpPr>
        <p:grpSpPr bwMode="auto">
          <a:xfrm>
            <a:off x="2165350" y="541338"/>
            <a:ext cx="5410200" cy="5791200"/>
            <a:chOff x="47" y="0"/>
            <a:chExt cx="5713" cy="4320"/>
          </a:xfrm>
        </p:grpSpPr>
        <p:sp>
          <p:nvSpPr>
            <p:cNvPr id="3084" name="Freeform 17"/>
            <p:cNvSpPr>
              <a:spLocks/>
            </p:cNvSpPr>
            <p:nvPr/>
          </p:nvSpPr>
          <p:spPr bwMode="auto">
            <a:xfrm>
              <a:off x="47" y="0"/>
              <a:ext cx="5713" cy="4320"/>
            </a:xfrm>
            <a:custGeom>
              <a:avLst/>
              <a:gdLst>
                <a:gd name="T0" fmla="*/ 3365 w 5713"/>
                <a:gd name="T1" fmla="*/ 58 h 4320"/>
                <a:gd name="T2" fmla="*/ 3390 w 5713"/>
                <a:gd name="T3" fmla="*/ 142 h 4320"/>
                <a:gd name="T4" fmla="*/ 3613 w 5713"/>
                <a:gd name="T5" fmla="*/ 187 h 4320"/>
                <a:gd name="T6" fmla="*/ 4015 w 5713"/>
                <a:gd name="T7" fmla="*/ 178 h 4320"/>
                <a:gd name="T8" fmla="*/ 4051 w 5713"/>
                <a:gd name="T9" fmla="*/ 310 h 4320"/>
                <a:gd name="T10" fmla="*/ 3735 w 5713"/>
                <a:gd name="T11" fmla="*/ 420 h 4320"/>
                <a:gd name="T12" fmla="*/ 3794 w 5713"/>
                <a:gd name="T13" fmla="*/ 514 h 4320"/>
                <a:gd name="T14" fmla="*/ 3699 w 5713"/>
                <a:gd name="T15" fmla="*/ 610 h 4320"/>
                <a:gd name="T16" fmla="*/ 3576 w 5713"/>
                <a:gd name="T17" fmla="*/ 663 h 4320"/>
                <a:gd name="T18" fmla="*/ 3529 w 5713"/>
                <a:gd name="T19" fmla="*/ 765 h 4320"/>
                <a:gd name="T20" fmla="*/ 3699 w 5713"/>
                <a:gd name="T21" fmla="*/ 779 h 4320"/>
                <a:gd name="T22" fmla="*/ 3838 w 5713"/>
                <a:gd name="T23" fmla="*/ 866 h 4320"/>
                <a:gd name="T24" fmla="*/ 3855 w 5713"/>
                <a:gd name="T25" fmla="*/ 996 h 4320"/>
                <a:gd name="T26" fmla="*/ 4086 w 5713"/>
                <a:gd name="T27" fmla="*/ 1008 h 4320"/>
                <a:gd name="T28" fmla="*/ 4093 w 5713"/>
                <a:gd name="T29" fmla="*/ 1019 h 4320"/>
                <a:gd name="T30" fmla="*/ 4213 w 5713"/>
                <a:gd name="T31" fmla="*/ 990 h 4320"/>
                <a:gd name="T32" fmla="*/ 4402 w 5713"/>
                <a:gd name="T33" fmla="*/ 1022 h 4320"/>
                <a:gd name="T34" fmla="*/ 5351 w 5713"/>
                <a:gd name="T35" fmla="*/ 1452 h 4320"/>
                <a:gd name="T36" fmla="*/ 5642 w 5713"/>
                <a:gd name="T37" fmla="*/ 1563 h 4320"/>
                <a:gd name="T38" fmla="*/ 5637 w 5713"/>
                <a:gd name="T39" fmla="*/ 1877 h 4320"/>
                <a:gd name="T40" fmla="*/ 5417 w 5713"/>
                <a:gd name="T41" fmla="*/ 2071 h 4320"/>
                <a:gd name="T42" fmla="*/ 5321 w 5713"/>
                <a:gd name="T43" fmla="*/ 2666 h 4320"/>
                <a:gd name="T44" fmla="*/ 5311 w 5713"/>
                <a:gd name="T45" fmla="*/ 2755 h 4320"/>
                <a:gd name="T46" fmla="*/ 4581 w 5713"/>
                <a:gd name="T47" fmla="*/ 3818 h 4320"/>
                <a:gd name="T48" fmla="*/ 4260 w 5713"/>
                <a:gd name="T49" fmla="*/ 3877 h 4320"/>
                <a:gd name="T50" fmla="*/ 4554 w 5713"/>
                <a:gd name="T51" fmla="*/ 4005 h 4320"/>
                <a:gd name="T52" fmla="*/ 4525 w 5713"/>
                <a:gd name="T53" fmla="*/ 4188 h 4320"/>
                <a:gd name="T54" fmla="*/ 3961 w 5713"/>
                <a:gd name="T55" fmla="*/ 4303 h 4320"/>
                <a:gd name="T56" fmla="*/ 3451 w 5713"/>
                <a:gd name="T57" fmla="*/ 4237 h 4320"/>
                <a:gd name="T58" fmla="*/ 3194 w 5713"/>
                <a:gd name="T59" fmla="*/ 4093 h 4320"/>
                <a:gd name="T60" fmla="*/ 2990 w 5713"/>
                <a:gd name="T61" fmla="*/ 3942 h 4320"/>
                <a:gd name="T62" fmla="*/ 3034 w 5713"/>
                <a:gd name="T63" fmla="*/ 3838 h 4320"/>
                <a:gd name="T64" fmla="*/ 2789 w 5713"/>
                <a:gd name="T65" fmla="*/ 3815 h 4320"/>
                <a:gd name="T66" fmla="*/ 2632 w 5713"/>
                <a:gd name="T67" fmla="*/ 3852 h 4320"/>
                <a:gd name="T68" fmla="*/ 2598 w 5713"/>
                <a:gd name="T69" fmla="*/ 3974 h 4320"/>
                <a:gd name="T70" fmla="*/ 2478 w 5713"/>
                <a:gd name="T71" fmla="*/ 4184 h 4320"/>
                <a:gd name="T72" fmla="*/ 2169 w 5713"/>
                <a:gd name="T73" fmla="*/ 4316 h 4320"/>
                <a:gd name="T74" fmla="*/ 1723 w 5713"/>
                <a:gd name="T75" fmla="*/ 4236 h 4320"/>
                <a:gd name="T76" fmla="*/ 1515 w 5713"/>
                <a:gd name="T77" fmla="*/ 4069 h 4320"/>
                <a:gd name="T78" fmla="*/ 1203 w 5713"/>
                <a:gd name="T79" fmla="*/ 3952 h 4320"/>
                <a:gd name="T80" fmla="*/ 1017 w 5713"/>
                <a:gd name="T81" fmla="*/ 3803 h 4320"/>
                <a:gd name="T82" fmla="*/ 154 w 5713"/>
                <a:gd name="T83" fmla="*/ 2099 h 4320"/>
                <a:gd name="T84" fmla="*/ 5 w 5713"/>
                <a:gd name="T85" fmla="*/ 1861 h 4320"/>
                <a:gd name="T86" fmla="*/ 365 w 5713"/>
                <a:gd name="T87" fmla="*/ 1116 h 4320"/>
                <a:gd name="T88" fmla="*/ 870 w 5713"/>
                <a:gd name="T89" fmla="*/ 1116 h 4320"/>
                <a:gd name="T90" fmla="*/ 1395 w 5713"/>
                <a:gd name="T91" fmla="*/ 1046 h 4320"/>
                <a:gd name="T92" fmla="*/ 1497 w 5713"/>
                <a:gd name="T93" fmla="*/ 992 h 4320"/>
                <a:gd name="T94" fmla="*/ 1664 w 5713"/>
                <a:gd name="T95" fmla="*/ 999 h 4320"/>
                <a:gd name="T96" fmla="*/ 1814 w 5713"/>
                <a:gd name="T97" fmla="*/ 995 h 4320"/>
                <a:gd name="T98" fmla="*/ 2017 w 5713"/>
                <a:gd name="T99" fmla="*/ 866 h 4320"/>
                <a:gd name="T100" fmla="*/ 2260 w 5713"/>
                <a:gd name="T101" fmla="*/ 782 h 4320"/>
                <a:gd name="T102" fmla="*/ 2191 w 5713"/>
                <a:gd name="T103" fmla="*/ 726 h 4320"/>
                <a:gd name="T104" fmla="*/ 2056 w 5713"/>
                <a:gd name="T105" fmla="*/ 670 h 4320"/>
                <a:gd name="T106" fmla="*/ 2044 w 5713"/>
                <a:gd name="T107" fmla="*/ 612 h 4320"/>
                <a:gd name="T108" fmla="*/ 1973 w 5713"/>
                <a:gd name="T109" fmla="*/ 575 h 4320"/>
                <a:gd name="T110" fmla="*/ 1870 w 5713"/>
                <a:gd name="T111" fmla="*/ 557 h 4320"/>
                <a:gd name="T112" fmla="*/ 1689 w 5713"/>
                <a:gd name="T113" fmla="*/ 406 h 4320"/>
                <a:gd name="T114" fmla="*/ 2125 w 5713"/>
                <a:gd name="T115" fmla="*/ 336 h 4320"/>
                <a:gd name="T116" fmla="*/ 2740 w 5713"/>
                <a:gd name="T117" fmla="*/ 30 h 432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713"/>
                <a:gd name="T178" fmla="*/ 0 h 4320"/>
                <a:gd name="T179" fmla="*/ 5713 w 5713"/>
                <a:gd name="T180" fmla="*/ 4320 h 4320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713" h="4320">
                  <a:moveTo>
                    <a:pt x="3348" y="0"/>
                  </a:moveTo>
                  <a:lnTo>
                    <a:pt x="3355" y="8"/>
                  </a:lnTo>
                  <a:lnTo>
                    <a:pt x="3360" y="16"/>
                  </a:lnTo>
                  <a:lnTo>
                    <a:pt x="3363" y="24"/>
                  </a:lnTo>
                  <a:lnTo>
                    <a:pt x="3365" y="32"/>
                  </a:lnTo>
                  <a:lnTo>
                    <a:pt x="3365" y="40"/>
                  </a:lnTo>
                  <a:lnTo>
                    <a:pt x="3365" y="48"/>
                  </a:lnTo>
                  <a:lnTo>
                    <a:pt x="3365" y="58"/>
                  </a:lnTo>
                  <a:lnTo>
                    <a:pt x="3365" y="66"/>
                  </a:lnTo>
                  <a:lnTo>
                    <a:pt x="3368" y="74"/>
                  </a:lnTo>
                  <a:lnTo>
                    <a:pt x="3373" y="83"/>
                  </a:lnTo>
                  <a:lnTo>
                    <a:pt x="3375" y="95"/>
                  </a:lnTo>
                  <a:lnTo>
                    <a:pt x="3377" y="107"/>
                  </a:lnTo>
                  <a:lnTo>
                    <a:pt x="3380" y="119"/>
                  </a:lnTo>
                  <a:lnTo>
                    <a:pt x="3385" y="131"/>
                  </a:lnTo>
                  <a:lnTo>
                    <a:pt x="3390" y="142"/>
                  </a:lnTo>
                  <a:lnTo>
                    <a:pt x="3395" y="154"/>
                  </a:lnTo>
                  <a:lnTo>
                    <a:pt x="3402" y="165"/>
                  </a:lnTo>
                  <a:lnTo>
                    <a:pt x="3409" y="175"/>
                  </a:lnTo>
                  <a:lnTo>
                    <a:pt x="3417" y="187"/>
                  </a:lnTo>
                  <a:lnTo>
                    <a:pt x="3424" y="197"/>
                  </a:lnTo>
                  <a:lnTo>
                    <a:pt x="3493" y="195"/>
                  </a:lnTo>
                  <a:lnTo>
                    <a:pt x="3554" y="191"/>
                  </a:lnTo>
                  <a:lnTo>
                    <a:pt x="3613" y="187"/>
                  </a:lnTo>
                  <a:lnTo>
                    <a:pt x="3667" y="182"/>
                  </a:lnTo>
                  <a:lnTo>
                    <a:pt x="3721" y="179"/>
                  </a:lnTo>
                  <a:lnTo>
                    <a:pt x="3775" y="174"/>
                  </a:lnTo>
                  <a:lnTo>
                    <a:pt x="3831" y="170"/>
                  </a:lnTo>
                  <a:lnTo>
                    <a:pt x="3887" y="166"/>
                  </a:lnTo>
                  <a:lnTo>
                    <a:pt x="3946" y="164"/>
                  </a:lnTo>
                  <a:lnTo>
                    <a:pt x="4010" y="162"/>
                  </a:lnTo>
                  <a:lnTo>
                    <a:pt x="4015" y="178"/>
                  </a:lnTo>
                  <a:lnTo>
                    <a:pt x="4020" y="195"/>
                  </a:lnTo>
                  <a:lnTo>
                    <a:pt x="4025" y="211"/>
                  </a:lnTo>
                  <a:lnTo>
                    <a:pt x="4029" y="228"/>
                  </a:lnTo>
                  <a:lnTo>
                    <a:pt x="4037" y="244"/>
                  </a:lnTo>
                  <a:lnTo>
                    <a:pt x="4042" y="261"/>
                  </a:lnTo>
                  <a:lnTo>
                    <a:pt x="4044" y="277"/>
                  </a:lnTo>
                  <a:lnTo>
                    <a:pt x="4049" y="294"/>
                  </a:lnTo>
                  <a:lnTo>
                    <a:pt x="4051" y="310"/>
                  </a:lnTo>
                  <a:lnTo>
                    <a:pt x="4054" y="326"/>
                  </a:lnTo>
                  <a:lnTo>
                    <a:pt x="3701" y="371"/>
                  </a:lnTo>
                  <a:lnTo>
                    <a:pt x="3689" y="381"/>
                  </a:lnTo>
                  <a:lnTo>
                    <a:pt x="3686" y="390"/>
                  </a:lnTo>
                  <a:lnTo>
                    <a:pt x="3694" y="398"/>
                  </a:lnTo>
                  <a:lnTo>
                    <a:pt x="3703" y="406"/>
                  </a:lnTo>
                  <a:lnTo>
                    <a:pt x="3718" y="413"/>
                  </a:lnTo>
                  <a:lnTo>
                    <a:pt x="3735" y="420"/>
                  </a:lnTo>
                  <a:lnTo>
                    <a:pt x="3752" y="427"/>
                  </a:lnTo>
                  <a:lnTo>
                    <a:pt x="3770" y="435"/>
                  </a:lnTo>
                  <a:lnTo>
                    <a:pt x="3782" y="443"/>
                  </a:lnTo>
                  <a:lnTo>
                    <a:pt x="3789" y="453"/>
                  </a:lnTo>
                  <a:lnTo>
                    <a:pt x="3797" y="468"/>
                  </a:lnTo>
                  <a:lnTo>
                    <a:pt x="3799" y="484"/>
                  </a:lnTo>
                  <a:lnTo>
                    <a:pt x="3797" y="499"/>
                  </a:lnTo>
                  <a:lnTo>
                    <a:pt x="3794" y="514"/>
                  </a:lnTo>
                  <a:lnTo>
                    <a:pt x="3787" y="528"/>
                  </a:lnTo>
                  <a:lnTo>
                    <a:pt x="3777" y="542"/>
                  </a:lnTo>
                  <a:lnTo>
                    <a:pt x="3767" y="556"/>
                  </a:lnTo>
                  <a:lnTo>
                    <a:pt x="3755" y="570"/>
                  </a:lnTo>
                  <a:lnTo>
                    <a:pt x="3740" y="582"/>
                  </a:lnTo>
                  <a:lnTo>
                    <a:pt x="3725" y="594"/>
                  </a:lnTo>
                  <a:lnTo>
                    <a:pt x="3713" y="603"/>
                  </a:lnTo>
                  <a:lnTo>
                    <a:pt x="3699" y="610"/>
                  </a:lnTo>
                  <a:lnTo>
                    <a:pt x="3679" y="614"/>
                  </a:lnTo>
                  <a:lnTo>
                    <a:pt x="3659" y="619"/>
                  </a:lnTo>
                  <a:lnTo>
                    <a:pt x="3640" y="623"/>
                  </a:lnTo>
                  <a:lnTo>
                    <a:pt x="3620" y="628"/>
                  </a:lnTo>
                  <a:lnTo>
                    <a:pt x="3603" y="634"/>
                  </a:lnTo>
                  <a:lnTo>
                    <a:pt x="3591" y="642"/>
                  </a:lnTo>
                  <a:lnTo>
                    <a:pt x="3581" y="651"/>
                  </a:lnTo>
                  <a:lnTo>
                    <a:pt x="3576" y="663"/>
                  </a:lnTo>
                  <a:lnTo>
                    <a:pt x="3576" y="676"/>
                  </a:lnTo>
                  <a:lnTo>
                    <a:pt x="3574" y="688"/>
                  </a:lnTo>
                  <a:lnTo>
                    <a:pt x="3569" y="701"/>
                  </a:lnTo>
                  <a:lnTo>
                    <a:pt x="3564" y="714"/>
                  </a:lnTo>
                  <a:lnTo>
                    <a:pt x="3556" y="726"/>
                  </a:lnTo>
                  <a:lnTo>
                    <a:pt x="3547" y="739"/>
                  </a:lnTo>
                  <a:lnTo>
                    <a:pt x="3537" y="752"/>
                  </a:lnTo>
                  <a:lnTo>
                    <a:pt x="3529" y="765"/>
                  </a:lnTo>
                  <a:lnTo>
                    <a:pt x="3520" y="778"/>
                  </a:lnTo>
                  <a:lnTo>
                    <a:pt x="3512" y="790"/>
                  </a:lnTo>
                  <a:lnTo>
                    <a:pt x="3542" y="790"/>
                  </a:lnTo>
                  <a:lnTo>
                    <a:pt x="3574" y="789"/>
                  </a:lnTo>
                  <a:lnTo>
                    <a:pt x="3603" y="787"/>
                  </a:lnTo>
                  <a:lnTo>
                    <a:pt x="3635" y="783"/>
                  </a:lnTo>
                  <a:lnTo>
                    <a:pt x="3667" y="781"/>
                  </a:lnTo>
                  <a:lnTo>
                    <a:pt x="3699" y="779"/>
                  </a:lnTo>
                  <a:lnTo>
                    <a:pt x="3730" y="779"/>
                  </a:lnTo>
                  <a:lnTo>
                    <a:pt x="3760" y="779"/>
                  </a:lnTo>
                  <a:lnTo>
                    <a:pt x="3792" y="782"/>
                  </a:lnTo>
                  <a:lnTo>
                    <a:pt x="3821" y="787"/>
                  </a:lnTo>
                  <a:lnTo>
                    <a:pt x="3833" y="807"/>
                  </a:lnTo>
                  <a:lnTo>
                    <a:pt x="3838" y="827"/>
                  </a:lnTo>
                  <a:lnTo>
                    <a:pt x="3841" y="846"/>
                  </a:lnTo>
                  <a:lnTo>
                    <a:pt x="3838" y="866"/>
                  </a:lnTo>
                  <a:lnTo>
                    <a:pt x="3833" y="885"/>
                  </a:lnTo>
                  <a:lnTo>
                    <a:pt x="3828" y="904"/>
                  </a:lnTo>
                  <a:lnTo>
                    <a:pt x="3821" y="925"/>
                  </a:lnTo>
                  <a:lnTo>
                    <a:pt x="3814" y="944"/>
                  </a:lnTo>
                  <a:lnTo>
                    <a:pt x="3809" y="964"/>
                  </a:lnTo>
                  <a:lnTo>
                    <a:pt x="3806" y="984"/>
                  </a:lnTo>
                  <a:lnTo>
                    <a:pt x="3831" y="990"/>
                  </a:lnTo>
                  <a:lnTo>
                    <a:pt x="3855" y="996"/>
                  </a:lnTo>
                  <a:lnTo>
                    <a:pt x="3882" y="999"/>
                  </a:lnTo>
                  <a:lnTo>
                    <a:pt x="3912" y="1002"/>
                  </a:lnTo>
                  <a:lnTo>
                    <a:pt x="3944" y="1003"/>
                  </a:lnTo>
                  <a:lnTo>
                    <a:pt x="3973" y="1004"/>
                  </a:lnTo>
                  <a:lnTo>
                    <a:pt x="4005" y="1005"/>
                  </a:lnTo>
                  <a:lnTo>
                    <a:pt x="4034" y="1005"/>
                  </a:lnTo>
                  <a:lnTo>
                    <a:pt x="4061" y="1006"/>
                  </a:lnTo>
                  <a:lnTo>
                    <a:pt x="4086" y="1008"/>
                  </a:lnTo>
                  <a:lnTo>
                    <a:pt x="4086" y="1010"/>
                  </a:lnTo>
                  <a:lnTo>
                    <a:pt x="4086" y="1012"/>
                  </a:lnTo>
                  <a:lnTo>
                    <a:pt x="4088" y="1013"/>
                  </a:lnTo>
                  <a:lnTo>
                    <a:pt x="4088" y="1014"/>
                  </a:lnTo>
                  <a:lnTo>
                    <a:pt x="4088" y="1015"/>
                  </a:lnTo>
                  <a:lnTo>
                    <a:pt x="4088" y="1016"/>
                  </a:lnTo>
                  <a:lnTo>
                    <a:pt x="4091" y="1018"/>
                  </a:lnTo>
                  <a:lnTo>
                    <a:pt x="4093" y="1019"/>
                  </a:lnTo>
                  <a:lnTo>
                    <a:pt x="4096" y="1020"/>
                  </a:lnTo>
                  <a:lnTo>
                    <a:pt x="4098" y="1020"/>
                  </a:lnTo>
                  <a:lnTo>
                    <a:pt x="4115" y="1013"/>
                  </a:lnTo>
                  <a:lnTo>
                    <a:pt x="4132" y="1007"/>
                  </a:lnTo>
                  <a:lnTo>
                    <a:pt x="4152" y="1002"/>
                  </a:lnTo>
                  <a:lnTo>
                    <a:pt x="4172" y="997"/>
                  </a:lnTo>
                  <a:lnTo>
                    <a:pt x="4191" y="994"/>
                  </a:lnTo>
                  <a:lnTo>
                    <a:pt x="4213" y="990"/>
                  </a:lnTo>
                  <a:lnTo>
                    <a:pt x="4235" y="987"/>
                  </a:lnTo>
                  <a:lnTo>
                    <a:pt x="4255" y="984"/>
                  </a:lnTo>
                  <a:lnTo>
                    <a:pt x="4277" y="982"/>
                  </a:lnTo>
                  <a:lnTo>
                    <a:pt x="4299" y="979"/>
                  </a:lnTo>
                  <a:lnTo>
                    <a:pt x="4333" y="987"/>
                  </a:lnTo>
                  <a:lnTo>
                    <a:pt x="4360" y="997"/>
                  </a:lnTo>
                  <a:lnTo>
                    <a:pt x="4382" y="1008"/>
                  </a:lnTo>
                  <a:lnTo>
                    <a:pt x="4402" y="1022"/>
                  </a:lnTo>
                  <a:lnTo>
                    <a:pt x="4414" y="1037"/>
                  </a:lnTo>
                  <a:lnTo>
                    <a:pt x="4426" y="1052"/>
                  </a:lnTo>
                  <a:lnTo>
                    <a:pt x="4436" y="1068"/>
                  </a:lnTo>
                  <a:lnTo>
                    <a:pt x="4446" y="1085"/>
                  </a:lnTo>
                  <a:lnTo>
                    <a:pt x="4456" y="1101"/>
                  </a:lnTo>
                  <a:lnTo>
                    <a:pt x="4468" y="1116"/>
                  </a:lnTo>
                  <a:lnTo>
                    <a:pt x="5351" y="1119"/>
                  </a:lnTo>
                  <a:lnTo>
                    <a:pt x="5351" y="1452"/>
                  </a:lnTo>
                  <a:lnTo>
                    <a:pt x="5387" y="1466"/>
                  </a:lnTo>
                  <a:lnTo>
                    <a:pt x="5424" y="1478"/>
                  </a:lnTo>
                  <a:lnTo>
                    <a:pt x="5463" y="1492"/>
                  </a:lnTo>
                  <a:lnTo>
                    <a:pt x="5503" y="1504"/>
                  </a:lnTo>
                  <a:lnTo>
                    <a:pt x="5542" y="1517"/>
                  </a:lnTo>
                  <a:lnTo>
                    <a:pt x="5578" y="1531"/>
                  </a:lnTo>
                  <a:lnTo>
                    <a:pt x="5610" y="1547"/>
                  </a:lnTo>
                  <a:lnTo>
                    <a:pt x="5642" y="1563"/>
                  </a:lnTo>
                  <a:lnTo>
                    <a:pt x="5667" y="1581"/>
                  </a:lnTo>
                  <a:lnTo>
                    <a:pt x="5686" y="1602"/>
                  </a:lnTo>
                  <a:lnTo>
                    <a:pt x="5706" y="1648"/>
                  </a:lnTo>
                  <a:lnTo>
                    <a:pt x="5713" y="1695"/>
                  </a:lnTo>
                  <a:lnTo>
                    <a:pt x="5708" y="1742"/>
                  </a:lnTo>
                  <a:lnTo>
                    <a:pt x="5694" y="1788"/>
                  </a:lnTo>
                  <a:lnTo>
                    <a:pt x="5669" y="1834"/>
                  </a:lnTo>
                  <a:lnTo>
                    <a:pt x="5637" y="1877"/>
                  </a:lnTo>
                  <a:lnTo>
                    <a:pt x="5603" y="1922"/>
                  </a:lnTo>
                  <a:lnTo>
                    <a:pt x="5561" y="1964"/>
                  </a:lnTo>
                  <a:lnTo>
                    <a:pt x="5517" y="2005"/>
                  </a:lnTo>
                  <a:lnTo>
                    <a:pt x="5473" y="2045"/>
                  </a:lnTo>
                  <a:lnTo>
                    <a:pt x="5458" y="2052"/>
                  </a:lnTo>
                  <a:lnTo>
                    <a:pt x="5446" y="2059"/>
                  </a:lnTo>
                  <a:lnTo>
                    <a:pt x="5431" y="2066"/>
                  </a:lnTo>
                  <a:lnTo>
                    <a:pt x="5417" y="2071"/>
                  </a:lnTo>
                  <a:lnTo>
                    <a:pt x="5402" y="2077"/>
                  </a:lnTo>
                  <a:lnTo>
                    <a:pt x="5390" y="2083"/>
                  </a:lnTo>
                  <a:lnTo>
                    <a:pt x="5375" y="2088"/>
                  </a:lnTo>
                  <a:lnTo>
                    <a:pt x="5360" y="2094"/>
                  </a:lnTo>
                  <a:lnTo>
                    <a:pt x="5346" y="2101"/>
                  </a:lnTo>
                  <a:lnTo>
                    <a:pt x="5333" y="2107"/>
                  </a:lnTo>
                  <a:lnTo>
                    <a:pt x="5314" y="2654"/>
                  </a:lnTo>
                  <a:lnTo>
                    <a:pt x="5321" y="2666"/>
                  </a:lnTo>
                  <a:lnTo>
                    <a:pt x="5324" y="2677"/>
                  </a:lnTo>
                  <a:lnTo>
                    <a:pt x="5324" y="2688"/>
                  </a:lnTo>
                  <a:lnTo>
                    <a:pt x="5321" y="2700"/>
                  </a:lnTo>
                  <a:lnTo>
                    <a:pt x="5319" y="2711"/>
                  </a:lnTo>
                  <a:lnTo>
                    <a:pt x="5316" y="2723"/>
                  </a:lnTo>
                  <a:lnTo>
                    <a:pt x="5314" y="2733"/>
                  </a:lnTo>
                  <a:lnTo>
                    <a:pt x="5311" y="2744"/>
                  </a:lnTo>
                  <a:lnTo>
                    <a:pt x="5311" y="2755"/>
                  </a:lnTo>
                  <a:lnTo>
                    <a:pt x="5314" y="2765"/>
                  </a:lnTo>
                  <a:lnTo>
                    <a:pt x="5297" y="3818"/>
                  </a:lnTo>
                  <a:lnTo>
                    <a:pt x="5179" y="3818"/>
                  </a:lnTo>
                  <a:lnTo>
                    <a:pt x="5059" y="3818"/>
                  </a:lnTo>
                  <a:lnTo>
                    <a:pt x="4939" y="3818"/>
                  </a:lnTo>
                  <a:lnTo>
                    <a:pt x="4819" y="3818"/>
                  </a:lnTo>
                  <a:lnTo>
                    <a:pt x="4699" y="3818"/>
                  </a:lnTo>
                  <a:lnTo>
                    <a:pt x="4581" y="3818"/>
                  </a:lnTo>
                  <a:lnTo>
                    <a:pt x="4463" y="3818"/>
                  </a:lnTo>
                  <a:lnTo>
                    <a:pt x="4353" y="3818"/>
                  </a:lnTo>
                  <a:lnTo>
                    <a:pt x="4245" y="3818"/>
                  </a:lnTo>
                  <a:lnTo>
                    <a:pt x="4142" y="3818"/>
                  </a:lnTo>
                  <a:lnTo>
                    <a:pt x="4105" y="3847"/>
                  </a:lnTo>
                  <a:lnTo>
                    <a:pt x="4154" y="3859"/>
                  </a:lnTo>
                  <a:lnTo>
                    <a:pt x="4206" y="3868"/>
                  </a:lnTo>
                  <a:lnTo>
                    <a:pt x="4260" y="3877"/>
                  </a:lnTo>
                  <a:lnTo>
                    <a:pt x="4311" y="3886"/>
                  </a:lnTo>
                  <a:lnTo>
                    <a:pt x="4363" y="3895"/>
                  </a:lnTo>
                  <a:lnTo>
                    <a:pt x="4409" y="3907"/>
                  </a:lnTo>
                  <a:lnTo>
                    <a:pt x="4453" y="3920"/>
                  </a:lnTo>
                  <a:lnTo>
                    <a:pt x="4490" y="3936"/>
                  </a:lnTo>
                  <a:lnTo>
                    <a:pt x="4522" y="3957"/>
                  </a:lnTo>
                  <a:lnTo>
                    <a:pt x="4547" y="3982"/>
                  </a:lnTo>
                  <a:lnTo>
                    <a:pt x="4554" y="4005"/>
                  </a:lnTo>
                  <a:lnTo>
                    <a:pt x="4556" y="4028"/>
                  </a:lnTo>
                  <a:lnTo>
                    <a:pt x="4556" y="4051"/>
                  </a:lnTo>
                  <a:lnTo>
                    <a:pt x="4554" y="4074"/>
                  </a:lnTo>
                  <a:lnTo>
                    <a:pt x="4549" y="4098"/>
                  </a:lnTo>
                  <a:lnTo>
                    <a:pt x="4542" y="4120"/>
                  </a:lnTo>
                  <a:lnTo>
                    <a:pt x="4537" y="4143"/>
                  </a:lnTo>
                  <a:lnTo>
                    <a:pt x="4529" y="4165"/>
                  </a:lnTo>
                  <a:lnTo>
                    <a:pt x="4525" y="4188"/>
                  </a:lnTo>
                  <a:lnTo>
                    <a:pt x="4520" y="4208"/>
                  </a:lnTo>
                  <a:lnTo>
                    <a:pt x="4456" y="4242"/>
                  </a:lnTo>
                  <a:lnTo>
                    <a:pt x="4385" y="4267"/>
                  </a:lnTo>
                  <a:lnTo>
                    <a:pt x="4306" y="4284"/>
                  </a:lnTo>
                  <a:lnTo>
                    <a:pt x="4225" y="4296"/>
                  </a:lnTo>
                  <a:lnTo>
                    <a:pt x="4140" y="4302"/>
                  </a:lnTo>
                  <a:lnTo>
                    <a:pt x="4051" y="4304"/>
                  </a:lnTo>
                  <a:lnTo>
                    <a:pt x="3961" y="4303"/>
                  </a:lnTo>
                  <a:lnTo>
                    <a:pt x="3870" y="4300"/>
                  </a:lnTo>
                  <a:lnTo>
                    <a:pt x="3779" y="4294"/>
                  </a:lnTo>
                  <a:lnTo>
                    <a:pt x="3689" y="4287"/>
                  </a:lnTo>
                  <a:lnTo>
                    <a:pt x="3647" y="4278"/>
                  </a:lnTo>
                  <a:lnTo>
                    <a:pt x="3600" y="4269"/>
                  </a:lnTo>
                  <a:lnTo>
                    <a:pt x="3551" y="4260"/>
                  </a:lnTo>
                  <a:lnTo>
                    <a:pt x="3500" y="4248"/>
                  </a:lnTo>
                  <a:lnTo>
                    <a:pt x="3451" y="4237"/>
                  </a:lnTo>
                  <a:lnTo>
                    <a:pt x="3407" y="4223"/>
                  </a:lnTo>
                  <a:lnTo>
                    <a:pt x="3368" y="4207"/>
                  </a:lnTo>
                  <a:lnTo>
                    <a:pt x="3338" y="4189"/>
                  </a:lnTo>
                  <a:lnTo>
                    <a:pt x="3319" y="4166"/>
                  </a:lnTo>
                  <a:lnTo>
                    <a:pt x="3311" y="4140"/>
                  </a:lnTo>
                  <a:lnTo>
                    <a:pt x="3272" y="4125"/>
                  </a:lnTo>
                  <a:lnTo>
                    <a:pt x="3233" y="4109"/>
                  </a:lnTo>
                  <a:lnTo>
                    <a:pt x="3194" y="4093"/>
                  </a:lnTo>
                  <a:lnTo>
                    <a:pt x="3157" y="4076"/>
                  </a:lnTo>
                  <a:lnTo>
                    <a:pt x="3123" y="4058"/>
                  </a:lnTo>
                  <a:lnTo>
                    <a:pt x="3091" y="4039"/>
                  </a:lnTo>
                  <a:lnTo>
                    <a:pt x="3059" y="4020"/>
                  </a:lnTo>
                  <a:lnTo>
                    <a:pt x="3029" y="3999"/>
                  </a:lnTo>
                  <a:lnTo>
                    <a:pt x="3005" y="3978"/>
                  </a:lnTo>
                  <a:lnTo>
                    <a:pt x="2983" y="3955"/>
                  </a:lnTo>
                  <a:lnTo>
                    <a:pt x="2990" y="3942"/>
                  </a:lnTo>
                  <a:lnTo>
                    <a:pt x="2995" y="3928"/>
                  </a:lnTo>
                  <a:lnTo>
                    <a:pt x="3000" y="3916"/>
                  </a:lnTo>
                  <a:lnTo>
                    <a:pt x="3005" y="3902"/>
                  </a:lnTo>
                  <a:lnTo>
                    <a:pt x="3012" y="3888"/>
                  </a:lnTo>
                  <a:lnTo>
                    <a:pt x="3017" y="3876"/>
                  </a:lnTo>
                  <a:lnTo>
                    <a:pt x="3022" y="3863"/>
                  </a:lnTo>
                  <a:lnTo>
                    <a:pt x="3027" y="3851"/>
                  </a:lnTo>
                  <a:lnTo>
                    <a:pt x="3034" y="3838"/>
                  </a:lnTo>
                  <a:lnTo>
                    <a:pt x="3039" y="3827"/>
                  </a:lnTo>
                  <a:lnTo>
                    <a:pt x="3005" y="3819"/>
                  </a:lnTo>
                  <a:lnTo>
                    <a:pt x="2971" y="3813"/>
                  </a:lnTo>
                  <a:lnTo>
                    <a:pt x="2936" y="3812"/>
                  </a:lnTo>
                  <a:lnTo>
                    <a:pt x="2902" y="3812"/>
                  </a:lnTo>
                  <a:lnTo>
                    <a:pt x="2865" y="3813"/>
                  </a:lnTo>
                  <a:lnTo>
                    <a:pt x="2828" y="3814"/>
                  </a:lnTo>
                  <a:lnTo>
                    <a:pt x="2789" y="3815"/>
                  </a:lnTo>
                  <a:lnTo>
                    <a:pt x="2750" y="3816"/>
                  </a:lnTo>
                  <a:lnTo>
                    <a:pt x="2706" y="3815"/>
                  </a:lnTo>
                  <a:lnTo>
                    <a:pt x="2659" y="3811"/>
                  </a:lnTo>
                  <a:lnTo>
                    <a:pt x="2647" y="3818"/>
                  </a:lnTo>
                  <a:lnTo>
                    <a:pt x="2640" y="3824"/>
                  </a:lnTo>
                  <a:lnTo>
                    <a:pt x="2635" y="3834"/>
                  </a:lnTo>
                  <a:lnTo>
                    <a:pt x="2632" y="3843"/>
                  </a:lnTo>
                  <a:lnTo>
                    <a:pt x="2632" y="3852"/>
                  </a:lnTo>
                  <a:lnTo>
                    <a:pt x="2632" y="3861"/>
                  </a:lnTo>
                  <a:lnTo>
                    <a:pt x="2632" y="3870"/>
                  </a:lnTo>
                  <a:lnTo>
                    <a:pt x="2632" y="3879"/>
                  </a:lnTo>
                  <a:lnTo>
                    <a:pt x="2630" y="3886"/>
                  </a:lnTo>
                  <a:lnTo>
                    <a:pt x="2623" y="3893"/>
                  </a:lnTo>
                  <a:lnTo>
                    <a:pt x="2615" y="3920"/>
                  </a:lnTo>
                  <a:lnTo>
                    <a:pt x="2608" y="3947"/>
                  </a:lnTo>
                  <a:lnTo>
                    <a:pt x="2598" y="3974"/>
                  </a:lnTo>
                  <a:lnTo>
                    <a:pt x="2591" y="4003"/>
                  </a:lnTo>
                  <a:lnTo>
                    <a:pt x="2578" y="4030"/>
                  </a:lnTo>
                  <a:lnTo>
                    <a:pt x="2566" y="4058"/>
                  </a:lnTo>
                  <a:lnTo>
                    <a:pt x="2554" y="4084"/>
                  </a:lnTo>
                  <a:lnTo>
                    <a:pt x="2537" y="4110"/>
                  </a:lnTo>
                  <a:lnTo>
                    <a:pt x="2520" y="4136"/>
                  </a:lnTo>
                  <a:lnTo>
                    <a:pt x="2497" y="4160"/>
                  </a:lnTo>
                  <a:lnTo>
                    <a:pt x="2478" y="4184"/>
                  </a:lnTo>
                  <a:lnTo>
                    <a:pt x="2453" y="4206"/>
                  </a:lnTo>
                  <a:lnTo>
                    <a:pt x="2422" y="4228"/>
                  </a:lnTo>
                  <a:lnTo>
                    <a:pt x="2387" y="4248"/>
                  </a:lnTo>
                  <a:lnTo>
                    <a:pt x="2348" y="4267"/>
                  </a:lnTo>
                  <a:lnTo>
                    <a:pt x="2309" y="4283"/>
                  </a:lnTo>
                  <a:lnTo>
                    <a:pt x="2265" y="4296"/>
                  </a:lnTo>
                  <a:lnTo>
                    <a:pt x="2218" y="4308"/>
                  </a:lnTo>
                  <a:lnTo>
                    <a:pt x="2169" y="4316"/>
                  </a:lnTo>
                  <a:lnTo>
                    <a:pt x="2120" y="4320"/>
                  </a:lnTo>
                  <a:lnTo>
                    <a:pt x="2054" y="4319"/>
                  </a:lnTo>
                  <a:lnTo>
                    <a:pt x="1993" y="4312"/>
                  </a:lnTo>
                  <a:lnTo>
                    <a:pt x="1934" y="4303"/>
                  </a:lnTo>
                  <a:lnTo>
                    <a:pt x="1877" y="4290"/>
                  </a:lnTo>
                  <a:lnTo>
                    <a:pt x="1823" y="4274"/>
                  </a:lnTo>
                  <a:lnTo>
                    <a:pt x="1772" y="4255"/>
                  </a:lnTo>
                  <a:lnTo>
                    <a:pt x="1723" y="4236"/>
                  </a:lnTo>
                  <a:lnTo>
                    <a:pt x="1676" y="4215"/>
                  </a:lnTo>
                  <a:lnTo>
                    <a:pt x="1632" y="4194"/>
                  </a:lnTo>
                  <a:lnTo>
                    <a:pt x="1591" y="4173"/>
                  </a:lnTo>
                  <a:lnTo>
                    <a:pt x="1610" y="4143"/>
                  </a:lnTo>
                  <a:lnTo>
                    <a:pt x="1610" y="4119"/>
                  </a:lnTo>
                  <a:lnTo>
                    <a:pt x="1591" y="4100"/>
                  </a:lnTo>
                  <a:lnTo>
                    <a:pt x="1559" y="4083"/>
                  </a:lnTo>
                  <a:lnTo>
                    <a:pt x="1515" y="4069"/>
                  </a:lnTo>
                  <a:lnTo>
                    <a:pt x="1466" y="4056"/>
                  </a:lnTo>
                  <a:lnTo>
                    <a:pt x="1414" y="4044"/>
                  </a:lnTo>
                  <a:lnTo>
                    <a:pt x="1368" y="4032"/>
                  </a:lnTo>
                  <a:lnTo>
                    <a:pt x="1323" y="4019"/>
                  </a:lnTo>
                  <a:lnTo>
                    <a:pt x="1292" y="4003"/>
                  </a:lnTo>
                  <a:lnTo>
                    <a:pt x="1260" y="3987"/>
                  </a:lnTo>
                  <a:lnTo>
                    <a:pt x="1230" y="3971"/>
                  </a:lnTo>
                  <a:lnTo>
                    <a:pt x="1203" y="3952"/>
                  </a:lnTo>
                  <a:lnTo>
                    <a:pt x="1179" y="3934"/>
                  </a:lnTo>
                  <a:lnTo>
                    <a:pt x="1159" y="3915"/>
                  </a:lnTo>
                  <a:lnTo>
                    <a:pt x="1140" y="3895"/>
                  </a:lnTo>
                  <a:lnTo>
                    <a:pt x="1122" y="3875"/>
                  </a:lnTo>
                  <a:lnTo>
                    <a:pt x="1105" y="3855"/>
                  </a:lnTo>
                  <a:lnTo>
                    <a:pt x="1088" y="3835"/>
                  </a:lnTo>
                  <a:lnTo>
                    <a:pt x="1071" y="3814"/>
                  </a:lnTo>
                  <a:lnTo>
                    <a:pt x="1017" y="3803"/>
                  </a:lnTo>
                  <a:lnTo>
                    <a:pt x="348" y="3803"/>
                  </a:lnTo>
                  <a:lnTo>
                    <a:pt x="355" y="2144"/>
                  </a:lnTo>
                  <a:lnTo>
                    <a:pt x="319" y="2140"/>
                  </a:lnTo>
                  <a:lnTo>
                    <a:pt x="284" y="2133"/>
                  </a:lnTo>
                  <a:lnTo>
                    <a:pt x="250" y="2126"/>
                  </a:lnTo>
                  <a:lnTo>
                    <a:pt x="216" y="2118"/>
                  </a:lnTo>
                  <a:lnTo>
                    <a:pt x="184" y="2109"/>
                  </a:lnTo>
                  <a:lnTo>
                    <a:pt x="154" y="2099"/>
                  </a:lnTo>
                  <a:lnTo>
                    <a:pt x="127" y="2087"/>
                  </a:lnTo>
                  <a:lnTo>
                    <a:pt x="103" y="2074"/>
                  </a:lnTo>
                  <a:lnTo>
                    <a:pt x="81" y="2059"/>
                  </a:lnTo>
                  <a:lnTo>
                    <a:pt x="64" y="2042"/>
                  </a:lnTo>
                  <a:lnTo>
                    <a:pt x="46" y="1999"/>
                  </a:lnTo>
                  <a:lnTo>
                    <a:pt x="32" y="1955"/>
                  </a:lnTo>
                  <a:lnTo>
                    <a:pt x="15" y="1908"/>
                  </a:lnTo>
                  <a:lnTo>
                    <a:pt x="5" y="1861"/>
                  </a:lnTo>
                  <a:lnTo>
                    <a:pt x="0" y="1813"/>
                  </a:lnTo>
                  <a:lnTo>
                    <a:pt x="2" y="1766"/>
                  </a:lnTo>
                  <a:lnTo>
                    <a:pt x="17" y="1720"/>
                  </a:lnTo>
                  <a:lnTo>
                    <a:pt x="42" y="1677"/>
                  </a:lnTo>
                  <a:lnTo>
                    <a:pt x="81" y="1635"/>
                  </a:lnTo>
                  <a:lnTo>
                    <a:pt x="135" y="1596"/>
                  </a:lnTo>
                  <a:lnTo>
                    <a:pt x="348" y="1543"/>
                  </a:lnTo>
                  <a:lnTo>
                    <a:pt x="365" y="1116"/>
                  </a:lnTo>
                  <a:lnTo>
                    <a:pt x="421" y="1116"/>
                  </a:lnTo>
                  <a:lnTo>
                    <a:pt x="485" y="1116"/>
                  </a:lnTo>
                  <a:lnTo>
                    <a:pt x="556" y="1116"/>
                  </a:lnTo>
                  <a:lnTo>
                    <a:pt x="630" y="1116"/>
                  </a:lnTo>
                  <a:lnTo>
                    <a:pt x="701" y="1116"/>
                  </a:lnTo>
                  <a:lnTo>
                    <a:pt x="767" y="1116"/>
                  </a:lnTo>
                  <a:lnTo>
                    <a:pt x="823" y="1116"/>
                  </a:lnTo>
                  <a:lnTo>
                    <a:pt x="870" y="1116"/>
                  </a:lnTo>
                  <a:lnTo>
                    <a:pt x="899" y="1116"/>
                  </a:lnTo>
                  <a:lnTo>
                    <a:pt x="909" y="1116"/>
                  </a:lnTo>
                  <a:lnTo>
                    <a:pt x="1319" y="1111"/>
                  </a:lnTo>
                  <a:lnTo>
                    <a:pt x="1331" y="1100"/>
                  </a:lnTo>
                  <a:lnTo>
                    <a:pt x="1345" y="1086"/>
                  </a:lnTo>
                  <a:lnTo>
                    <a:pt x="1360" y="1074"/>
                  </a:lnTo>
                  <a:lnTo>
                    <a:pt x="1377" y="1060"/>
                  </a:lnTo>
                  <a:lnTo>
                    <a:pt x="1395" y="1046"/>
                  </a:lnTo>
                  <a:lnTo>
                    <a:pt x="1412" y="1035"/>
                  </a:lnTo>
                  <a:lnTo>
                    <a:pt x="1424" y="1024"/>
                  </a:lnTo>
                  <a:lnTo>
                    <a:pt x="1436" y="1016"/>
                  </a:lnTo>
                  <a:lnTo>
                    <a:pt x="1444" y="1011"/>
                  </a:lnTo>
                  <a:lnTo>
                    <a:pt x="1446" y="1008"/>
                  </a:lnTo>
                  <a:lnTo>
                    <a:pt x="1461" y="1003"/>
                  </a:lnTo>
                  <a:lnTo>
                    <a:pt x="1478" y="997"/>
                  </a:lnTo>
                  <a:lnTo>
                    <a:pt x="1497" y="992"/>
                  </a:lnTo>
                  <a:lnTo>
                    <a:pt x="1517" y="988"/>
                  </a:lnTo>
                  <a:lnTo>
                    <a:pt x="1539" y="986"/>
                  </a:lnTo>
                  <a:lnTo>
                    <a:pt x="1564" y="983"/>
                  </a:lnTo>
                  <a:lnTo>
                    <a:pt x="1586" y="983"/>
                  </a:lnTo>
                  <a:lnTo>
                    <a:pt x="1610" y="984"/>
                  </a:lnTo>
                  <a:lnTo>
                    <a:pt x="1632" y="988"/>
                  </a:lnTo>
                  <a:lnTo>
                    <a:pt x="1652" y="992"/>
                  </a:lnTo>
                  <a:lnTo>
                    <a:pt x="1664" y="999"/>
                  </a:lnTo>
                  <a:lnTo>
                    <a:pt x="1676" y="1003"/>
                  </a:lnTo>
                  <a:lnTo>
                    <a:pt x="1694" y="1005"/>
                  </a:lnTo>
                  <a:lnTo>
                    <a:pt x="1713" y="1005"/>
                  </a:lnTo>
                  <a:lnTo>
                    <a:pt x="1733" y="1004"/>
                  </a:lnTo>
                  <a:lnTo>
                    <a:pt x="1752" y="1002"/>
                  </a:lnTo>
                  <a:lnTo>
                    <a:pt x="1774" y="999"/>
                  </a:lnTo>
                  <a:lnTo>
                    <a:pt x="1794" y="997"/>
                  </a:lnTo>
                  <a:lnTo>
                    <a:pt x="1814" y="995"/>
                  </a:lnTo>
                  <a:lnTo>
                    <a:pt x="1828" y="992"/>
                  </a:lnTo>
                  <a:lnTo>
                    <a:pt x="1897" y="991"/>
                  </a:lnTo>
                  <a:lnTo>
                    <a:pt x="1941" y="982"/>
                  </a:lnTo>
                  <a:lnTo>
                    <a:pt x="1973" y="966"/>
                  </a:lnTo>
                  <a:lnTo>
                    <a:pt x="1990" y="944"/>
                  </a:lnTo>
                  <a:lnTo>
                    <a:pt x="2002" y="919"/>
                  </a:lnTo>
                  <a:lnTo>
                    <a:pt x="2010" y="893"/>
                  </a:lnTo>
                  <a:lnTo>
                    <a:pt x="2017" y="866"/>
                  </a:lnTo>
                  <a:lnTo>
                    <a:pt x="2032" y="840"/>
                  </a:lnTo>
                  <a:lnTo>
                    <a:pt x="2056" y="818"/>
                  </a:lnTo>
                  <a:lnTo>
                    <a:pt x="2093" y="799"/>
                  </a:lnTo>
                  <a:lnTo>
                    <a:pt x="2262" y="814"/>
                  </a:lnTo>
                  <a:lnTo>
                    <a:pt x="2267" y="806"/>
                  </a:lnTo>
                  <a:lnTo>
                    <a:pt x="2265" y="797"/>
                  </a:lnTo>
                  <a:lnTo>
                    <a:pt x="2262" y="790"/>
                  </a:lnTo>
                  <a:lnTo>
                    <a:pt x="2260" y="782"/>
                  </a:lnTo>
                  <a:lnTo>
                    <a:pt x="2255" y="775"/>
                  </a:lnTo>
                  <a:lnTo>
                    <a:pt x="2247" y="767"/>
                  </a:lnTo>
                  <a:lnTo>
                    <a:pt x="2243" y="759"/>
                  </a:lnTo>
                  <a:lnTo>
                    <a:pt x="2238" y="751"/>
                  </a:lnTo>
                  <a:lnTo>
                    <a:pt x="2235" y="742"/>
                  </a:lnTo>
                  <a:lnTo>
                    <a:pt x="2233" y="732"/>
                  </a:lnTo>
                  <a:lnTo>
                    <a:pt x="2213" y="730"/>
                  </a:lnTo>
                  <a:lnTo>
                    <a:pt x="2191" y="726"/>
                  </a:lnTo>
                  <a:lnTo>
                    <a:pt x="2172" y="723"/>
                  </a:lnTo>
                  <a:lnTo>
                    <a:pt x="2152" y="717"/>
                  </a:lnTo>
                  <a:lnTo>
                    <a:pt x="2132" y="711"/>
                  </a:lnTo>
                  <a:lnTo>
                    <a:pt x="2113" y="706"/>
                  </a:lnTo>
                  <a:lnTo>
                    <a:pt x="2098" y="698"/>
                  </a:lnTo>
                  <a:lnTo>
                    <a:pt x="2081" y="690"/>
                  </a:lnTo>
                  <a:lnTo>
                    <a:pt x="2069" y="680"/>
                  </a:lnTo>
                  <a:lnTo>
                    <a:pt x="2056" y="670"/>
                  </a:lnTo>
                  <a:lnTo>
                    <a:pt x="2051" y="663"/>
                  </a:lnTo>
                  <a:lnTo>
                    <a:pt x="2049" y="655"/>
                  </a:lnTo>
                  <a:lnTo>
                    <a:pt x="2049" y="647"/>
                  </a:lnTo>
                  <a:lnTo>
                    <a:pt x="2051" y="639"/>
                  </a:lnTo>
                  <a:lnTo>
                    <a:pt x="2054" y="631"/>
                  </a:lnTo>
                  <a:lnTo>
                    <a:pt x="2056" y="624"/>
                  </a:lnTo>
                  <a:lnTo>
                    <a:pt x="2054" y="618"/>
                  </a:lnTo>
                  <a:lnTo>
                    <a:pt x="2044" y="612"/>
                  </a:lnTo>
                  <a:lnTo>
                    <a:pt x="2029" y="608"/>
                  </a:lnTo>
                  <a:lnTo>
                    <a:pt x="2005" y="605"/>
                  </a:lnTo>
                  <a:lnTo>
                    <a:pt x="1997" y="602"/>
                  </a:lnTo>
                  <a:lnTo>
                    <a:pt x="1990" y="597"/>
                  </a:lnTo>
                  <a:lnTo>
                    <a:pt x="1985" y="592"/>
                  </a:lnTo>
                  <a:lnTo>
                    <a:pt x="1980" y="587"/>
                  </a:lnTo>
                  <a:lnTo>
                    <a:pt x="1975" y="581"/>
                  </a:lnTo>
                  <a:lnTo>
                    <a:pt x="1973" y="575"/>
                  </a:lnTo>
                  <a:lnTo>
                    <a:pt x="1968" y="570"/>
                  </a:lnTo>
                  <a:lnTo>
                    <a:pt x="1966" y="565"/>
                  </a:lnTo>
                  <a:lnTo>
                    <a:pt x="1963" y="559"/>
                  </a:lnTo>
                  <a:lnTo>
                    <a:pt x="1961" y="556"/>
                  </a:lnTo>
                  <a:lnTo>
                    <a:pt x="1941" y="554"/>
                  </a:lnTo>
                  <a:lnTo>
                    <a:pt x="1917" y="554"/>
                  </a:lnTo>
                  <a:lnTo>
                    <a:pt x="1895" y="555"/>
                  </a:lnTo>
                  <a:lnTo>
                    <a:pt x="1870" y="557"/>
                  </a:lnTo>
                  <a:lnTo>
                    <a:pt x="1846" y="559"/>
                  </a:lnTo>
                  <a:lnTo>
                    <a:pt x="1821" y="563"/>
                  </a:lnTo>
                  <a:lnTo>
                    <a:pt x="1794" y="565"/>
                  </a:lnTo>
                  <a:lnTo>
                    <a:pt x="1767" y="567"/>
                  </a:lnTo>
                  <a:lnTo>
                    <a:pt x="1743" y="568"/>
                  </a:lnTo>
                  <a:lnTo>
                    <a:pt x="1716" y="567"/>
                  </a:lnTo>
                  <a:lnTo>
                    <a:pt x="1635" y="416"/>
                  </a:lnTo>
                  <a:lnTo>
                    <a:pt x="1689" y="406"/>
                  </a:lnTo>
                  <a:lnTo>
                    <a:pt x="1740" y="396"/>
                  </a:lnTo>
                  <a:lnTo>
                    <a:pt x="1794" y="387"/>
                  </a:lnTo>
                  <a:lnTo>
                    <a:pt x="1850" y="376"/>
                  </a:lnTo>
                  <a:lnTo>
                    <a:pt x="1904" y="368"/>
                  </a:lnTo>
                  <a:lnTo>
                    <a:pt x="1958" y="359"/>
                  </a:lnTo>
                  <a:lnTo>
                    <a:pt x="2015" y="351"/>
                  </a:lnTo>
                  <a:lnTo>
                    <a:pt x="2071" y="343"/>
                  </a:lnTo>
                  <a:lnTo>
                    <a:pt x="2125" y="336"/>
                  </a:lnTo>
                  <a:lnTo>
                    <a:pt x="2181" y="330"/>
                  </a:lnTo>
                  <a:lnTo>
                    <a:pt x="2218" y="314"/>
                  </a:lnTo>
                  <a:lnTo>
                    <a:pt x="2145" y="100"/>
                  </a:lnTo>
                  <a:lnTo>
                    <a:pt x="2262" y="84"/>
                  </a:lnTo>
                  <a:lnTo>
                    <a:pt x="2380" y="69"/>
                  </a:lnTo>
                  <a:lnTo>
                    <a:pt x="2500" y="54"/>
                  </a:lnTo>
                  <a:lnTo>
                    <a:pt x="2620" y="42"/>
                  </a:lnTo>
                  <a:lnTo>
                    <a:pt x="2740" y="30"/>
                  </a:lnTo>
                  <a:lnTo>
                    <a:pt x="2863" y="20"/>
                  </a:lnTo>
                  <a:lnTo>
                    <a:pt x="2985" y="12"/>
                  </a:lnTo>
                  <a:lnTo>
                    <a:pt x="3108" y="6"/>
                  </a:lnTo>
                  <a:lnTo>
                    <a:pt x="3228" y="3"/>
                  </a:lnTo>
                  <a:lnTo>
                    <a:pt x="3348" y="2"/>
                  </a:lnTo>
                  <a:lnTo>
                    <a:pt x="3348" y="0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5" name="Freeform 18"/>
            <p:cNvSpPr>
              <a:spLocks/>
            </p:cNvSpPr>
            <p:nvPr/>
          </p:nvSpPr>
          <p:spPr bwMode="auto">
            <a:xfrm>
              <a:off x="2380" y="83"/>
              <a:ext cx="890" cy="144"/>
            </a:xfrm>
            <a:custGeom>
              <a:avLst/>
              <a:gdLst>
                <a:gd name="T0" fmla="*/ 890 w 890"/>
                <a:gd name="T1" fmla="*/ 41 h 144"/>
                <a:gd name="T2" fmla="*/ 890 w 890"/>
                <a:gd name="T3" fmla="*/ 58 h 144"/>
                <a:gd name="T4" fmla="*/ 804 w 890"/>
                <a:gd name="T5" fmla="*/ 64 h 144"/>
                <a:gd name="T6" fmla="*/ 716 w 890"/>
                <a:gd name="T7" fmla="*/ 69 h 144"/>
                <a:gd name="T8" fmla="*/ 630 w 890"/>
                <a:gd name="T9" fmla="*/ 76 h 144"/>
                <a:gd name="T10" fmla="*/ 540 w 890"/>
                <a:gd name="T11" fmla="*/ 83 h 144"/>
                <a:gd name="T12" fmla="*/ 451 w 890"/>
                <a:gd name="T13" fmla="*/ 90 h 144"/>
                <a:gd name="T14" fmla="*/ 365 w 890"/>
                <a:gd name="T15" fmla="*/ 98 h 144"/>
                <a:gd name="T16" fmla="*/ 277 w 890"/>
                <a:gd name="T17" fmla="*/ 107 h 144"/>
                <a:gd name="T18" fmla="*/ 191 w 890"/>
                <a:gd name="T19" fmla="*/ 117 h 144"/>
                <a:gd name="T20" fmla="*/ 108 w 890"/>
                <a:gd name="T21" fmla="*/ 130 h 144"/>
                <a:gd name="T22" fmla="*/ 25 w 890"/>
                <a:gd name="T23" fmla="*/ 144 h 144"/>
                <a:gd name="T24" fmla="*/ 0 w 890"/>
                <a:gd name="T25" fmla="*/ 79 h 144"/>
                <a:gd name="T26" fmla="*/ 81 w 890"/>
                <a:gd name="T27" fmla="*/ 64 h 144"/>
                <a:gd name="T28" fmla="*/ 164 w 890"/>
                <a:gd name="T29" fmla="*/ 51 h 144"/>
                <a:gd name="T30" fmla="*/ 248 w 890"/>
                <a:gd name="T31" fmla="*/ 40 h 144"/>
                <a:gd name="T32" fmla="*/ 334 w 890"/>
                <a:gd name="T33" fmla="*/ 31 h 144"/>
                <a:gd name="T34" fmla="*/ 422 w 890"/>
                <a:gd name="T35" fmla="*/ 23 h 144"/>
                <a:gd name="T36" fmla="*/ 510 w 890"/>
                <a:gd name="T37" fmla="*/ 16 h 144"/>
                <a:gd name="T38" fmla="*/ 598 w 890"/>
                <a:gd name="T39" fmla="*/ 10 h 144"/>
                <a:gd name="T40" fmla="*/ 687 w 890"/>
                <a:gd name="T41" fmla="*/ 5 h 144"/>
                <a:gd name="T42" fmla="*/ 775 w 890"/>
                <a:gd name="T43" fmla="*/ 2 h 144"/>
                <a:gd name="T44" fmla="*/ 863 w 890"/>
                <a:gd name="T45" fmla="*/ 0 h 144"/>
                <a:gd name="T46" fmla="*/ 890 w 890"/>
                <a:gd name="T47" fmla="*/ 41 h 144"/>
                <a:gd name="T48" fmla="*/ 890 w 890"/>
                <a:gd name="T49" fmla="*/ 41 h 14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90"/>
                <a:gd name="T76" fmla="*/ 0 h 144"/>
                <a:gd name="T77" fmla="*/ 890 w 890"/>
                <a:gd name="T78" fmla="*/ 144 h 14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90" h="144">
                  <a:moveTo>
                    <a:pt x="890" y="41"/>
                  </a:moveTo>
                  <a:lnTo>
                    <a:pt x="890" y="58"/>
                  </a:lnTo>
                  <a:lnTo>
                    <a:pt x="804" y="64"/>
                  </a:lnTo>
                  <a:lnTo>
                    <a:pt x="716" y="69"/>
                  </a:lnTo>
                  <a:lnTo>
                    <a:pt x="630" y="76"/>
                  </a:lnTo>
                  <a:lnTo>
                    <a:pt x="540" y="83"/>
                  </a:lnTo>
                  <a:lnTo>
                    <a:pt x="451" y="90"/>
                  </a:lnTo>
                  <a:lnTo>
                    <a:pt x="365" y="98"/>
                  </a:lnTo>
                  <a:lnTo>
                    <a:pt x="277" y="107"/>
                  </a:lnTo>
                  <a:lnTo>
                    <a:pt x="191" y="117"/>
                  </a:lnTo>
                  <a:lnTo>
                    <a:pt x="108" y="130"/>
                  </a:lnTo>
                  <a:lnTo>
                    <a:pt x="25" y="144"/>
                  </a:lnTo>
                  <a:lnTo>
                    <a:pt x="0" y="79"/>
                  </a:lnTo>
                  <a:lnTo>
                    <a:pt x="81" y="64"/>
                  </a:lnTo>
                  <a:lnTo>
                    <a:pt x="164" y="51"/>
                  </a:lnTo>
                  <a:lnTo>
                    <a:pt x="248" y="40"/>
                  </a:lnTo>
                  <a:lnTo>
                    <a:pt x="334" y="31"/>
                  </a:lnTo>
                  <a:lnTo>
                    <a:pt x="422" y="23"/>
                  </a:lnTo>
                  <a:lnTo>
                    <a:pt x="510" y="16"/>
                  </a:lnTo>
                  <a:lnTo>
                    <a:pt x="598" y="10"/>
                  </a:lnTo>
                  <a:lnTo>
                    <a:pt x="687" y="5"/>
                  </a:lnTo>
                  <a:lnTo>
                    <a:pt x="775" y="2"/>
                  </a:lnTo>
                  <a:lnTo>
                    <a:pt x="863" y="0"/>
                  </a:lnTo>
                  <a:lnTo>
                    <a:pt x="890" y="41"/>
                  </a:lnTo>
                  <a:close/>
                </a:path>
              </a:pathLst>
            </a:custGeom>
            <a:solidFill>
              <a:srgbClr val="FFB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6" name="Freeform 19"/>
            <p:cNvSpPr>
              <a:spLocks/>
            </p:cNvSpPr>
            <p:nvPr/>
          </p:nvSpPr>
          <p:spPr bwMode="auto">
            <a:xfrm>
              <a:off x="2412" y="162"/>
              <a:ext cx="875" cy="114"/>
            </a:xfrm>
            <a:custGeom>
              <a:avLst/>
              <a:gdLst>
                <a:gd name="T0" fmla="*/ 875 w 875"/>
                <a:gd name="T1" fmla="*/ 20 h 114"/>
                <a:gd name="T2" fmla="*/ 858 w 875"/>
                <a:gd name="T3" fmla="*/ 24 h 114"/>
                <a:gd name="T4" fmla="*/ 838 w 875"/>
                <a:gd name="T5" fmla="*/ 26 h 114"/>
                <a:gd name="T6" fmla="*/ 816 w 875"/>
                <a:gd name="T7" fmla="*/ 28 h 114"/>
                <a:gd name="T8" fmla="*/ 794 w 875"/>
                <a:gd name="T9" fmla="*/ 29 h 114"/>
                <a:gd name="T10" fmla="*/ 770 w 875"/>
                <a:gd name="T11" fmla="*/ 30 h 114"/>
                <a:gd name="T12" fmla="*/ 745 w 875"/>
                <a:gd name="T13" fmla="*/ 32 h 114"/>
                <a:gd name="T14" fmla="*/ 723 w 875"/>
                <a:gd name="T15" fmla="*/ 33 h 114"/>
                <a:gd name="T16" fmla="*/ 699 w 875"/>
                <a:gd name="T17" fmla="*/ 35 h 114"/>
                <a:gd name="T18" fmla="*/ 677 w 875"/>
                <a:gd name="T19" fmla="*/ 37 h 114"/>
                <a:gd name="T20" fmla="*/ 655 w 875"/>
                <a:gd name="T21" fmla="*/ 41 h 114"/>
                <a:gd name="T22" fmla="*/ 588 w 875"/>
                <a:gd name="T23" fmla="*/ 46 h 114"/>
                <a:gd name="T24" fmla="*/ 522 w 875"/>
                <a:gd name="T25" fmla="*/ 52 h 114"/>
                <a:gd name="T26" fmla="*/ 456 w 875"/>
                <a:gd name="T27" fmla="*/ 58 h 114"/>
                <a:gd name="T28" fmla="*/ 392 w 875"/>
                <a:gd name="T29" fmla="*/ 65 h 114"/>
                <a:gd name="T30" fmla="*/ 329 w 875"/>
                <a:gd name="T31" fmla="*/ 72 h 114"/>
                <a:gd name="T32" fmla="*/ 265 w 875"/>
                <a:gd name="T33" fmla="*/ 78 h 114"/>
                <a:gd name="T34" fmla="*/ 204 w 875"/>
                <a:gd name="T35" fmla="*/ 86 h 114"/>
                <a:gd name="T36" fmla="*/ 142 w 875"/>
                <a:gd name="T37" fmla="*/ 96 h 114"/>
                <a:gd name="T38" fmla="*/ 81 w 875"/>
                <a:gd name="T39" fmla="*/ 105 h 114"/>
                <a:gd name="T40" fmla="*/ 20 w 875"/>
                <a:gd name="T41" fmla="*/ 114 h 114"/>
                <a:gd name="T42" fmla="*/ 0 w 875"/>
                <a:gd name="T43" fmla="*/ 85 h 114"/>
                <a:gd name="T44" fmla="*/ 79 w 875"/>
                <a:gd name="T45" fmla="*/ 69 h 114"/>
                <a:gd name="T46" fmla="*/ 162 w 875"/>
                <a:gd name="T47" fmla="*/ 56 h 114"/>
                <a:gd name="T48" fmla="*/ 245 w 875"/>
                <a:gd name="T49" fmla="*/ 44 h 114"/>
                <a:gd name="T50" fmla="*/ 333 w 875"/>
                <a:gd name="T51" fmla="*/ 34 h 114"/>
                <a:gd name="T52" fmla="*/ 422 w 875"/>
                <a:gd name="T53" fmla="*/ 25 h 114"/>
                <a:gd name="T54" fmla="*/ 512 w 875"/>
                <a:gd name="T55" fmla="*/ 18 h 114"/>
                <a:gd name="T56" fmla="*/ 603 w 875"/>
                <a:gd name="T57" fmla="*/ 11 h 114"/>
                <a:gd name="T58" fmla="*/ 694 w 875"/>
                <a:gd name="T59" fmla="*/ 6 h 114"/>
                <a:gd name="T60" fmla="*/ 782 w 875"/>
                <a:gd name="T61" fmla="*/ 3 h 114"/>
                <a:gd name="T62" fmla="*/ 868 w 875"/>
                <a:gd name="T63" fmla="*/ 0 h 114"/>
                <a:gd name="T64" fmla="*/ 875 w 875"/>
                <a:gd name="T65" fmla="*/ 20 h 114"/>
                <a:gd name="T66" fmla="*/ 875 w 875"/>
                <a:gd name="T67" fmla="*/ 20 h 11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75"/>
                <a:gd name="T103" fmla="*/ 0 h 114"/>
                <a:gd name="T104" fmla="*/ 875 w 875"/>
                <a:gd name="T105" fmla="*/ 114 h 11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75" h="114">
                  <a:moveTo>
                    <a:pt x="875" y="20"/>
                  </a:moveTo>
                  <a:lnTo>
                    <a:pt x="858" y="24"/>
                  </a:lnTo>
                  <a:lnTo>
                    <a:pt x="838" y="26"/>
                  </a:lnTo>
                  <a:lnTo>
                    <a:pt x="816" y="28"/>
                  </a:lnTo>
                  <a:lnTo>
                    <a:pt x="794" y="29"/>
                  </a:lnTo>
                  <a:lnTo>
                    <a:pt x="770" y="30"/>
                  </a:lnTo>
                  <a:lnTo>
                    <a:pt x="745" y="32"/>
                  </a:lnTo>
                  <a:lnTo>
                    <a:pt x="723" y="33"/>
                  </a:lnTo>
                  <a:lnTo>
                    <a:pt x="699" y="35"/>
                  </a:lnTo>
                  <a:lnTo>
                    <a:pt x="677" y="37"/>
                  </a:lnTo>
                  <a:lnTo>
                    <a:pt x="655" y="41"/>
                  </a:lnTo>
                  <a:lnTo>
                    <a:pt x="588" y="46"/>
                  </a:lnTo>
                  <a:lnTo>
                    <a:pt x="522" y="52"/>
                  </a:lnTo>
                  <a:lnTo>
                    <a:pt x="456" y="58"/>
                  </a:lnTo>
                  <a:lnTo>
                    <a:pt x="392" y="65"/>
                  </a:lnTo>
                  <a:lnTo>
                    <a:pt x="329" y="72"/>
                  </a:lnTo>
                  <a:lnTo>
                    <a:pt x="265" y="78"/>
                  </a:lnTo>
                  <a:lnTo>
                    <a:pt x="204" y="86"/>
                  </a:lnTo>
                  <a:lnTo>
                    <a:pt x="142" y="96"/>
                  </a:lnTo>
                  <a:lnTo>
                    <a:pt x="81" y="105"/>
                  </a:lnTo>
                  <a:lnTo>
                    <a:pt x="20" y="114"/>
                  </a:lnTo>
                  <a:lnTo>
                    <a:pt x="0" y="85"/>
                  </a:lnTo>
                  <a:lnTo>
                    <a:pt x="79" y="69"/>
                  </a:lnTo>
                  <a:lnTo>
                    <a:pt x="162" y="56"/>
                  </a:lnTo>
                  <a:lnTo>
                    <a:pt x="245" y="44"/>
                  </a:lnTo>
                  <a:lnTo>
                    <a:pt x="333" y="34"/>
                  </a:lnTo>
                  <a:lnTo>
                    <a:pt x="422" y="25"/>
                  </a:lnTo>
                  <a:lnTo>
                    <a:pt x="512" y="18"/>
                  </a:lnTo>
                  <a:lnTo>
                    <a:pt x="603" y="11"/>
                  </a:lnTo>
                  <a:lnTo>
                    <a:pt x="694" y="6"/>
                  </a:lnTo>
                  <a:lnTo>
                    <a:pt x="782" y="3"/>
                  </a:lnTo>
                  <a:lnTo>
                    <a:pt x="868" y="0"/>
                  </a:lnTo>
                  <a:lnTo>
                    <a:pt x="875" y="20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7" name="Freeform 20"/>
            <p:cNvSpPr>
              <a:spLocks/>
            </p:cNvSpPr>
            <p:nvPr/>
          </p:nvSpPr>
          <p:spPr bwMode="auto">
            <a:xfrm>
              <a:off x="2442" y="238"/>
              <a:ext cx="865" cy="124"/>
            </a:xfrm>
            <a:custGeom>
              <a:avLst/>
              <a:gdLst>
                <a:gd name="T0" fmla="*/ 865 w 865"/>
                <a:gd name="T1" fmla="*/ 30 h 124"/>
                <a:gd name="T2" fmla="*/ 774 w 865"/>
                <a:gd name="T3" fmla="*/ 40 h 124"/>
                <a:gd name="T4" fmla="*/ 686 w 865"/>
                <a:gd name="T5" fmla="*/ 49 h 124"/>
                <a:gd name="T6" fmla="*/ 603 w 865"/>
                <a:gd name="T7" fmla="*/ 60 h 124"/>
                <a:gd name="T8" fmla="*/ 519 w 865"/>
                <a:gd name="T9" fmla="*/ 70 h 124"/>
                <a:gd name="T10" fmla="*/ 438 w 865"/>
                <a:gd name="T11" fmla="*/ 79 h 124"/>
                <a:gd name="T12" fmla="*/ 355 w 865"/>
                <a:gd name="T13" fmla="*/ 89 h 124"/>
                <a:gd name="T14" fmla="*/ 272 w 865"/>
                <a:gd name="T15" fmla="*/ 98 h 124"/>
                <a:gd name="T16" fmla="*/ 188 w 865"/>
                <a:gd name="T17" fmla="*/ 108 h 124"/>
                <a:gd name="T18" fmla="*/ 100 w 865"/>
                <a:gd name="T19" fmla="*/ 116 h 124"/>
                <a:gd name="T20" fmla="*/ 7 w 865"/>
                <a:gd name="T21" fmla="*/ 124 h 124"/>
                <a:gd name="T22" fmla="*/ 0 w 865"/>
                <a:gd name="T23" fmla="*/ 92 h 124"/>
                <a:gd name="T24" fmla="*/ 83 w 865"/>
                <a:gd name="T25" fmla="*/ 78 h 124"/>
                <a:gd name="T26" fmla="*/ 166 w 865"/>
                <a:gd name="T27" fmla="*/ 66 h 124"/>
                <a:gd name="T28" fmla="*/ 250 w 865"/>
                <a:gd name="T29" fmla="*/ 56 h 124"/>
                <a:gd name="T30" fmla="*/ 333 w 865"/>
                <a:gd name="T31" fmla="*/ 47 h 124"/>
                <a:gd name="T32" fmla="*/ 416 w 865"/>
                <a:gd name="T33" fmla="*/ 39 h 124"/>
                <a:gd name="T34" fmla="*/ 502 w 865"/>
                <a:gd name="T35" fmla="*/ 31 h 124"/>
                <a:gd name="T36" fmla="*/ 585 w 865"/>
                <a:gd name="T37" fmla="*/ 24 h 124"/>
                <a:gd name="T38" fmla="*/ 671 w 865"/>
                <a:gd name="T39" fmla="*/ 16 h 124"/>
                <a:gd name="T40" fmla="*/ 759 w 865"/>
                <a:gd name="T41" fmla="*/ 8 h 124"/>
                <a:gd name="T42" fmla="*/ 845 w 865"/>
                <a:gd name="T43" fmla="*/ 0 h 124"/>
                <a:gd name="T44" fmla="*/ 850 w 865"/>
                <a:gd name="T45" fmla="*/ 4 h 124"/>
                <a:gd name="T46" fmla="*/ 853 w 865"/>
                <a:gd name="T47" fmla="*/ 6 h 124"/>
                <a:gd name="T48" fmla="*/ 855 w 865"/>
                <a:gd name="T49" fmla="*/ 9 h 124"/>
                <a:gd name="T50" fmla="*/ 857 w 865"/>
                <a:gd name="T51" fmla="*/ 12 h 124"/>
                <a:gd name="T52" fmla="*/ 857 w 865"/>
                <a:gd name="T53" fmla="*/ 15 h 124"/>
                <a:gd name="T54" fmla="*/ 860 w 865"/>
                <a:gd name="T55" fmla="*/ 17 h 124"/>
                <a:gd name="T56" fmla="*/ 860 w 865"/>
                <a:gd name="T57" fmla="*/ 21 h 124"/>
                <a:gd name="T58" fmla="*/ 862 w 865"/>
                <a:gd name="T59" fmla="*/ 24 h 124"/>
                <a:gd name="T60" fmla="*/ 862 w 865"/>
                <a:gd name="T61" fmla="*/ 26 h 124"/>
                <a:gd name="T62" fmla="*/ 865 w 865"/>
                <a:gd name="T63" fmla="*/ 30 h 124"/>
                <a:gd name="T64" fmla="*/ 865 w 865"/>
                <a:gd name="T65" fmla="*/ 30 h 12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65"/>
                <a:gd name="T100" fmla="*/ 0 h 124"/>
                <a:gd name="T101" fmla="*/ 865 w 865"/>
                <a:gd name="T102" fmla="*/ 124 h 12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65" h="124">
                  <a:moveTo>
                    <a:pt x="865" y="30"/>
                  </a:moveTo>
                  <a:lnTo>
                    <a:pt x="774" y="40"/>
                  </a:lnTo>
                  <a:lnTo>
                    <a:pt x="686" y="49"/>
                  </a:lnTo>
                  <a:lnTo>
                    <a:pt x="603" y="60"/>
                  </a:lnTo>
                  <a:lnTo>
                    <a:pt x="519" y="70"/>
                  </a:lnTo>
                  <a:lnTo>
                    <a:pt x="438" y="79"/>
                  </a:lnTo>
                  <a:lnTo>
                    <a:pt x="355" y="89"/>
                  </a:lnTo>
                  <a:lnTo>
                    <a:pt x="272" y="98"/>
                  </a:lnTo>
                  <a:lnTo>
                    <a:pt x="188" y="108"/>
                  </a:lnTo>
                  <a:lnTo>
                    <a:pt x="100" y="116"/>
                  </a:lnTo>
                  <a:lnTo>
                    <a:pt x="7" y="124"/>
                  </a:lnTo>
                  <a:lnTo>
                    <a:pt x="0" y="92"/>
                  </a:lnTo>
                  <a:lnTo>
                    <a:pt x="83" y="78"/>
                  </a:lnTo>
                  <a:lnTo>
                    <a:pt x="166" y="66"/>
                  </a:lnTo>
                  <a:lnTo>
                    <a:pt x="250" y="56"/>
                  </a:lnTo>
                  <a:lnTo>
                    <a:pt x="333" y="47"/>
                  </a:lnTo>
                  <a:lnTo>
                    <a:pt x="416" y="39"/>
                  </a:lnTo>
                  <a:lnTo>
                    <a:pt x="502" y="31"/>
                  </a:lnTo>
                  <a:lnTo>
                    <a:pt x="585" y="24"/>
                  </a:lnTo>
                  <a:lnTo>
                    <a:pt x="671" y="16"/>
                  </a:lnTo>
                  <a:lnTo>
                    <a:pt x="759" y="8"/>
                  </a:lnTo>
                  <a:lnTo>
                    <a:pt x="845" y="0"/>
                  </a:lnTo>
                  <a:lnTo>
                    <a:pt x="850" y="4"/>
                  </a:lnTo>
                  <a:lnTo>
                    <a:pt x="853" y="6"/>
                  </a:lnTo>
                  <a:lnTo>
                    <a:pt x="855" y="9"/>
                  </a:lnTo>
                  <a:lnTo>
                    <a:pt x="857" y="12"/>
                  </a:lnTo>
                  <a:lnTo>
                    <a:pt x="857" y="15"/>
                  </a:lnTo>
                  <a:lnTo>
                    <a:pt x="860" y="17"/>
                  </a:lnTo>
                  <a:lnTo>
                    <a:pt x="860" y="21"/>
                  </a:lnTo>
                  <a:lnTo>
                    <a:pt x="862" y="24"/>
                  </a:lnTo>
                  <a:lnTo>
                    <a:pt x="862" y="26"/>
                  </a:lnTo>
                  <a:lnTo>
                    <a:pt x="865" y="30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8" name="Freeform 21"/>
            <p:cNvSpPr>
              <a:spLocks/>
            </p:cNvSpPr>
            <p:nvPr/>
          </p:nvSpPr>
          <p:spPr bwMode="auto">
            <a:xfrm>
              <a:off x="1900" y="245"/>
              <a:ext cx="2005" cy="246"/>
            </a:xfrm>
            <a:custGeom>
              <a:avLst/>
              <a:gdLst>
                <a:gd name="T0" fmla="*/ 2005 w 2005"/>
                <a:gd name="T1" fmla="*/ 23 h 246"/>
                <a:gd name="T2" fmla="*/ 2005 w 2005"/>
                <a:gd name="T3" fmla="*/ 34 h 246"/>
                <a:gd name="T4" fmla="*/ 1809 w 2005"/>
                <a:gd name="T5" fmla="*/ 56 h 246"/>
                <a:gd name="T6" fmla="*/ 1610 w 2005"/>
                <a:gd name="T7" fmla="*/ 77 h 246"/>
                <a:gd name="T8" fmla="*/ 1412 w 2005"/>
                <a:gd name="T9" fmla="*/ 98 h 246"/>
                <a:gd name="T10" fmla="*/ 1216 w 2005"/>
                <a:gd name="T11" fmla="*/ 119 h 246"/>
                <a:gd name="T12" fmla="*/ 1017 w 2005"/>
                <a:gd name="T13" fmla="*/ 141 h 246"/>
                <a:gd name="T14" fmla="*/ 819 w 2005"/>
                <a:gd name="T15" fmla="*/ 161 h 246"/>
                <a:gd name="T16" fmla="*/ 620 w 2005"/>
                <a:gd name="T17" fmla="*/ 183 h 246"/>
                <a:gd name="T18" fmla="*/ 421 w 2005"/>
                <a:gd name="T19" fmla="*/ 203 h 246"/>
                <a:gd name="T20" fmla="*/ 220 w 2005"/>
                <a:gd name="T21" fmla="*/ 224 h 246"/>
                <a:gd name="T22" fmla="*/ 19 w 2005"/>
                <a:gd name="T23" fmla="*/ 246 h 246"/>
                <a:gd name="T24" fmla="*/ 17 w 2005"/>
                <a:gd name="T25" fmla="*/ 242 h 246"/>
                <a:gd name="T26" fmla="*/ 15 w 2005"/>
                <a:gd name="T27" fmla="*/ 239 h 246"/>
                <a:gd name="T28" fmla="*/ 12 w 2005"/>
                <a:gd name="T29" fmla="*/ 235 h 246"/>
                <a:gd name="T30" fmla="*/ 10 w 2005"/>
                <a:gd name="T31" fmla="*/ 232 h 246"/>
                <a:gd name="T32" fmla="*/ 5 w 2005"/>
                <a:gd name="T33" fmla="*/ 229 h 246"/>
                <a:gd name="T34" fmla="*/ 2 w 2005"/>
                <a:gd name="T35" fmla="*/ 224 h 246"/>
                <a:gd name="T36" fmla="*/ 2 w 2005"/>
                <a:gd name="T37" fmla="*/ 221 h 246"/>
                <a:gd name="T38" fmla="*/ 0 w 2005"/>
                <a:gd name="T39" fmla="*/ 217 h 246"/>
                <a:gd name="T40" fmla="*/ 0 w 2005"/>
                <a:gd name="T41" fmla="*/ 213 h 246"/>
                <a:gd name="T42" fmla="*/ 2 w 2005"/>
                <a:gd name="T43" fmla="*/ 208 h 246"/>
                <a:gd name="T44" fmla="*/ 159 w 2005"/>
                <a:gd name="T45" fmla="*/ 183 h 246"/>
                <a:gd name="T46" fmla="*/ 319 w 2005"/>
                <a:gd name="T47" fmla="*/ 161 h 246"/>
                <a:gd name="T48" fmla="*/ 480 w 2005"/>
                <a:gd name="T49" fmla="*/ 141 h 246"/>
                <a:gd name="T50" fmla="*/ 642 w 2005"/>
                <a:gd name="T51" fmla="*/ 121 h 246"/>
                <a:gd name="T52" fmla="*/ 806 w 2005"/>
                <a:gd name="T53" fmla="*/ 104 h 246"/>
                <a:gd name="T54" fmla="*/ 970 w 2005"/>
                <a:gd name="T55" fmla="*/ 87 h 246"/>
                <a:gd name="T56" fmla="*/ 1135 w 2005"/>
                <a:gd name="T57" fmla="*/ 71 h 246"/>
                <a:gd name="T58" fmla="*/ 1301 w 2005"/>
                <a:gd name="T59" fmla="*/ 54 h 246"/>
                <a:gd name="T60" fmla="*/ 1468 w 2005"/>
                <a:gd name="T61" fmla="*/ 38 h 246"/>
                <a:gd name="T62" fmla="*/ 1635 w 2005"/>
                <a:gd name="T63" fmla="*/ 19 h 246"/>
                <a:gd name="T64" fmla="*/ 1667 w 2005"/>
                <a:gd name="T65" fmla="*/ 17 h 246"/>
                <a:gd name="T66" fmla="*/ 1698 w 2005"/>
                <a:gd name="T67" fmla="*/ 15 h 246"/>
                <a:gd name="T68" fmla="*/ 1735 w 2005"/>
                <a:gd name="T69" fmla="*/ 11 h 246"/>
                <a:gd name="T70" fmla="*/ 1772 w 2005"/>
                <a:gd name="T71" fmla="*/ 9 h 246"/>
                <a:gd name="T72" fmla="*/ 1811 w 2005"/>
                <a:gd name="T73" fmla="*/ 6 h 246"/>
                <a:gd name="T74" fmla="*/ 1850 w 2005"/>
                <a:gd name="T75" fmla="*/ 3 h 246"/>
                <a:gd name="T76" fmla="*/ 1887 w 2005"/>
                <a:gd name="T77" fmla="*/ 1 h 246"/>
                <a:gd name="T78" fmla="*/ 1926 w 2005"/>
                <a:gd name="T79" fmla="*/ 0 h 246"/>
                <a:gd name="T80" fmla="*/ 1963 w 2005"/>
                <a:gd name="T81" fmla="*/ 0 h 246"/>
                <a:gd name="T82" fmla="*/ 1997 w 2005"/>
                <a:gd name="T83" fmla="*/ 2 h 246"/>
                <a:gd name="T84" fmla="*/ 2005 w 2005"/>
                <a:gd name="T85" fmla="*/ 23 h 246"/>
                <a:gd name="T86" fmla="*/ 2005 w 2005"/>
                <a:gd name="T87" fmla="*/ 23 h 24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005"/>
                <a:gd name="T133" fmla="*/ 0 h 246"/>
                <a:gd name="T134" fmla="*/ 2005 w 2005"/>
                <a:gd name="T135" fmla="*/ 246 h 24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005" h="246">
                  <a:moveTo>
                    <a:pt x="2005" y="23"/>
                  </a:moveTo>
                  <a:lnTo>
                    <a:pt x="2005" y="34"/>
                  </a:lnTo>
                  <a:lnTo>
                    <a:pt x="1809" y="56"/>
                  </a:lnTo>
                  <a:lnTo>
                    <a:pt x="1610" y="77"/>
                  </a:lnTo>
                  <a:lnTo>
                    <a:pt x="1412" y="98"/>
                  </a:lnTo>
                  <a:lnTo>
                    <a:pt x="1216" y="119"/>
                  </a:lnTo>
                  <a:lnTo>
                    <a:pt x="1017" y="141"/>
                  </a:lnTo>
                  <a:lnTo>
                    <a:pt x="819" y="161"/>
                  </a:lnTo>
                  <a:lnTo>
                    <a:pt x="620" y="183"/>
                  </a:lnTo>
                  <a:lnTo>
                    <a:pt x="421" y="203"/>
                  </a:lnTo>
                  <a:lnTo>
                    <a:pt x="220" y="224"/>
                  </a:lnTo>
                  <a:lnTo>
                    <a:pt x="19" y="246"/>
                  </a:lnTo>
                  <a:lnTo>
                    <a:pt x="17" y="242"/>
                  </a:lnTo>
                  <a:lnTo>
                    <a:pt x="15" y="239"/>
                  </a:lnTo>
                  <a:lnTo>
                    <a:pt x="12" y="235"/>
                  </a:lnTo>
                  <a:lnTo>
                    <a:pt x="10" y="232"/>
                  </a:lnTo>
                  <a:lnTo>
                    <a:pt x="5" y="229"/>
                  </a:lnTo>
                  <a:lnTo>
                    <a:pt x="2" y="224"/>
                  </a:lnTo>
                  <a:lnTo>
                    <a:pt x="2" y="221"/>
                  </a:lnTo>
                  <a:lnTo>
                    <a:pt x="0" y="217"/>
                  </a:lnTo>
                  <a:lnTo>
                    <a:pt x="0" y="213"/>
                  </a:lnTo>
                  <a:lnTo>
                    <a:pt x="2" y="208"/>
                  </a:lnTo>
                  <a:lnTo>
                    <a:pt x="159" y="183"/>
                  </a:lnTo>
                  <a:lnTo>
                    <a:pt x="319" y="161"/>
                  </a:lnTo>
                  <a:lnTo>
                    <a:pt x="480" y="141"/>
                  </a:lnTo>
                  <a:lnTo>
                    <a:pt x="642" y="121"/>
                  </a:lnTo>
                  <a:lnTo>
                    <a:pt x="806" y="104"/>
                  </a:lnTo>
                  <a:lnTo>
                    <a:pt x="970" y="87"/>
                  </a:lnTo>
                  <a:lnTo>
                    <a:pt x="1135" y="71"/>
                  </a:lnTo>
                  <a:lnTo>
                    <a:pt x="1301" y="54"/>
                  </a:lnTo>
                  <a:lnTo>
                    <a:pt x="1468" y="38"/>
                  </a:lnTo>
                  <a:lnTo>
                    <a:pt x="1635" y="19"/>
                  </a:lnTo>
                  <a:lnTo>
                    <a:pt x="1667" y="17"/>
                  </a:lnTo>
                  <a:lnTo>
                    <a:pt x="1698" y="15"/>
                  </a:lnTo>
                  <a:lnTo>
                    <a:pt x="1735" y="11"/>
                  </a:lnTo>
                  <a:lnTo>
                    <a:pt x="1772" y="9"/>
                  </a:lnTo>
                  <a:lnTo>
                    <a:pt x="1811" y="6"/>
                  </a:lnTo>
                  <a:lnTo>
                    <a:pt x="1850" y="3"/>
                  </a:lnTo>
                  <a:lnTo>
                    <a:pt x="1887" y="1"/>
                  </a:lnTo>
                  <a:lnTo>
                    <a:pt x="1926" y="0"/>
                  </a:lnTo>
                  <a:lnTo>
                    <a:pt x="1963" y="0"/>
                  </a:lnTo>
                  <a:lnTo>
                    <a:pt x="1997" y="2"/>
                  </a:lnTo>
                  <a:lnTo>
                    <a:pt x="2005" y="23"/>
                  </a:lnTo>
                  <a:close/>
                </a:path>
              </a:pathLst>
            </a:custGeom>
            <a:solidFill>
              <a:srgbClr val="FFB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Freeform 22"/>
            <p:cNvSpPr>
              <a:spLocks/>
            </p:cNvSpPr>
            <p:nvPr/>
          </p:nvSpPr>
          <p:spPr bwMode="auto">
            <a:xfrm>
              <a:off x="3358" y="349"/>
              <a:ext cx="331" cy="232"/>
            </a:xfrm>
            <a:custGeom>
              <a:avLst/>
              <a:gdLst>
                <a:gd name="T0" fmla="*/ 204 w 331"/>
                <a:gd name="T1" fmla="*/ 18 h 232"/>
                <a:gd name="T2" fmla="*/ 221 w 331"/>
                <a:gd name="T3" fmla="*/ 30 h 232"/>
                <a:gd name="T4" fmla="*/ 228 w 331"/>
                <a:gd name="T5" fmla="*/ 41 h 232"/>
                <a:gd name="T6" fmla="*/ 231 w 331"/>
                <a:gd name="T7" fmla="*/ 54 h 232"/>
                <a:gd name="T8" fmla="*/ 221 w 331"/>
                <a:gd name="T9" fmla="*/ 66 h 232"/>
                <a:gd name="T10" fmla="*/ 206 w 331"/>
                <a:gd name="T11" fmla="*/ 73 h 232"/>
                <a:gd name="T12" fmla="*/ 191 w 331"/>
                <a:gd name="T13" fmla="*/ 78 h 232"/>
                <a:gd name="T14" fmla="*/ 177 w 331"/>
                <a:gd name="T15" fmla="*/ 81 h 232"/>
                <a:gd name="T16" fmla="*/ 164 w 331"/>
                <a:gd name="T17" fmla="*/ 86 h 232"/>
                <a:gd name="T18" fmla="*/ 155 w 331"/>
                <a:gd name="T19" fmla="*/ 91 h 232"/>
                <a:gd name="T20" fmla="*/ 167 w 331"/>
                <a:gd name="T21" fmla="*/ 97 h 232"/>
                <a:gd name="T22" fmla="*/ 206 w 331"/>
                <a:gd name="T23" fmla="*/ 96 h 232"/>
                <a:gd name="T24" fmla="*/ 250 w 331"/>
                <a:gd name="T25" fmla="*/ 95 h 232"/>
                <a:gd name="T26" fmla="*/ 289 w 331"/>
                <a:gd name="T27" fmla="*/ 98 h 232"/>
                <a:gd name="T28" fmla="*/ 319 w 331"/>
                <a:gd name="T29" fmla="*/ 112 h 232"/>
                <a:gd name="T30" fmla="*/ 331 w 331"/>
                <a:gd name="T31" fmla="*/ 136 h 232"/>
                <a:gd name="T32" fmla="*/ 329 w 331"/>
                <a:gd name="T33" fmla="*/ 155 h 232"/>
                <a:gd name="T34" fmla="*/ 319 w 331"/>
                <a:gd name="T35" fmla="*/ 175 h 232"/>
                <a:gd name="T36" fmla="*/ 302 w 331"/>
                <a:gd name="T37" fmla="*/ 192 h 232"/>
                <a:gd name="T38" fmla="*/ 280 w 331"/>
                <a:gd name="T39" fmla="*/ 208 h 232"/>
                <a:gd name="T40" fmla="*/ 255 w 331"/>
                <a:gd name="T41" fmla="*/ 218 h 232"/>
                <a:gd name="T42" fmla="*/ 238 w 331"/>
                <a:gd name="T43" fmla="*/ 223 h 232"/>
                <a:gd name="T44" fmla="*/ 218 w 331"/>
                <a:gd name="T45" fmla="*/ 226 h 232"/>
                <a:gd name="T46" fmla="*/ 199 w 331"/>
                <a:gd name="T47" fmla="*/ 229 h 232"/>
                <a:gd name="T48" fmla="*/ 179 w 331"/>
                <a:gd name="T49" fmla="*/ 231 h 232"/>
                <a:gd name="T50" fmla="*/ 167 w 331"/>
                <a:gd name="T51" fmla="*/ 207 h 232"/>
                <a:gd name="T52" fmla="*/ 150 w 331"/>
                <a:gd name="T53" fmla="*/ 159 h 232"/>
                <a:gd name="T54" fmla="*/ 118 w 331"/>
                <a:gd name="T55" fmla="*/ 114 h 232"/>
                <a:gd name="T56" fmla="*/ 76 w 331"/>
                <a:gd name="T57" fmla="*/ 71 h 232"/>
                <a:gd name="T58" fmla="*/ 27 w 331"/>
                <a:gd name="T59" fmla="*/ 30 h 232"/>
                <a:gd name="T60" fmla="*/ 17 w 331"/>
                <a:gd name="T61" fmla="*/ 6 h 232"/>
                <a:gd name="T62" fmla="*/ 57 w 331"/>
                <a:gd name="T63" fmla="*/ 1 h 232"/>
                <a:gd name="T64" fmla="*/ 101 w 331"/>
                <a:gd name="T65" fmla="*/ 0 h 232"/>
                <a:gd name="T66" fmla="*/ 142 w 331"/>
                <a:gd name="T67" fmla="*/ 1 h 232"/>
                <a:gd name="T68" fmla="*/ 179 w 331"/>
                <a:gd name="T69" fmla="*/ 8 h 232"/>
                <a:gd name="T70" fmla="*/ 194 w 331"/>
                <a:gd name="T71" fmla="*/ 13 h 23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31"/>
                <a:gd name="T109" fmla="*/ 0 h 232"/>
                <a:gd name="T110" fmla="*/ 331 w 331"/>
                <a:gd name="T111" fmla="*/ 232 h 23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31" h="232">
                  <a:moveTo>
                    <a:pt x="194" y="13"/>
                  </a:moveTo>
                  <a:lnTo>
                    <a:pt x="204" y="18"/>
                  </a:lnTo>
                  <a:lnTo>
                    <a:pt x="213" y="23"/>
                  </a:lnTo>
                  <a:lnTo>
                    <a:pt x="221" y="30"/>
                  </a:lnTo>
                  <a:lnTo>
                    <a:pt x="226" y="35"/>
                  </a:lnTo>
                  <a:lnTo>
                    <a:pt x="228" y="41"/>
                  </a:lnTo>
                  <a:lnTo>
                    <a:pt x="231" y="48"/>
                  </a:lnTo>
                  <a:lnTo>
                    <a:pt x="231" y="54"/>
                  </a:lnTo>
                  <a:lnTo>
                    <a:pt x="228" y="61"/>
                  </a:lnTo>
                  <a:lnTo>
                    <a:pt x="221" y="66"/>
                  </a:lnTo>
                  <a:lnTo>
                    <a:pt x="213" y="71"/>
                  </a:lnTo>
                  <a:lnTo>
                    <a:pt x="206" y="73"/>
                  </a:lnTo>
                  <a:lnTo>
                    <a:pt x="199" y="75"/>
                  </a:lnTo>
                  <a:lnTo>
                    <a:pt x="191" y="78"/>
                  </a:lnTo>
                  <a:lnTo>
                    <a:pt x="184" y="80"/>
                  </a:lnTo>
                  <a:lnTo>
                    <a:pt x="177" y="81"/>
                  </a:lnTo>
                  <a:lnTo>
                    <a:pt x="169" y="83"/>
                  </a:lnTo>
                  <a:lnTo>
                    <a:pt x="164" y="86"/>
                  </a:lnTo>
                  <a:lnTo>
                    <a:pt x="157" y="88"/>
                  </a:lnTo>
                  <a:lnTo>
                    <a:pt x="155" y="91"/>
                  </a:lnTo>
                  <a:lnTo>
                    <a:pt x="150" y="95"/>
                  </a:lnTo>
                  <a:lnTo>
                    <a:pt x="167" y="97"/>
                  </a:lnTo>
                  <a:lnTo>
                    <a:pt x="187" y="97"/>
                  </a:lnTo>
                  <a:lnTo>
                    <a:pt x="206" y="96"/>
                  </a:lnTo>
                  <a:lnTo>
                    <a:pt x="228" y="95"/>
                  </a:lnTo>
                  <a:lnTo>
                    <a:pt x="250" y="95"/>
                  </a:lnTo>
                  <a:lnTo>
                    <a:pt x="270" y="95"/>
                  </a:lnTo>
                  <a:lnTo>
                    <a:pt x="289" y="98"/>
                  </a:lnTo>
                  <a:lnTo>
                    <a:pt x="307" y="103"/>
                  </a:lnTo>
                  <a:lnTo>
                    <a:pt x="319" y="112"/>
                  </a:lnTo>
                  <a:lnTo>
                    <a:pt x="326" y="125"/>
                  </a:lnTo>
                  <a:lnTo>
                    <a:pt x="331" y="136"/>
                  </a:lnTo>
                  <a:lnTo>
                    <a:pt x="331" y="146"/>
                  </a:lnTo>
                  <a:lnTo>
                    <a:pt x="329" y="155"/>
                  </a:lnTo>
                  <a:lnTo>
                    <a:pt x="326" y="166"/>
                  </a:lnTo>
                  <a:lnTo>
                    <a:pt x="319" y="175"/>
                  </a:lnTo>
                  <a:lnTo>
                    <a:pt x="312" y="183"/>
                  </a:lnTo>
                  <a:lnTo>
                    <a:pt x="302" y="192"/>
                  </a:lnTo>
                  <a:lnTo>
                    <a:pt x="292" y="200"/>
                  </a:lnTo>
                  <a:lnTo>
                    <a:pt x="280" y="208"/>
                  </a:lnTo>
                  <a:lnTo>
                    <a:pt x="265" y="215"/>
                  </a:lnTo>
                  <a:lnTo>
                    <a:pt x="255" y="218"/>
                  </a:lnTo>
                  <a:lnTo>
                    <a:pt x="248" y="222"/>
                  </a:lnTo>
                  <a:lnTo>
                    <a:pt x="238" y="223"/>
                  </a:lnTo>
                  <a:lnTo>
                    <a:pt x="228" y="225"/>
                  </a:lnTo>
                  <a:lnTo>
                    <a:pt x="218" y="226"/>
                  </a:lnTo>
                  <a:lnTo>
                    <a:pt x="209" y="227"/>
                  </a:lnTo>
                  <a:lnTo>
                    <a:pt x="199" y="229"/>
                  </a:lnTo>
                  <a:lnTo>
                    <a:pt x="189" y="230"/>
                  </a:lnTo>
                  <a:lnTo>
                    <a:pt x="179" y="231"/>
                  </a:lnTo>
                  <a:lnTo>
                    <a:pt x="169" y="232"/>
                  </a:lnTo>
                  <a:lnTo>
                    <a:pt x="167" y="207"/>
                  </a:lnTo>
                  <a:lnTo>
                    <a:pt x="160" y="183"/>
                  </a:lnTo>
                  <a:lnTo>
                    <a:pt x="150" y="159"/>
                  </a:lnTo>
                  <a:lnTo>
                    <a:pt x="135" y="136"/>
                  </a:lnTo>
                  <a:lnTo>
                    <a:pt x="118" y="114"/>
                  </a:lnTo>
                  <a:lnTo>
                    <a:pt x="98" y="93"/>
                  </a:lnTo>
                  <a:lnTo>
                    <a:pt x="76" y="71"/>
                  </a:lnTo>
                  <a:lnTo>
                    <a:pt x="52" y="50"/>
                  </a:lnTo>
                  <a:lnTo>
                    <a:pt x="27" y="30"/>
                  </a:lnTo>
                  <a:lnTo>
                    <a:pt x="0" y="9"/>
                  </a:lnTo>
                  <a:lnTo>
                    <a:pt x="17" y="6"/>
                  </a:lnTo>
                  <a:lnTo>
                    <a:pt x="37" y="3"/>
                  </a:lnTo>
                  <a:lnTo>
                    <a:pt x="57" y="1"/>
                  </a:lnTo>
                  <a:lnTo>
                    <a:pt x="79" y="0"/>
                  </a:lnTo>
                  <a:lnTo>
                    <a:pt x="101" y="0"/>
                  </a:lnTo>
                  <a:lnTo>
                    <a:pt x="120" y="0"/>
                  </a:lnTo>
                  <a:lnTo>
                    <a:pt x="142" y="1"/>
                  </a:lnTo>
                  <a:lnTo>
                    <a:pt x="162" y="5"/>
                  </a:lnTo>
                  <a:lnTo>
                    <a:pt x="179" y="8"/>
                  </a:lnTo>
                  <a:lnTo>
                    <a:pt x="194" y="13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0" name="Freeform 23"/>
            <p:cNvSpPr>
              <a:spLocks/>
            </p:cNvSpPr>
            <p:nvPr/>
          </p:nvSpPr>
          <p:spPr bwMode="auto">
            <a:xfrm>
              <a:off x="2405" y="362"/>
              <a:ext cx="1095" cy="609"/>
            </a:xfrm>
            <a:custGeom>
              <a:avLst/>
              <a:gdLst>
                <a:gd name="T0" fmla="*/ 1059 w 1095"/>
                <a:gd name="T1" fmla="*/ 118 h 609"/>
                <a:gd name="T2" fmla="*/ 1095 w 1095"/>
                <a:gd name="T3" fmla="*/ 205 h 609"/>
                <a:gd name="T4" fmla="*/ 1078 w 1095"/>
                <a:gd name="T5" fmla="*/ 293 h 609"/>
                <a:gd name="T6" fmla="*/ 1022 w 1095"/>
                <a:gd name="T7" fmla="*/ 379 h 609"/>
                <a:gd name="T8" fmla="*/ 943 w 1095"/>
                <a:gd name="T9" fmla="*/ 460 h 609"/>
                <a:gd name="T10" fmla="*/ 870 w 1095"/>
                <a:gd name="T11" fmla="*/ 516 h 609"/>
                <a:gd name="T12" fmla="*/ 796 w 1095"/>
                <a:gd name="T13" fmla="*/ 552 h 609"/>
                <a:gd name="T14" fmla="*/ 713 w 1095"/>
                <a:gd name="T15" fmla="*/ 582 h 609"/>
                <a:gd name="T16" fmla="*/ 622 w 1095"/>
                <a:gd name="T17" fmla="*/ 603 h 609"/>
                <a:gd name="T18" fmla="*/ 522 w 1095"/>
                <a:gd name="T19" fmla="*/ 609 h 609"/>
                <a:gd name="T20" fmla="*/ 402 w 1095"/>
                <a:gd name="T21" fmla="*/ 596 h 609"/>
                <a:gd name="T22" fmla="*/ 284 w 1095"/>
                <a:gd name="T23" fmla="*/ 568 h 609"/>
                <a:gd name="T24" fmla="*/ 184 w 1095"/>
                <a:gd name="T25" fmla="*/ 524 h 609"/>
                <a:gd name="T26" fmla="*/ 103 w 1095"/>
                <a:gd name="T27" fmla="*/ 473 h 609"/>
                <a:gd name="T28" fmla="*/ 41 w 1095"/>
                <a:gd name="T29" fmla="*/ 417 h 609"/>
                <a:gd name="T30" fmla="*/ 5 w 1095"/>
                <a:gd name="T31" fmla="*/ 355 h 609"/>
                <a:gd name="T32" fmla="*/ 0 w 1095"/>
                <a:gd name="T33" fmla="*/ 292 h 609"/>
                <a:gd name="T34" fmla="*/ 17 w 1095"/>
                <a:gd name="T35" fmla="*/ 230 h 609"/>
                <a:gd name="T36" fmla="*/ 54 w 1095"/>
                <a:gd name="T37" fmla="*/ 171 h 609"/>
                <a:gd name="T38" fmla="*/ 100 w 1095"/>
                <a:gd name="T39" fmla="*/ 115 h 609"/>
                <a:gd name="T40" fmla="*/ 139 w 1095"/>
                <a:gd name="T41" fmla="*/ 84 h 609"/>
                <a:gd name="T42" fmla="*/ 166 w 1095"/>
                <a:gd name="T43" fmla="*/ 78 h 609"/>
                <a:gd name="T44" fmla="*/ 191 w 1095"/>
                <a:gd name="T45" fmla="*/ 73 h 609"/>
                <a:gd name="T46" fmla="*/ 215 w 1095"/>
                <a:gd name="T47" fmla="*/ 70 h 609"/>
                <a:gd name="T48" fmla="*/ 242 w 1095"/>
                <a:gd name="T49" fmla="*/ 73 h 609"/>
                <a:gd name="T50" fmla="*/ 247 w 1095"/>
                <a:gd name="T51" fmla="*/ 76 h 609"/>
                <a:gd name="T52" fmla="*/ 230 w 1095"/>
                <a:gd name="T53" fmla="*/ 80 h 609"/>
                <a:gd name="T54" fmla="*/ 215 w 1095"/>
                <a:gd name="T55" fmla="*/ 85 h 609"/>
                <a:gd name="T56" fmla="*/ 201 w 1095"/>
                <a:gd name="T57" fmla="*/ 92 h 609"/>
                <a:gd name="T58" fmla="*/ 189 w 1095"/>
                <a:gd name="T59" fmla="*/ 100 h 609"/>
                <a:gd name="T60" fmla="*/ 184 w 1095"/>
                <a:gd name="T61" fmla="*/ 116 h 609"/>
                <a:gd name="T62" fmla="*/ 220 w 1095"/>
                <a:gd name="T63" fmla="*/ 109 h 609"/>
                <a:gd name="T64" fmla="*/ 262 w 1095"/>
                <a:gd name="T65" fmla="*/ 100 h 609"/>
                <a:gd name="T66" fmla="*/ 304 w 1095"/>
                <a:gd name="T67" fmla="*/ 92 h 609"/>
                <a:gd name="T68" fmla="*/ 350 w 1095"/>
                <a:gd name="T69" fmla="*/ 90 h 609"/>
                <a:gd name="T70" fmla="*/ 397 w 1095"/>
                <a:gd name="T71" fmla="*/ 96 h 609"/>
                <a:gd name="T72" fmla="*/ 407 w 1095"/>
                <a:gd name="T73" fmla="*/ 90 h 609"/>
                <a:gd name="T74" fmla="*/ 409 w 1095"/>
                <a:gd name="T75" fmla="*/ 84 h 609"/>
                <a:gd name="T76" fmla="*/ 407 w 1095"/>
                <a:gd name="T77" fmla="*/ 78 h 609"/>
                <a:gd name="T78" fmla="*/ 402 w 1095"/>
                <a:gd name="T79" fmla="*/ 73 h 609"/>
                <a:gd name="T80" fmla="*/ 397 w 1095"/>
                <a:gd name="T81" fmla="*/ 67 h 609"/>
                <a:gd name="T82" fmla="*/ 392 w 1095"/>
                <a:gd name="T83" fmla="*/ 67 h 609"/>
                <a:gd name="T84" fmla="*/ 387 w 1095"/>
                <a:gd name="T85" fmla="*/ 67 h 609"/>
                <a:gd name="T86" fmla="*/ 380 w 1095"/>
                <a:gd name="T87" fmla="*/ 66 h 609"/>
                <a:gd name="T88" fmla="*/ 375 w 1095"/>
                <a:gd name="T89" fmla="*/ 65 h 609"/>
                <a:gd name="T90" fmla="*/ 372 w 1095"/>
                <a:gd name="T91" fmla="*/ 61 h 609"/>
                <a:gd name="T92" fmla="*/ 426 w 1095"/>
                <a:gd name="T93" fmla="*/ 52 h 609"/>
                <a:gd name="T94" fmla="*/ 537 w 1095"/>
                <a:gd name="T95" fmla="*/ 42 h 609"/>
                <a:gd name="T96" fmla="*/ 647 w 1095"/>
                <a:gd name="T97" fmla="*/ 29 h 609"/>
                <a:gd name="T98" fmla="*/ 755 w 1095"/>
                <a:gd name="T99" fmla="*/ 18 h 609"/>
                <a:gd name="T100" fmla="*/ 865 w 1095"/>
                <a:gd name="T101" fmla="*/ 6 h 609"/>
                <a:gd name="T102" fmla="*/ 1015 w 1095"/>
                <a:gd name="T103" fmla="*/ 75 h 60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095"/>
                <a:gd name="T157" fmla="*/ 0 h 609"/>
                <a:gd name="T158" fmla="*/ 1095 w 1095"/>
                <a:gd name="T159" fmla="*/ 609 h 609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095" h="609">
                  <a:moveTo>
                    <a:pt x="1015" y="75"/>
                  </a:moveTo>
                  <a:lnTo>
                    <a:pt x="1059" y="118"/>
                  </a:lnTo>
                  <a:lnTo>
                    <a:pt x="1083" y="162"/>
                  </a:lnTo>
                  <a:lnTo>
                    <a:pt x="1095" y="205"/>
                  </a:lnTo>
                  <a:lnTo>
                    <a:pt x="1091" y="249"/>
                  </a:lnTo>
                  <a:lnTo>
                    <a:pt x="1078" y="293"/>
                  </a:lnTo>
                  <a:lnTo>
                    <a:pt x="1054" y="337"/>
                  </a:lnTo>
                  <a:lnTo>
                    <a:pt x="1022" y="379"/>
                  </a:lnTo>
                  <a:lnTo>
                    <a:pt x="985" y="420"/>
                  </a:lnTo>
                  <a:lnTo>
                    <a:pt x="943" y="460"/>
                  </a:lnTo>
                  <a:lnTo>
                    <a:pt x="902" y="499"/>
                  </a:lnTo>
                  <a:lnTo>
                    <a:pt x="870" y="516"/>
                  </a:lnTo>
                  <a:lnTo>
                    <a:pt x="833" y="534"/>
                  </a:lnTo>
                  <a:lnTo>
                    <a:pt x="796" y="552"/>
                  </a:lnTo>
                  <a:lnTo>
                    <a:pt x="757" y="568"/>
                  </a:lnTo>
                  <a:lnTo>
                    <a:pt x="713" y="582"/>
                  </a:lnTo>
                  <a:lnTo>
                    <a:pt x="669" y="594"/>
                  </a:lnTo>
                  <a:lnTo>
                    <a:pt x="622" y="603"/>
                  </a:lnTo>
                  <a:lnTo>
                    <a:pt x="571" y="609"/>
                  </a:lnTo>
                  <a:lnTo>
                    <a:pt x="522" y="609"/>
                  </a:lnTo>
                  <a:lnTo>
                    <a:pt x="468" y="605"/>
                  </a:lnTo>
                  <a:lnTo>
                    <a:pt x="402" y="596"/>
                  </a:lnTo>
                  <a:lnTo>
                    <a:pt x="340" y="584"/>
                  </a:lnTo>
                  <a:lnTo>
                    <a:pt x="284" y="568"/>
                  </a:lnTo>
                  <a:lnTo>
                    <a:pt x="233" y="547"/>
                  </a:lnTo>
                  <a:lnTo>
                    <a:pt x="184" y="524"/>
                  </a:lnTo>
                  <a:lnTo>
                    <a:pt x="142" y="500"/>
                  </a:lnTo>
                  <a:lnTo>
                    <a:pt x="103" y="473"/>
                  </a:lnTo>
                  <a:lnTo>
                    <a:pt x="71" y="445"/>
                  </a:lnTo>
                  <a:lnTo>
                    <a:pt x="41" y="417"/>
                  </a:lnTo>
                  <a:lnTo>
                    <a:pt x="19" y="387"/>
                  </a:lnTo>
                  <a:lnTo>
                    <a:pt x="5" y="355"/>
                  </a:lnTo>
                  <a:lnTo>
                    <a:pt x="0" y="323"/>
                  </a:lnTo>
                  <a:lnTo>
                    <a:pt x="0" y="292"/>
                  </a:lnTo>
                  <a:lnTo>
                    <a:pt x="5" y="261"/>
                  </a:lnTo>
                  <a:lnTo>
                    <a:pt x="17" y="230"/>
                  </a:lnTo>
                  <a:lnTo>
                    <a:pt x="34" y="201"/>
                  </a:lnTo>
                  <a:lnTo>
                    <a:pt x="54" y="171"/>
                  </a:lnTo>
                  <a:lnTo>
                    <a:pt x="76" y="142"/>
                  </a:lnTo>
                  <a:lnTo>
                    <a:pt x="100" y="115"/>
                  </a:lnTo>
                  <a:lnTo>
                    <a:pt x="125" y="88"/>
                  </a:lnTo>
                  <a:lnTo>
                    <a:pt x="139" y="84"/>
                  </a:lnTo>
                  <a:lnTo>
                    <a:pt x="154" y="82"/>
                  </a:lnTo>
                  <a:lnTo>
                    <a:pt x="166" y="78"/>
                  </a:lnTo>
                  <a:lnTo>
                    <a:pt x="179" y="76"/>
                  </a:lnTo>
                  <a:lnTo>
                    <a:pt x="191" y="73"/>
                  </a:lnTo>
                  <a:lnTo>
                    <a:pt x="203" y="72"/>
                  </a:lnTo>
                  <a:lnTo>
                    <a:pt x="215" y="70"/>
                  </a:lnTo>
                  <a:lnTo>
                    <a:pt x="230" y="70"/>
                  </a:lnTo>
                  <a:lnTo>
                    <a:pt x="242" y="73"/>
                  </a:lnTo>
                  <a:lnTo>
                    <a:pt x="257" y="75"/>
                  </a:lnTo>
                  <a:lnTo>
                    <a:pt x="247" y="76"/>
                  </a:lnTo>
                  <a:lnTo>
                    <a:pt x="240" y="77"/>
                  </a:lnTo>
                  <a:lnTo>
                    <a:pt x="230" y="80"/>
                  </a:lnTo>
                  <a:lnTo>
                    <a:pt x="223" y="82"/>
                  </a:lnTo>
                  <a:lnTo>
                    <a:pt x="215" y="85"/>
                  </a:lnTo>
                  <a:lnTo>
                    <a:pt x="208" y="89"/>
                  </a:lnTo>
                  <a:lnTo>
                    <a:pt x="201" y="92"/>
                  </a:lnTo>
                  <a:lnTo>
                    <a:pt x="196" y="96"/>
                  </a:lnTo>
                  <a:lnTo>
                    <a:pt x="189" y="100"/>
                  </a:lnTo>
                  <a:lnTo>
                    <a:pt x="184" y="102"/>
                  </a:lnTo>
                  <a:lnTo>
                    <a:pt x="184" y="116"/>
                  </a:lnTo>
                  <a:lnTo>
                    <a:pt x="203" y="114"/>
                  </a:lnTo>
                  <a:lnTo>
                    <a:pt x="220" y="109"/>
                  </a:lnTo>
                  <a:lnTo>
                    <a:pt x="242" y="105"/>
                  </a:lnTo>
                  <a:lnTo>
                    <a:pt x="262" y="100"/>
                  </a:lnTo>
                  <a:lnTo>
                    <a:pt x="284" y="96"/>
                  </a:lnTo>
                  <a:lnTo>
                    <a:pt x="304" y="92"/>
                  </a:lnTo>
                  <a:lnTo>
                    <a:pt x="328" y="91"/>
                  </a:lnTo>
                  <a:lnTo>
                    <a:pt x="350" y="90"/>
                  </a:lnTo>
                  <a:lnTo>
                    <a:pt x="375" y="92"/>
                  </a:lnTo>
                  <a:lnTo>
                    <a:pt x="397" y="96"/>
                  </a:lnTo>
                  <a:lnTo>
                    <a:pt x="404" y="93"/>
                  </a:lnTo>
                  <a:lnTo>
                    <a:pt x="407" y="90"/>
                  </a:lnTo>
                  <a:lnTo>
                    <a:pt x="409" y="88"/>
                  </a:lnTo>
                  <a:lnTo>
                    <a:pt x="409" y="84"/>
                  </a:lnTo>
                  <a:lnTo>
                    <a:pt x="409" y="82"/>
                  </a:lnTo>
                  <a:lnTo>
                    <a:pt x="407" y="78"/>
                  </a:lnTo>
                  <a:lnTo>
                    <a:pt x="404" y="76"/>
                  </a:lnTo>
                  <a:lnTo>
                    <a:pt x="402" y="73"/>
                  </a:lnTo>
                  <a:lnTo>
                    <a:pt x="399" y="70"/>
                  </a:lnTo>
                  <a:lnTo>
                    <a:pt x="397" y="67"/>
                  </a:lnTo>
                  <a:lnTo>
                    <a:pt x="394" y="67"/>
                  </a:lnTo>
                  <a:lnTo>
                    <a:pt x="392" y="67"/>
                  </a:lnTo>
                  <a:lnTo>
                    <a:pt x="390" y="67"/>
                  </a:lnTo>
                  <a:lnTo>
                    <a:pt x="387" y="67"/>
                  </a:lnTo>
                  <a:lnTo>
                    <a:pt x="385" y="66"/>
                  </a:lnTo>
                  <a:lnTo>
                    <a:pt x="380" y="66"/>
                  </a:lnTo>
                  <a:lnTo>
                    <a:pt x="377" y="65"/>
                  </a:lnTo>
                  <a:lnTo>
                    <a:pt x="375" y="65"/>
                  </a:lnTo>
                  <a:lnTo>
                    <a:pt x="372" y="64"/>
                  </a:lnTo>
                  <a:lnTo>
                    <a:pt x="372" y="61"/>
                  </a:lnTo>
                  <a:lnTo>
                    <a:pt x="372" y="58"/>
                  </a:lnTo>
                  <a:lnTo>
                    <a:pt x="426" y="52"/>
                  </a:lnTo>
                  <a:lnTo>
                    <a:pt x="483" y="46"/>
                  </a:lnTo>
                  <a:lnTo>
                    <a:pt x="537" y="42"/>
                  </a:lnTo>
                  <a:lnTo>
                    <a:pt x="590" y="36"/>
                  </a:lnTo>
                  <a:lnTo>
                    <a:pt x="647" y="29"/>
                  </a:lnTo>
                  <a:lnTo>
                    <a:pt x="701" y="24"/>
                  </a:lnTo>
                  <a:lnTo>
                    <a:pt x="755" y="18"/>
                  </a:lnTo>
                  <a:lnTo>
                    <a:pt x="811" y="12"/>
                  </a:lnTo>
                  <a:lnTo>
                    <a:pt x="865" y="6"/>
                  </a:lnTo>
                  <a:lnTo>
                    <a:pt x="919" y="0"/>
                  </a:lnTo>
                  <a:lnTo>
                    <a:pt x="1015" y="75"/>
                  </a:lnTo>
                  <a:close/>
                </a:path>
              </a:pathLst>
            </a:custGeom>
            <a:solidFill>
              <a:srgbClr val="E2FFE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Freeform 24"/>
            <p:cNvSpPr>
              <a:spLocks/>
            </p:cNvSpPr>
            <p:nvPr/>
          </p:nvSpPr>
          <p:spPr bwMode="auto">
            <a:xfrm>
              <a:off x="3049" y="403"/>
              <a:ext cx="238" cy="47"/>
            </a:xfrm>
            <a:custGeom>
              <a:avLst/>
              <a:gdLst>
                <a:gd name="T0" fmla="*/ 238 w 238"/>
                <a:gd name="T1" fmla="*/ 34 h 47"/>
                <a:gd name="T2" fmla="*/ 238 w 238"/>
                <a:gd name="T3" fmla="*/ 47 h 47"/>
                <a:gd name="T4" fmla="*/ 216 w 238"/>
                <a:gd name="T5" fmla="*/ 44 h 47"/>
                <a:gd name="T6" fmla="*/ 192 w 238"/>
                <a:gd name="T7" fmla="*/ 41 h 47"/>
                <a:gd name="T8" fmla="*/ 167 w 238"/>
                <a:gd name="T9" fmla="*/ 39 h 47"/>
                <a:gd name="T10" fmla="*/ 143 w 238"/>
                <a:gd name="T11" fmla="*/ 36 h 47"/>
                <a:gd name="T12" fmla="*/ 118 w 238"/>
                <a:gd name="T13" fmla="*/ 35 h 47"/>
                <a:gd name="T14" fmla="*/ 94 w 238"/>
                <a:gd name="T15" fmla="*/ 35 h 47"/>
                <a:gd name="T16" fmla="*/ 69 w 238"/>
                <a:gd name="T17" fmla="*/ 36 h 47"/>
                <a:gd name="T18" fmla="*/ 45 w 238"/>
                <a:gd name="T19" fmla="*/ 37 h 47"/>
                <a:gd name="T20" fmla="*/ 22 w 238"/>
                <a:gd name="T21" fmla="*/ 41 h 47"/>
                <a:gd name="T22" fmla="*/ 0 w 238"/>
                <a:gd name="T23" fmla="*/ 47 h 47"/>
                <a:gd name="T24" fmla="*/ 3 w 238"/>
                <a:gd name="T25" fmla="*/ 40 h 47"/>
                <a:gd name="T26" fmla="*/ 8 w 238"/>
                <a:gd name="T27" fmla="*/ 33 h 47"/>
                <a:gd name="T28" fmla="*/ 15 w 238"/>
                <a:gd name="T29" fmla="*/ 27 h 47"/>
                <a:gd name="T30" fmla="*/ 25 w 238"/>
                <a:gd name="T31" fmla="*/ 23 h 47"/>
                <a:gd name="T32" fmla="*/ 37 w 238"/>
                <a:gd name="T33" fmla="*/ 18 h 47"/>
                <a:gd name="T34" fmla="*/ 49 w 238"/>
                <a:gd name="T35" fmla="*/ 13 h 47"/>
                <a:gd name="T36" fmla="*/ 62 w 238"/>
                <a:gd name="T37" fmla="*/ 10 h 47"/>
                <a:gd name="T38" fmla="*/ 74 w 238"/>
                <a:gd name="T39" fmla="*/ 7 h 47"/>
                <a:gd name="T40" fmla="*/ 89 w 238"/>
                <a:gd name="T41" fmla="*/ 3 h 47"/>
                <a:gd name="T42" fmla="*/ 98 w 238"/>
                <a:gd name="T43" fmla="*/ 0 h 47"/>
                <a:gd name="T44" fmla="*/ 116 w 238"/>
                <a:gd name="T45" fmla="*/ 0 h 47"/>
                <a:gd name="T46" fmla="*/ 133 w 238"/>
                <a:gd name="T47" fmla="*/ 0 h 47"/>
                <a:gd name="T48" fmla="*/ 147 w 238"/>
                <a:gd name="T49" fmla="*/ 1 h 47"/>
                <a:gd name="T50" fmla="*/ 162 w 238"/>
                <a:gd name="T51" fmla="*/ 4 h 47"/>
                <a:gd name="T52" fmla="*/ 177 w 238"/>
                <a:gd name="T53" fmla="*/ 8 h 47"/>
                <a:gd name="T54" fmla="*/ 189 w 238"/>
                <a:gd name="T55" fmla="*/ 12 h 47"/>
                <a:gd name="T56" fmla="*/ 201 w 238"/>
                <a:gd name="T57" fmla="*/ 17 h 47"/>
                <a:gd name="T58" fmla="*/ 214 w 238"/>
                <a:gd name="T59" fmla="*/ 23 h 47"/>
                <a:gd name="T60" fmla="*/ 226 w 238"/>
                <a:gd name="T61" fmla="*/ 28 h 47"/>
                <a:gd name="T62" fmla="*/ 238 w 238"/>
                <a:gd name="T63" fmla="*/ 34 h 47"/>
                <a:gd name="T64" fmla="*/ 238 w 238"/>
                <a:gd name="T65" fmla="*/ 34 h 4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38"/>
                <a:gd name="T100" fmla="*/ 0 h 47"/>
                <a:gd name="T101" fmla="*/ 238 w 238"/>
                <a:gd name="T102" fmla="*/ 47 h 4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38" h="47">
                  <a:moveTo>
                    <a:pt x="238" y="34"/>
                  </a:moveTo>
                  <a:lnTo>
                    <a:pt x="238" y="47"/>
                  </a:lnTo>
                  <a:lnTo>
                    <a:pt x="216" y="44"/>
                  </a:lnTo>
                  <a:lnTo>
                    <a:pt x="192" y="41"/>
                  </a:lnTo>
                  <a:lnTo>
                    <a:pt x="167" y="39"/>
                  </a:lnTo>
                  <a:lnTo>
                    <a:pt x="143" y="36"/>
                  </a:lnTo>
                  <a:lnTo>
                    <a:pt x="118" y="35"/>
                  </a:lnTo>
                  <a:lnTo>
                    <a:pt x="94" y="35"/>
                  </a:lnTo>
                  <a:lnTo>
                    <a:pt x="69" y="36"/>
                  </a:lnTo>
                  <a:lnTo>
                    <a:pt x="45" y="37"/>
                  </a:lnTo>
                  <a:lnTo>
                    <a:pt x="22" y="41"/>
                  </a:lnTo>
                  <a:lnTo>
                    <a:pt x="0" y="47"/>
                  </a:lnTo>
                  <a:lnTo>
                    <a:pt x="3" y="40"/>
                  </a:lnTo>
                  <a:lnTo>
                    <a:pt x="8" y="33"/>
                  </a:lnTo>
                  <a:lnTo>
                    <a:pt x="15" y="27"/>
                  </a:lnTo>
                  <a:lnTo>
                    <a:pt x="25" y="23"/>
                  </a:lnTo>
                  <a:lnTo>
                    <a:pt x="37" y="18"/>
                  </a:lnTo>
                  <a:lnTo>
                    <a:pt x="49" y="13"/>
                  </a:lnTo>
                  <a:lnTo>
                    <a:pt x="62" y="10"/>
                  </a:lnTo>
                  <a:lnTo>
                    <a:pt x="74" y="7"/>
                  </a:lnTo>
                  <a:lnTo>
                    <a:pt x="89" y="3"/>
                  </a:lnTo>
                  <a:lnTo>
                    <a:pt x="98" y="0"/>
                  </a:lnTo>
                  <a:lnTo>
                    <a:pt x="116" y="0"/>
                  </a:lnTo>
                  <a:lnTo>
                    <a:pt x="133" y="0"/>
                  </a:lnTo>
                  <a:lnTo>
                    <a:pt x="147" y="1"/>
                  </a:lnTo>
                  <a:lnTo>
                    <a:pt x="162" y="4"/>
                  </a:lnTo>
                  <a:lnTo>
                    <a:pt x="177" y="8"/>
                  </a:lnTo>
                  <a:lnTo>
                    <a:pt x="189" y="12"/>
                  </a:lnTo>
                  <a:lnTo>
                    <a:pt x="201" y="17"/>
                  </a:lnTo>
                  <a:lnTo>
                    <a:pt x="214" y="23"/>
                  </a:lnTo>
                  <a:lnTo>
                    <a:pt x="226" y="28"/>
                  </a:lnTo>
                  <a:lnTo>
                    <a:pt x="238" y="34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Freeform 25"/>
            <p:cNvSpPr>
              <a:spLocks/>
            </p:cNvSpPr>
            <p:nvPr/>
          </p:nvSpPr>
          <p:spPr bwMode="auto">
            <a:xfrm>
              <a:off x="2201" y="450"/>
              <a:ext cx="285" cy="209"/>
            </a:xfrm>
            <a:custGeom>
              <a:avLst/>
              <a:gdLst>
                <a:gd name="T0" fmla="*/ 270 w 285"/>
                <a:gd name="T1" fmla="*/ 19 h 209"/>
                <a:gd name="T2" fmla="*/ 238 w 285"/>
                <a:gd name="T3" fmla="*/ 59 h 209"/>
                <a:gd name="T4" fmla="*/ 209 w 285"/>
                <a:gd name="T5" fmla="*/ 100 h 209"/>
                <a:gd name="T6" fmla="*/ 184 w 285"/>
                <a:gd name="T7" fmla="*/ 141 h 209"/>
                <a:gd name="T8" fmla="*/ 169 w 285"/>
                <a:gd name="T9" fmla="*/ 184 h 209"/>
                <a:gd name="T10" fmla="*/ 157 w 285"/>
                <a:gd name="T11" fmla="*/ 208 h 209"/>
                <a:gd name="T12" fmla="*/ 138 w 285"/>
                <a:gd name="T13" fmla="*/ 209 h 209"/>
                <a:gd name="T14" fmla="*/ 116 w 285"/>
                <a:gd name="T15" fmla="*/ 206 h 209"/>
                <a:gd name="T16" fmla="*/ 93 w 285"/>
                <a:gd name="T17" fmla="*/ 203 h 209"/>
                <a:gd name="T18" fmla="*/ 74 w 285"/>
                <a:gd name="T19" fmla="*/ 198 h 209"/>
                <a:gd name="T20" fmla="*/ 54 w 285"/>
                <a:gd name="T21" fmla="*/ 190 h 209"/>
                <a:gd name="T22" fmla="*/ 42 w 285"/>
                <a:gd name="T23" fmla="*/ 180 h 209"/>
                <a:gd name="T24" fmla="*/ 37 w 285"/>
                <a:gd name="T25" fmla="*/ 168 h 209"/>
                <a:gd name="T26" fmla="*/ 42 w 285"/>
                <a:gd name="T27" fmla="*/ 156 h 209"/>
                <a:gd name="T28" fmla="*/ 54 w 285"/>
                <a:gd name="T29" fmla="*/ 145 h 209"/>
                <a:gd name="T30" fmla="*/ 69 w 285"/>
                <a:gd name="T31" fmla="*/ 136 h 209"/>
                <a:gd name="T32" fmla="*/ 76 w 285"/>
                <a:gd name="T33" fmla="*/ 132 h 209"/>
                <a:gd name="T34" fmla="*/ 89 w 285"/>
                <a:gd name="T35" fmla="*/ 130 h 209"/>
                <a:gd name="T36" fmla="*/ 98 w 285"/>
                <a:gd name="T37" fmla="*/ 128 h 209"/>
                <a:gd name="T38" fmla="*/ 101 w 285"/>
                <a:gd name="T39" fmla="*/ 122 h 209"/>
                <a:gd name="T40" fmla="*/ 89 w 285"/>
                <a:gd name="T41" fmla="*/ 115 h 209"/>
                <a:gd name="T42" fmla="*/ 69 w 285"/>
                <a:gd name="T43" fmla="*/ 114 h 209"/>
                <a:gd name="T44" fmla="*/ 49 w 285"/>
                <a:gd name="T45" fmla="*/ 116 h 209"/>
                <a:gd name="T46" fmla="*/ 32 w 285"/>
                <a:gd name="T47" fmla="*/ 118 h 209"/>
                <a:gd name="T48" fmla="*/ 13 w 285"/>
                <a:gd name="T49" fmla="*/ 117 h 209"/>
                <a:gd name="T50" fmla="*/ 0 w 285"/>
                <a:gd name="T51" fmla="*/ 102 h 209"/>
                <a:gd name="T52" fmla="*/ 8 w 285"/>
                <a:gd name="T53" fmla="*/ 80 h 209"/>
                <a:gd name="T54" fmla="*/ 27 w 285"/>
                <a:gd name="T55" fmla="*/ 56 h 209"/>
                <a:gd name="T56" fmla="*/ 57 w 285"/>
                <a:gd name="T57" fmla="*/ 35 h 209"/>
                <a:gd name="T58" fmla="*/ 93 w 285"/>
                <a:gd name="T59" fmla="*/ 18 h 209"/>
                <a:gd name="T60" fmla="*/ 133 w 285"/>
                <a:gd name="T61" fmla="*/ 10 h 209"/>
                <a:gd name="T62" fmla="*/ 167 w 285"/>
                <a:gd name="T63" fmla="*/ 8 h 209"/>
                <a:gd name="T64" fmla="*/ 201 w 285"/>
                <a:gd name="T65" fmla="*/ 5 h 209"/>
                <a:gd name="T66" fmla="*/ 236 w 285"/>
                <a:gd name="T67" fmla="*/ 3 h 209"/>
                <a:gd name="T68" fmla="*/ 270 w 285"/>
                <a:gd name="T69" fmla="*/ 1 h 209"/>
                <a:gd name="T70" fmla="*/ 285 w 285"/>
                <a:gd name="T71" fmla="*/ 0 h 20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85"/>
                <a:gd name="T109" fmla="*/ 0 h 209"/>
                <a:gd name="T110" fmla="*/ 285 w 285"/>
                <a:gd name="T111" fmla="*/ 209 h 20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85" h="209">
                  <a:moveTo>
                    <a:pt x="285" y="0"/>
                  </a:moveTo>
                  <a:lnTo>
                    <a:pt x="270" y="19"/>
                  </a:lnTo>
                  <a:lnTo>
                    <a:pt x="253" y="38"/>
                  </a:lnTo>
                  <a:lnTo>
                    <a:pt x="238" y="59"/>
                  </a:lnTo>
                  <a:lnTo>
                    <a:pt x="221" y="80"/>
                  </a:lnTo>
                  <a:lnTo>
                    <a:pt x="209" y="100"/>
                  </a:lnTo>
                  <a:lnTo>
                    <a:pt x="194" y="121"/>
                  </a:lnTo>
                  <a:lnTo>
                    <a:pt x="184" y="141"/>
                  </a:lnTo>
                  <a:lnTo>
                    <a:pt x="174" y="162"/>
                  </a:lnTo>
                  <a:lnTo>
                    <a:pt x="169" y="184"/>
                  </a:lnTo>
                  <a:lnTo>
                    <a:pt x="167" y="205"/>
                  </a:lnTo>
                  <a:lnTo>
                    <a:pt x="157" y="208"/>
                  </a:lnTo>
                  <a:lnTo>
                    <a:pt x="147" y="209"/>
                  </a:lnTo>
                  <a:lnTo>
                    <a:pt x="138" y="209"/>
                  </a:lnTo>
                  <a:lnTo>
                    <a:pt x="125" y="208"/>
                  </a:lnTo>
                  <a:lnTo>
                    <a:pt x="116" y="206"/>
                  </a:lnTo>
                  <a:lnTo>
                    <a:pt x="103" y="205"/>
                  </a:lnTo>
                  <a:lnTo>
                    <a:pt x="93" y="203"/>
                  </a:lnTo>
                  <a:lnTo>
                    <a:pt x="84" y="201"/>
                  </a:lnTo>
                  <a:lnTo>
                    <a:pt x="74" y="198"/>
                  </a:lnTo>
                  <a:lnTo>
                    <a:pt x="64" y="196"/>
                  </a:lnTo>
                  <a:lnTo>
                    <a:pt x="54" y="190"/>
                  </a:lnTo>
                  <a:lnTo>
                    <a:pt x="47" y="185"/>
                  </a:lnTo>
                  <a:lnTo>
                    <a:pt x="42" y="180"/>
                  </a:lnTo>
                  <a:lnTo>
                    <a:pt x="40" y="174"/>
                  </a:lnTo>
                  <a:lnTo>
                    <a:pt x="37" y="168"/>
                  </a:lnTo>
                  <a:lnTo>
                    <a:pt x="40" y="162"/>
                  </a:lnTo>
                  <a:lnTo>
                    <a:pt x="42" y="156"/>
                  </a:lnTo>
                  <a:lnTo>
                    <a:pt x="47" y="150"/>
                  </a:lnTo>
                  <a:lnTo>
                    <a:pt x="54" y="145"/>
                  </a:lnTo>
                  <a:lnTo>
                    <a:pt x="64" y="138"/>
                  </a:lnTo>
                  <a:lnTo>
                    <a:pt x="69" y="136"/>
                  </a:lnTo>
                  <a:lnTo>
                    <a:pt x="71" y="133"/>
                  </a:lnTo>
                  <a:lnTo>
                    <a:pt x="76" y="132"/>
                  </a:lnTo>
                  <a:lnTo>
                    <a:pt x="84" y="131"/>
                  </a:lnTo>
                  <a:lnTo>
                    <a:pt x="89" y="130"/>
                  </a:lnTo>
                  <a:lnTo>
                    <a:pt x="93" y="129"/>
                  </a:lnTo>
                  <a:lnTo>
                    <a:pt x="98" y="128"/>
                  </a:lnTo>
                  <a:lnTo>
                    <a:pt x="101" y="125"/>
                  </a:lnTo>
                  <a:lnTo>
                    <a:pt x="101" y="122"/>
                  </a:lnTo>
                  <a:lnTo>
                    <a:pt x="98" y="117"/>
                  </a:lnTo>
                  <a:lnTo>
                    <a:pt x="89" y="115"/>
                  </a:lnTo>
                  <a:lnTo>
                    <a:pt x="79" y="114"/>
                  </a:lnTo>
                  <a:lnTo>
                    <a:pt x="69" y="114"/>
                  </a:lnTo>
                  <a:lnTo>
                    <a:pt x="59" y="115"/>
                  </a:lnTo>
                  <a:lnTo>
                    <a:pt x="49" y="116"/>
                  </a:lnTo>
                  <a:lnTo>
                    <a:pt x="42" y="118"/>
                  </a:lnTo>
                  <a:lnTo>
                    <a:pt x="32" y="118"/>
                  </a:lnTo>
                  <a:lnTo>
                    <a:pt x="22" y="118"/>
                  </a:lnTo>
                  <a:lnTo>
                    <a:pt x="13" y="117"/>
                  </a:lnTo>
                  <a:lnTo>
                    <a:pt x="3" y="114"/>
                  </a:lnTo>
                  <a:lnTo>
                    <a:pt x="0" y="102"/>
                  </a:lnTo>
                  <a:lnTo>
                    <a:pt x="3" y="91"/>
                  </a:lnTo>
                  <a:lnTo>
                    <a:pt x="8" y="80"/>
                  </a:lnTo>
                  <a:lnTo>
                    <a:pt x="15" y="67"/>
                  </a:lnTo>
                  <a:lnTo>
                    <a:pt x="27" y="56"/>
                  </a:lnTo>
                  <a:lnTo>
                    <a:pt x="40" y="45"/>
                  </a:lnTo>
                  <a:lnTo>
                    <a:pt x="57" y="35"/>
                  </a:lnTo>
                  <a:lnTo>
                    <a:pt x="74" y="26"/>
                  </a:lnTo>
                  <a:lnTo>
                    <a:pt x="93" y="18"/>
                  </a:lnTo>
                  <a:lnTo>
                    <a:pt x="116" y="11"/>
                  </a:lnTo>
                  <a:lnTo>
                    <a:pt x="133" y="10"/>
                  </a:lnTo>
                  <a:lnTo>
                    <a:pt x="150" y="9"/>
                  </a:lnTo>
                  <a:lnTo>
                    <a:pt x="167" y="8"/>
                  </a:lnTo>
                  <a:lnTo>
                    <a:pt x="184" y="6"/>
                  </a:lnTo>
                  <a:lnTo>
                    <a:pt x="201" y="5"/>
                  </a:lnTo>
                  <a:lnTo>
                    <a:pt x="218" y="4"/>
                  </a:lnTo>
                  <a:lnTo>
                    <a:pt x="236" y="3"/>
                  </a:lnTo>
                  <a:lnTo>
                    <a:pt x="253" y="2"/>
                  </a:lnTo>
                  <a:lnTo>
                    <a:pt x="270" y="1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Freeform 26"/>
            <p:cNvSpPr>
              <a:spLocks/>
            </p:cNvSpPr>
            <p:nvPr/>
          </p:nvSpPr>
          <p:spPr bwMode="auto">
            <a:xfrm>
              <a:off x="3059" y="478"/>
              <a:ext cx="177" cy="119"/>
            </a:xfrm>
            <a:custGeom>
              <a:avLst/>
              <a:gdLst>
                <a:gd name="T0" fmla="*/ 177 w 177"/>
                <a:gd name="T1" fmla="*/ 74 h 119"/>
                <a:gd name="T2" fmla="*/ 172 w 177"/>
                <a:gd name="T3" fmla="*/ 79 h 119"/>
                <a:gd name="T4" fmla="*/ 167 w 177"/>
                <a:gd name="T5" fmla="*/ 85 h 119"/>
                <a:gd name="T6" fmla="*/ 160 w 177"/>
                <a:gd name="T7" fmla="*/ 89 h 119"/>
                <a:gd name="T8" fmla="*/ 155 w 177"/>
                <a:gd name="T9" fmla="*/ 95 h 119"/>
                <a:gd name="T10" fmla="*/ 150 w 177"/>
                <a:gd name="T11" fmla="*/ 100 h 119"/>
                <a:gd name="T12" fmla="*/ 142 w 177"/>
                <a:gd name="T13" fmla="*/ 104 h 119"/>
                <a:gd name="T14" fmla="*/ 135 w 177"/>
                <a:gd name="T15" fmla="*/ 109 h 119"/>
                <a:gd name="T16" fmla="*/ 128 w 177"/>
                <a:gd name="T17" fmla="*/ 113 h 119"/>
                <a:gd name="T18" fmla="*/ 115 w 177"/>
                <a:gd name="T19" fmla="*/ 117 h 119"/>
                <a:gd name="T20" fmla="*/ 103 w 177"/>
                <a:gd name="T21" fmla="*/ 119 h 119"/>
                <a:gd name="T22" fmla="*/ 93 w 177"/>
                <a:gd name="T23" fmla="*/ 118 h 119"/>
                <a:gd name="T24" fmla="*/ 81 w 177"/>
                <a:gd name="T25" fmla="*/ 117 h 119"/>
                <a:gd name="T26" fmla="*/ 71 w 177"/>
                <a:gd name="T27" fmla="*/ 114 h 119"/>
                <a:gd name="T28" fmla="*/ 59 w 177"/>
                <a:gd name="T29" fmla="*/ 112 h 119"/>
                <a:gd name="T30" fmla="*/ 49 w 177"/>
                <a:gd name="T31" fmla="*/ 109 h 119"/>
                <a:gd name="T32" fmla="*/ 39 w 177"/>
                <a:gd name="T33" fmla="*/ 104 h 119"/>
                <a:gd name="T34" fmla="*/ 30 w 177"/>
                <a:gd name="T35" fmla="*/ 101 h 119"/>
                <a:gd name="T36" fmla="*/ 22 w 177"/>
                <a:gd name="T37" fmla="*/ 96 h 119"/>
                <a:gd name="T38" fmla="*/ 15 w 177"/>
                <a:gd name="T39" fmla="*/ 92 h 119"/>
                <a:gd name="T40" fmla="*/ 8 w 177"/>
                <a:gd name="T41" fmla="*/ 86 h 119"/>
                <a:gd name="T42" fmla="*/ 5 w 177"/>
                <a:gd name="T43" fmla="*/ 78 h 119"/>
                <a:gd name="T44" fmla="*/ 3 w 177"/>
                <a:gd name="T45" fmla="*/ 69 h 119"/>
                <a:gd name="T46" fmla="*/ 0 w 177"/>
                <a:gd name="T47" fmla="*/ 58 h 119"/>
                <a:gd name="T48" fmla="*/ 0 w 177"/>
                <a:gd name="T49" fmla="*/ 48 h 119"/>
                <a:gd name="T50" fmla="*/ 0 w 177"/>
                <a:gd name="T51" fmla="*/ 38 h 119"/>
                <a:gd name="T52" fmla="*/ 5 w 177"/>
                <a:gd name="T53" fmla="*/ 28 h 119"/>
                <a:gd name="T54" fmla="*/ 12 w 177"/>
                <a:gd name="T55" fmla="*/ 18 h 119"/>
                <a:gd name="T56" fmla="*/ 22 w 177"/>
                <a:gd name="T57" fmla="*/ 10 h 119"/>
                <a:gd name="T58" fmla="*/ 39 w 177"/>
                <a:gd name="T59" fmla="*/ 5 h 119"/>
                <a:gd name="T60" fmla="*/ 59 w 177"/>
                <a:gd name="T61" fmla="*/ 0 h 119"/>
                <a:gd name="T62" fmla="*/ 84 w 177"/>
                <a:gd name="T63" fmla="*/ 2 h 119"/>
                <a:gd name="T64" fmla="*/ 103 w 177"/>
                <a:gd name="T65" fmla="*/ 7 h 119"/>
                <a:gd name="T66" fmla="*/ 120 w 177"/>
                <a:gd name="T67" fmla="*/ 12 h 119"/>
                <a:gd name="T68" fmla="*/ 135 w 177"/>
                <a:gd name="T69" fmla="*/ 18 h 119"/>
                <a:gd name="T70" fmla="*/ 145 w 177"/>
                <a:gd name="T71" fmla="*/ 26 h 119"/>
                <a:gd name="T72" fmla="*/ 155 w 177"/>
                <a:gd name="T73" fmla="*/ 36 h 119"/>
                <a:gd name="T74" fmla="*/ 162 w 177"/>
                <a:gd name="T75" fmla="*/ 45 h 119"/>
                <a:gd name="T76" fmla="*/ 167 w 177"/>
                <a:gd name="T77" fmla="*/ 55 h 119"/>
                <a:gd name="T78" fmla="*/ 172 w 177"/>
                <a:gd name="T79" fmla="*/ 64 h 119"/>
                <a:gd name="T80" fmla="*/ 177 w 177"/>
                <a:gd name="T81" fmla="*/ 74 h 119"/>
                <a:gd name="T82" fmla="*/ 177 w 177"/>
                <a:gd name="T83" fmla="*/ 74 h 11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77"/>
                <a:gd name="T127" fmla="*/ 0 h 119"/>
                <a:gd name="T128" fmla="*/ 177 w 177"/>
                <a:gd name="T129" fmla="*/ 119 h 11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77" h="119">
                  <a:moveTo>
                    <a:pt x="177" y="74"/>
                  </a:moveTo>
                  <a:lnTo>
                    <a:pt x="172" y="79"/>
                  </a:lnTo>
                  <a:lnTo>
                    <a:pt x="167" y="85"/>
                  </a:lnTo>
                  <a:lnTo>
                    <a:pt x="160" y="89"/>
                  </a:lnTo>
                  <a:lnTo>
                    <a:pt x="155" y="95"/>
                  </a:lnTo>
                  <a:lnTo>
                    <a:pt x="150" y="100"/>
                  </a:lnTo>
                  <a:lnTo>
                    <a:pt x="142" y="104"/>
                  </a:lnTo>
                  <a:lnTo>
                    <a:pt x="135" y="109"/>
                  </a:lnTo>
                  <a:lnTo>
                    <a:pt x="128" y="113"/>
                  </a:lnTo>
                  <a:lnTo>
                    <a:pt x="115" y="117"/>
                  </a:lnTo>
                  <a:lnTo>
                    <a:pt x="103" y="119"/>
                  </a:lnTo>
                  <a:lnTo>
                    <a:pt x="93" y="118"/>
                  </a:lnTo>
                  <a:lnTo>
                    <a:pt x="81" y="117"/>
                  </a:lnTo>
                  <a:lnTo>
                    <a:pt x="71" y="114"/>
                  </a:lnTo>
                  <a:lnTo>
                    <a:pt x="59" y="112"/>
                  </a:lnTo>
                  <a:lnTo>
                    <a:pt x="49" y="109"/>
                  </a:lnTo>
                  <a:lnTo>
                    <a:pt x="39" y="104"/>
                  </a:lnTo>
                  <a:lnTo>
                    <a:pt x="30" y="101"/>
                  </a:lnTo>
                  <a:lnTo>
                    <a:pt x="22" y="96"/>
                  </a:lnTo>
                  <a:lnTo>
                    <a:pt x="15" y="92"/>
                  </a:lnTo>
                  <a:lnTo>
                    <a:pt x="8" y="86"/>
                  </a:lnTo>
                  <a:lnTo>
                    <a:pt x="5" y="78"/>
                  </a:lnTo>
                  <a:lnTo>
                    <a:pt x="3" y="69"/>
                  </a:lnTo>
                  <a:lnTo>
                    <a:pt x="0" y="58"/>
                  </a:lnTo>
                  <a:lnTo>
                    <a:pt x="0" y="48"/>
                  </a:lnTo>
                  <a:lnTo>
                    <a:pt x="0" y="38"/>
                  </a:lnTo>
                  <a:lnTo>
                    <a:pt x="5" y="28"/>
                  </a:lnTo>
                  <a:lnTo>
                    <a:pt x="12" y="18"/>
                  </a:lnTo>
                  <a:lnTo>
                    <a:pt x="22" y="10"/>
                  </a:lnTo>
                  <a:lnTo>
                    <a:pt x="39" y="5"/>
                  </a:lnTo>
                  <a:lnTo>
                    <a:pt x="59" y="0"/>
                  </a:lnTo>
                  <a:lnTo>
                    <a:pt x="84" y="2"/>
                  </a:lnTo>
                  <a:lnTo>
                    <a:pt x="103" y="7"/>
                  </a:lnTo>
                  <a:lnTo>
                    <a:pt x="120" y="12"/>
                  </a:lnTo>
                  <a:lnTo>
                    <a:pt x="135" y="18"/>
                  </a:lnTo>
                  <a:lnTo>
                    <a:pt x="145" y="26"/>
                  </a:lnTo>
                  <a:lnTo>
                    <a:pt x="155" y="36"/>
                  </a:lnTo>
                  <a:lnTo>
                    <a:pt x="162" y="45"/>
                  </a:lnTo>
                  <a:lnTo>
                    <a:pt x="167" y="55"/>
                  </a:lnTo>
                  <a:lnTo>
                    <a:pt x="172" y="64"/>
                  </a:lnTo>
                  <a:lnTo>
                    <a:pt x="177" y="74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Freeform 27"/>
            <p:cNvSpPr>
              <a:spLocks/>
            </p:cNvSpPr>
            <p:nvPr/>
          </p:nvSpPr>
          <p:spPr bwMode="auto">
            <a:xfrm>
              <a:off x="2618" y="498"/>
              <a:ext cx="169" cy="117"/>
            </a:xfrm>
            <a:custGeom>
              <a:avLst/>
              <a:gdLst>
                <a:gd name="T0" fmla="*/ 167 w 169"/>
                <a:gd name="T1" fmla="*/ 25 h 117"/>
                <a:gd name="T2" fmla="*/ 169 w 169"/>
                <a:gd name="T3" fmla="*/ 36 h 117"/>
                <a:gd name="T4" fmla="*/ 169 w 169"/>
                <a:gd name="T5" fmla="*/ 46 h 117"/>
                <a:gd name="T6" fmla="*/ 167 w 169"/>
                <a:gd name="T7" fmla="*/ 58 h 117"/>
                <a:gd name="T8" fmla="*/ 164 w 169"/>
                <a:gd name="T9" fmla="*/ 68 h 117"/>
                <a:gd name="T10" fmla="*/ 159 w 169"/>
                <a:gd name="T11" fmla="*/ 77 h 117"/>
                <a:gd name="T12" fmla="*/ 154 w 169"/>
                <a:gd name="T13" fmla="*/ 88 h 117"/>
                <a:gd name="T14" fmla="*/ 145 w 169"/>
                <a:gd name="T15" fmla="*/ 96 h 117"/>
                <a:gd name="T16" fmla="*/ 132 w 169"/>
                <a:gd name="T17" fmla="*/ 104 h 117"/>
                <a:gd name="T18" fmla="*/ 115 w 169"/>
                <a:gd name="T19" fmla="*/ 110 h 117"/>
                <a:gd name="T20" fmla="*/ 96 w 169"/>
                <a:gd name="T21" fmla="*/ 116 h 117"/>
                <a:gd name="T22" fmla="*/ 83 w 169"/>
                <a:gd name="T23" fmla="*/ 117 h 117"/>
                <a:gd name="T24" fmla="*/ 71 w 169"/>
                <a:gd name="T25" fmla="*/ 116 h 117"/>
                <a:gd name="T26" fmla="*/ 59 w 169"/>
                <a:gd name="T27" fmla="*/ 115 h 117"/>
                <a:gd name="T28" fmla="*/ 52 w 169"/>
                <a:gd name="T29" fmla="*/ 112 h 117"/>
                <a:gd name="T30" fmla="*/ 42 w 169"/>
                <a:gd name="T31" fmla="*/ 108 h 117"/>
                <a:gd name="T32" fmla="*/ 37 w 169"/>
                <a:gd name="T33" fmla="*/ 105 h 117"/>
                <a:gd name="T34" fmla="*/ 29 w 169"/>
                <a:gd name="T35" fmla="*/ 100 h 117"/>
                <a:gd name="T36" fmla="*/ 22 w 169"/>
                <a:gd name="T37" fmla="*/ 96 h 117"/>
                <a:gd name="T38" fmla="*/ 15 w 169"/>
                <a:gd name="T39" fmla="*/ 91 h 117"/>
                <a:gd name="T40" fmla="*/ 7 w 169"/>
                <a:gd name="T41" fmla="*/ 86 h 117"/>
                <a:gd name="T42" fmla="*/ 5 w 169"/>
                <a:gd name="T43" fmla="*/ 80 h 117"/>
                <a:gd name="T44" fmla="*/ 0 w 169"/>
                <a:gd name="T45" fmla="*/ 72 h 117"/>
                <a:gd name="T46" fmla="*/ 0 w 169"/>
                <a:gd name="T47" fmla="*/ 64 h 117"/>
                <a:gd name="T48" fmla="*/ 0 w 169"/>
                <a:gd name="T49" fmla="*/ 56 h 117"/>
                <a:gd name="T50" fmla="*/ 2 w 169"/>
                <a:gd name="T51" fmla="*/ 48 h 117"/>
                <a:gd name="T52" fmla="*/ 5 w 169"/>
                <a:gd name="T53" fmla="*/ 41 h 117"/>
                <a:gd name="T54" fmla="*/ 10 w 169"/>
                <a:gd name="T55" fmla="*/ 33 h 117"/>
                <a:gd name="T56" fmla="*/ 17 w 169"/>
                <a:gd name="T57" fmla="*/ 26 h 117"/>
                <a:gd name="T58" fmla="*/ 25 w 169"/>
                <a:gd name="T59" fmla="*/ 19 h 117"/>
                <a:gd name="T60" fmla="*/ 34 w 169"/>
                <a:gd name="T61" fmla="*/ 13 h 117"/>
                <a:gd name="T62" fmla="*/ 49 w 169"/>
                <a:gd name="T63" fmla="*/ 8 h 117"/>
                <a:gd name="T64" fmla="*/ 64 w 169"/>
                <a:gd name="T65" fmla="*/ 4 h 117"/>
                <a:gd name="T66" fmla="*/ 78 w 169"/>
                <a:gd name="T67" fmla="*/ 1 h 117"/>
                <a:gd name="T68" fmla="*/ 93 w 169"/>
                <a:gd name="T69" fmla="*/ 0 h 117"/>
                <a:gd name="T70" fmla="*/ 108 w 169"/>
                <a:gd name="T71" fmla="*/ 1 h 117"/>
                <a:gd name="T72" fmla="*/ 123 w 169"/>
                <a:gd name="T73" fmla="*/ 3 h 117"/>
                <a:gd name="T74" fmla="*/ 137 w 169"/>
                <a:gd name="T75" fmla="*/ 5 h 117"/>
                <a:gd name="T76" fmla="*/ 150 w 169"/>
                <a:gd name="T77" fmla="*/ 11 h 117"/>
                <a:gd name="T78" fmla="*/ 159 w 169"/>
                <a:gd name="T79" fmla="*/ 17 h 117"/>
                <a:gd name="T80" fmla="*/ 167 w 169"/>
                <a:gd name="T81" fmla="*/ 25 h 117"/>
                <a:gd name="T82" fmla="*/ 167 w 169"/>
                <a:gd name="T83" fmla="*/ 25 h 11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69"/>
                <a:gd name="T127" fmla="*/ 0 h 117"/>
                <a:gd name="T128" fmla="*/ 169 w 169"/>
                <a:gd name="T129" fmla="*/ 117 h 117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69" h="117">
                  <a:moveTo>
                    <a:pt x="167" y="25"/>
                  </a:moveTo>
                  <a:lnTo>
                    <a:pt x="169" y="36"/>
                  </a:lnTo>
                  <a:lnTo>
                    <a:pt x="169" y="46"/>
                  </a:lnTo>
                  <a:lnTo>
                    <a:pt x="167" y="58"/>
                  </a:lnTo>
                  <a:lnTo>
                    <a:pt x="164" y="68"/>
                  </a:lnTo>
                  <a:lnTo>
                    <a:pt x="159" y="77"/>
                  </a:lnTo>
                  <a:lnTo>
                    <a:pt x="154" y="88"/>
                  </a:lnTo>
                  <a:lnTo>
                    <a:pt x="145" y="96"/>
                  </a:lnTo>
                  <a:lnTo>
                    <a:pt x="132" y="104"/>
                  </a:lnTo>
                  <a:lnTo>
                    <a:pt x="115" y="110"/>
                  </a:lnTo>
                  <a:lnTo>
                    <a:pt x="96" y="116"/>
                  </a:lnTo>
                  <a:lnTo>
                    <a:pt x="83" y="117"/>
                  </a:lnTo>
                  <a:lnTo>
                    <a:pt x="71" y="116"/>
                  </a:lnTo>
                  <a:lnTo>
                    <a:pt x="59" y="115"/>
                  </a:lnTo>
                  <a:lnTo>
                    <a:pt x="52" y="112"/>
                  </a:lnTo>
                  <a:lnTo>
                    <a:pt x="42" y="108"/>
                  </a:lnTo>
                  <a:lnTo>
                    <a:pt x="37" y="105"/>
                  </a:lnTo>
                  <a:lnTo>
                    <a:pt x="29" y="100"/>
                  </a:lnTo>
                  <a:lnTo>
                    <a:pt x="22" y="96"/>
                  </a:lnTo>
                  <a:lnTo>
                    <a:pt x="15" y="91"/>
                  </a:lnTo>
                  <a:lnTo>
                    <a:pt x="7" y="86"/>
                  </a:lnTo>
                  <a:lnTo>
                    <a:pt x="5" y="80"/>
                  </a:lnTo>
                  <a:lnTo>
                    <a:pt x="0" y="72"/>
                  </a:lnTo>
                  <a:lnTo>
                    <a:pt x="0" y="64"/>
                  </a:lnTo>
                  <a:lnTo>
                    <a:pt x="0" y="56"/>
                  </a:lnTo>
                  <a:lnTo>
                    <a:pt x="2" y="48"/>
                  </a:lnTo>
                  <a:lnTo>
                    <a:pt x="5" y="41"/>
                  </a:lnTo>
                  <a:lnTo>
                    <a:pt x="10" y="33"/>
                  </a:lnTo>
                  <a:lnTo>
                    <a:pt x="17" y="26"/>
                  </a:lnTo>
                  <a:lnTo>
                    <a:pt x="25" y="19"/>
                  </a:lnTo>
                  <a:lnTo>
                    <a:pt x="34" y="13"/>
                  </a:lnTo>
                  <a:lnTo>
                    <a:pt x="49" y="8"/>
                  </a:lnTo>
                  <a:lnTo>
                    <a:pt x="64" y="4"/>
                  </a:lnTo>
                  <a:lnTo>
                    <a:pt x="78" y="1"/>
                  </a:lnTo>
                  <a:lnTo>
                    <a:pt x="93" y="0"/>
                  </a:lnTo>
                  <a:lnTo>
                    <a:pt x="108" y="1"/>
                  </a:lnTo>
                  <a:lnTo>
                    <a:pt x="123" y="3"/>
                  </a:lnTo>
                  <a:lnTo>
                    <a:pt x="137" y="5"/>
                  </a:lnTo>
                  <a:lnTo>
                    <a:pt x="150" y="11"/>
                  </a:lnTo>
                  <a:lnTo>
                    <a:pt x="159" y="17"/>
                  </a:lnTo>
                  <a:lnTo>
                    <a:pt x="167" y="25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Freeform 28"/>
            <p:cNvSpPr>
              <a:spLocks/>
            </p:cNvSpPr>
            <p:nvPr/>
          </p:nvSpPr>
          <p:spPr bwMode="auto">
            <a:xfrm>
              <a:off x="3074" y="494"/>
              <a:ext cx="132" cy="88"/>
            </a:xfrm>
            <a:custGeom>
              <a:avLst/>
              <a:gdLst>
                <a:gd name="T0" fmla="*/ 132 w 132"/>
                <a:gd name="T1" fmla="*/ 53 h 88"/>
                <a:gd name="T2" fmla="*/ 130 w 132"/>
                <a:gd name="T3" fmla="*/ 56 h 88"/>
                <a:gd name="T4" fmla="*/ 127 w 132"/>
                <a:gd name="T5" fmla="*/ 60 h 88"/>
                <a:gd name="T6" fmla="*/ 125 w 132"/>
                <a:gd name="T7" fmla="*/ 63 h 88"/>
                <a:gd name="T8" fmla="*/ 125 w 132"/>
                <a:gd name="T9" fmla="*/ 68 h 88"/>
                <a:gd name="T10" fmla="*/ 122 w 132"/>
                <a:gd name="T11" fmla="*/ 71 h 88"/>
                <a:gd name="T12" fmla="*/ 122 w 132"/>
                <a:gd name="T13" fmla="*/ 74 h 88"/>
                <a:gd name="T14" fmla="*/ 120 w 132"/>
                <a:gd name="T15" fmla="*/ 78 h 88"/>
                <a:gd name="T16" fmla="*/ 115 w 132"/>
                <a:gd name="T17" fmla="*/ 81 h 88"/>
                <a:gd name="T18" fmla="*/ 108 w 132"/>
                <a:gd name="T19" fmla="*/ 85 h 88"/>
                <a:gd name="T20" fmla="*/ 100 w 132"/>
                <a:gd name="T21" fmla="*/ 87 h 88"/>
                <a:gd name="T22" fmla="*/ 83 w 132"/>
                <a:gd name="T23" fmla="*/ 88 h 88"/>
                <a:gd name="T24" fmla="*/ 69 w 132"/>
                <a:gd name="T25" fmla="*/ 87 h 88"/>
                <a:gd name="T26" fmla="*/ 54 w 132"/>
                <a:gd name="T27" fmla="*/ 85 h 88"/>
                <a:gd name="T28" fmla="*/ 44 w 132"/>
                <a:gd name="T29" fmla="*/ 80 h 88"/>
                <a:gd name="T30" fmla="*/ 32 w 132"/>
                <a:gd name="T31" fmla="*/ 76 h 88"/>
                <a:gd name="T32" fmla="*/ 24 w 132"/>
                <a:gd name="T33" fmla="*/ 70 h 88"/>
                <a:gd name="T34" fmla="*/ 17 w 132"/>
                <a:gd name="T35" fmla="*/ 64 h 88"/>
                <a:gd name="T36" fmla="*/ 10 w 132"/>
                <a:gd name="T37" fmla="*/ 58 h 88"/>
                <a:gd name="T38" fmla="*/ 5 w 132"/>
                <a:gd name="T39" fmla="*/ 53 h 88"/>
                <a:gd name="T40" fmla="*/ 0 w 132"/>
                <a:gd name="T41" fmla="*/ 46 h 88"/>
                <a:gd name="T42" fmla="*/ 29 w 132"/>
                <a:gd name="T43" fmla="*/ 0 h 88"/>
                <a:gd name="T44" fmla="*/ 51 w 132"/>
                <a:gd name="T45" fmla="*/ 0 h 88"/>
                <a:gd name="T46" fmla="*/ 69 w 132"/>
                <a:gd name="T47" fmla="*/ 1 h 88"/>
                <a:gd name="T48" fmla="*/ 83 w 132"/>
                <a:gd name="T49" fmla="*/ 5 h 88"/>
                <a:gd name="T50" fmla="*/ 93 w 132"/>
                <a:gd name="T51" fmla="*/ 9 h 88"/>
                <a:gd name="T52" fmla="*/ 103 w 132"/>
                <a:gd name="T53" fmla="*/ 16 h 88"/>
                <a:gd name="T54" fmla="*/ 113 w 132"/>
                <a:gd name="T55" fmla="*/ 22 h 88"/>
                <a:gd name="T56" fmla="*/ 118 w 132"/>
                <a:gd name="T57" fmla="*/ 30 h 88"/>
                <a:gd name="T58" fmla="*/ 125 w 132"/>
                <a:gd name="T59" fmla="*/ 38 h 88"/>
                <a:gd name="T60" fmla="*/ 130 w 132"/>
                <a:gd name="T61" fmla="*/ 46 h 88"/>
                <a:gd name="T62" fmla="*/ 132 w 132"/>
                <a:gd name="T63" fmla="*/ 53 h 88"/>
                <a:gd name="T64" fmla="*/ 132 w 132"/>
                <a:gd name="T65" fmla="*/ 53 h 8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2"/>
                <a:gd name="T100" fmla="*/ 0 h 88"/>
                <a:gd name="T101" fmla="*/ 132 w 132"/>
                <a:gd name="T102" fmla="*/ 88 h 8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2" h="88">
                  <a:moveTo>
                    <a:pt x="132" y="53"/>
                  </a:moveTo>
                  <a:lnTo>
                    <a:pt x="130" y="56"/>
                  </a:lnTo>
                  <a:lnTo>
                    <a:pt x="127" y="60"/>
                  </a:lnTo>
                  <a:lnTo>
                    <a:pt x="125" y="63"/>
                  </a:lnTo>
                  <a:lnTo>
                    <a:pt x="125" y="68"/>
                  </a:lnTo>
                  <a:lnTo>
                    <a:pt x="122" y="71"/>
                  </a:lnTo>
                  <a:lnTo>
                    <a:pt x="122" y="74"/>
                  </a:lnTo>
                  <a:lnTo>
                    <a:pt x="120" y="78"/>
                  </a:lnTo>
                  <a:lnTo>
                    <a:pt x="115" y="81"/>
                  </a:lnTo>
                  <a:lnTo>
                    <a:pt x="108" y="85"/>
                  </a:lnTo>
                  <a:lnTo>
                    <a:pt x="100" y="87"/>
                  </a:lnTo>
                  <a:lnTo>
                    <a:pt x="83" y="88"/>
                  </a:lnTo>
                  <a:lnTo>
                    <a:pt x="69" y="87"/>
                  </a:lnTo>
                  <a:lnTo>
                    <a:pt x="54" y="85"/>
                  </a:lnTo>
                  <a:lnTo>
                    <a:pt x="44" y="80"/>
                  </a:lnTo>
                  <a:lnTo>
                    <a:pt x="32" y="76"/>
                  </a:lnTo>
                  <a:lnTo>
                    <a:pt x="24" y="70"/>
                  </a:lnTo>
                  <a:lnTo>
                    <a:pt x="17" y="64"/>
                  </a:lnTo>
                  <a:lnTo>
                    <a:pt x="10" y="58"/>
                  </a:lnTo>
                  <a:lnTo>
                    <a:pt x="5" y="53"/>
                  </a:lnTo>
                  <a:lnTo>
                    <a:pt x="0" y="46"/>
                  </a:lnTo>
                  <a:lnTo>
                    <a:pt x="29" y="0"/>
                  </a:lnTo>
                  <a:lnTo>
                    <a:pt x="51" y="0"/>
                  </a:lnTo>
                  <a:lnTo>
                    <a:pt x="69" y="1"/>
                  </a:lnTo>
                  <a:lnTo>
                    <a:pt x="83" y="5"/>
                  </a:lnTo>
                  <a:lnTo>
                    <a:pt x="93" y="9"/>
                  </a:lnTo>
                  <a:lnTo>
                    <a:pt x="103" y="16"/>
                  </a:lnTo>
                  <a:lnTo>
                    <a:pt x="113" y="22"/>
                  </a:lnTo>
                  <a:lnTo>
                    <a:pt x="118" y="30"/>
                  </a:lnTo>
                  <a:lnTo>
                    <a:pt x="125" y="38"/>
                  </a:lnTo>
                  <a:lnTo>
                    <a:pt x="130" y="46"/>
                  </a:lnTo>
                  <a:lnTo>
                    <a:pt x="132" y="5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6" name="Freeform 29"/>
            <p:cNvSpPr>
              <a:spLocks/>
            </p:cNvSpPr>
            <p:nvPr/>
          </p:nvSpPr>
          <p:spPr bwMode="auto">
            <a:xfrm>
              <a:off x="2645" y="510"/>
              <a:ext cx="115" cy="92"/>
            </a:xfrm>
            <a:custGeom>
              <a:avLst/>
              <a:gdLst>
                <a:gd name="T0" fmla="*/ 113 w 115"/>
                <a:gd name="T1" fmla="*/ 30 h 92"/>
                <a:gd name="T2" fmla="*/ 115 w 115"/>
                <a:gd name="T3" fmla="*/ 38 h 92"/>
                <a:gd name="T4" fmla="*/ 115 w 115"/>
                <a:gd name="T5" fmla="*/ 46 h 92"/>
                <a:gd name="T6" fmla="*/ 115 w 115"/>
                <a:gd name="T7" fmla="*/ 54 h 92"/>
                <a:gd name="T8" fmla="*/ 110 w 115"/>
                <a:gd name="T9" fmla="*/ 61 h 92"/>
                <a:gd name="T10" fmla="*/ 108 w 115"/>
                <a:gd name="T11" fmla="*/ 68 h 92"/>
                <a:gd name="T12" fmla="*/ 100 w 115"/>
                <a:gd name="T13" fmla="*/ 74 h 92"/>
                <a:gd name="T14" fmla="*/ 93 w 115"/>
                <a:gd name="T15" fmla="*/ 80 h 92"/>
                <a:gd name="T16" fmla="*/ 86 w 115"/>
                <a:gd name="T17" fmla="*/ 85 h 92"/>
                <a:gd name="T18" fmla="*/ 74 w 115"/>
                <a:gd name="T19" fmla="*/ 89 h 92"/>
                <a:gd name="T20" fmla="*/ 61 w 115"/>
                <a:gd name="T21" fmla="*/ 92 h 92"/>
                <a:gd name="T22" fmla="*/ 51 w 115"/>
                <a:gd name="T23" fmla="*/ 90 h 92"/>
                <a:gd name="T24" fmla="*/ 39 w 115"/>
                <a:gd name="T25" fmla="*/ 88 h 92"/>
                <a:gd name="T26" fmla="*/ 32 w 115"/>
                <a:gd name="T27" fmla="*/ 86 h 92"/>
                <a:gd name="T28" fmla="*/ 22 w 115"/>
                <a:gd name="T29" fmla="*/ 81 h 92"/>
                <a:gd name="T30" fmla="*/ 15 w 115"/>
                <a:gd name="T31" fmla="*/ 78 h 92"/>
                <a:gd name="T32" fmla="*/ 10 w 115"/>
                <a:gd name="T33" fmla="*/ 73 h 92"/>
                <a:gd name="T34" fmla="*/ 5 w 115"/>
                <a:gd name="T35" fmla="*/ 69 h 92"/>
                <a:gd name="T36" fmla="*/ 2 w 115"/>
                <a:gd name="T37" fmla="*/ 64 h 92"/>
                <a:gd name="T38" fmla="*/ 0 w 115"/>
                <a:gd name="T39" fmla="*/ 60 h 92"/>
                <a:gd name="T40" fmla="*/ 0 w 115"/>
                <a:gd name="T41" fmla="*/ 54 h 92"/>
                <a:gd name="T42" fmla="*/ 2 w 115"/>
                <a:gd name="T43" fmla="*/ 49 h 92"/>
                <a:gd name="T44" fmla="*/ 5 w 115"/>
                <a:gd name="T45" fmla="*/ 44 h 92"/>
                <a:gd name="T46" fmla="*/ 7 w 115"/>
                <a:gd name="T47" fmla="*/ 38 h 92"/>
                <a:gd name="T48" fmla="*/ 10 w 115"/>
                <a:gd name="T49" fmla="*/ 32 h 92"/>
                <a:gd name="T50" fmla="*/ 10 w 115"/>
                <a:gd name="T51" fmla="*/ 25 h 92"/>
                <a:gd name="T52" fmla="*/ 15 w 115"/>
                <a:gd name="T53" fmla="*/ 20 h 92"/>
                <a:gd name="T54" fmla="*/ 17 w 115"/>
                <a:gd name="T55" fmla="*/ 15 h 92"/>
                <a:gd name="T56" fmla="*/ 25 w 115"/>
                <a:gd name="T57" fmla="*/ 9 h 92"/>
                <a:gd name="T58" fmla="*/ 32 w 115"/>
                <a:gd name="T59" fmla="*/ 5 h 92"/>
                <a:gd name="T60" fmla="*/ 44 w 115"/>
                <a:gd name="T61" fmla="*/ 1 h 92"/>
                <a:gd name="T62" fmla="*/ 56 w 115"/>
                <a:gd name="T63" fmla="*/ 0 h 92"/>
                <a:gd name="T64" fmla="*/ 69 w 115"/>
                <a:gd name="T65" fmla="*/ 0 h 92"/>
                <a:gd name="T66" fmla="*/ 78 w 115"/>
                <a:gd name="T67" fmla="*/ 1 h 92"/>
                <a:gd name="T68" fmla="*/ 88 w 115"/>
                <a:gd name="T69" fmla="*/ 4 h 92"/>
                <a:gd name="T70" fmla="*/ 96 w 115"/>
                <a:gd name="T71" fmla="*/ 7 h 92"/>
                <a:gd name="T72" fmla="*/ 103 w 115"/>
                <a:gd name="T73" fmla="*/ 10 h 92"/>
                <a:gd name="T74" fmla="*/ 108 w 115"/>
                <a:gd name="T75" fmla="*/ 15 h 92"/>
                <a:gd name="T76" fmla="*/ 110 w 115"/>
                <a:gd name="T77" fmla="*/ 20 h 92"/>
                <a:gd name="T78" fmla="*/ 113 w 115"/>
                <a:gd name="T79" fmla="*/ 25 h 92"/>
                <a:gd name="T80" fmla="*/ 113 w 115"/>
                <a:gd name="T81" fmla="*/ 30 h 92"/>
                <a:gd name="T82" fmla="*/ 113 w 115"/>
                <a:gd name="T83" fmla="*/ 30 h 9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15"/>
                <a:gd name="T127" fmla="*/ 0 h 92"/>
                <a:gd name="T128" fmla="*/ 115 w 115"/>
                <a:gd name="T129" fmla="*/ 92 h 9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15" h="92">
                  <a:moveTo>
                    <a:pt x="113" y="30"/>
                  </a:moveTo>
                  <a:lnTo>
                    <a:pt x="115" y="38"/>
                  </a:lnTo>
                  <a:lnTo>
                    <a:pt x="115" y="46"/>
                  </a:lnTo>
                  <a:lnTo>
                    <a:pt x="115" y="54"/>
                  </a:lnTo>
                  <a:lnTo>
                    <a:pt x="110" y="61"/>
                  </a:lnTo>
                  <a:lnTo>
                    <a:pt x="108" y="68"/>
                  </a:lnTo>
                  <a:lnTo>
                    <a:pt x="100" y="74"/>
                  </a:lnTo>
                  <a:lnTo>
                    <a:pt x="93" y="80"/>
                  </a:lnTo>
                  <a:lnTo>
                    <a:pt x="86" y="85"/>
                  </a:lnTo>
                  <a:lnTo>
                    <a:pt x="74" y="89"/>
                  </a:lnTo>
                  <a:lnTo>
                    <a:pt x="61" y="92"/>
                  </a:lnTo>
                  <a:lnTo>
                    <a:pt x="51" y="90"/>
                  </a:lnTo>
                  <a:lnTo>
                    <a:pt x="39" y="88"/>
                  </a:lnTo>
                  <a:lnTo>
                    <a:pt x="32" y="86"/>
                  </a:lnTo>
                  <a:lnTo>
                    <a:pt x="22" y="81"/>
                  </a:lnTo>
                  <a:lnTo>
                    <a:pt x="15" y="78"/>
                  </a:lnTo>
                  <a:lnTo>
                    <a:pt x="10" y="73"/>
                  </a:lnTo>
                  <a:lnTo>
                    <a:pt x="5" y="69"/>
                  </a:lnTo>
                  <a:lnTo>
                    <a:pt x="2" y="64"/>
                  </a:lnTo>
                  <a:lnTo>
                    <a:pt x="0" y="60"/>
                  </a:lnTo>
                  <a:lnTo>
                    <a:pt x="0" y="54"/>
                  </a:lnTo>
                  <a:lnTo>
                    <a:pt x="2" y="49"/>
                  </a:lnTo>
                  <a:lnTo>
                    <a:pt x="5" y="44"/>
                  </a:lnTo>
                  <a:lnTo>
                    <a:pt x="7" y="38"/>
                  </a:lnTo>
                  <a:lnTo>
                    <a:pt x="10" y="32"/>
                  </a:lnTo>
                  <a:lnTo>
                    <a:pt x="10" y="25"/>
                  </a:lnTo>
                  <a:lnTo>
                    <a:pt x="15" y="20"/>
                  </a:lnTo>
                  <a:lnTo>
                    <a:pt x="17" y="15"/>
                  </a:lnTo>
                  <a:lnTo>
                    <a:pt x="25" y="9"/>
                  </a:lnTo>
                  <a:lnTo>
                    <a:pt x="32" y="5"/>
                  </a:lnTo>
                  <a:lnTo>
                    <a:pt x="44" y="1"/>
                  </a:lnTo>
                  <a:lnTo>
                    <a:pt x="56" y="0"/>
                  </a:lnTo>
                  <a:lnTo>
                    <a:pt x="69" y="0"/>
                  </a:lnTo>
                  <a:lnTo>
                    <a:pt x="78" y="1"/>
                  </a:lnTo>
                  <a:lnTo>
                    <a:pt x="88" y="4"/>
                  </a:lnTo>
                  <a:lnTo>
                    <a:pt x="96" y="7"/>
                  </a:lnTo>
                  <a:lnTo>
                    <a:pt x="103" y="10"/>
                  </a:lnTo>
                  <a:lnTo>
                    <a:pt x="108" y="15"/>
                  </a:lnTo>
                  <a:lnTo>
                    <a:pt x="110" y="20"/>
                  </a:lnTo>
                  <a:lnTo>
                    <a:pt x="113" y="25"/>
                  </a:lnTo>
                  <a:lnTo>
                    <a:pt x="113" y="3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7" name="Freeform 30"/>
            <p:cNvSpPr>
              <a:spLocks/>
            </p:cNvSpPr>
            <p:nvPr/>
          </p:nvSpPr>
          <p:spPr bwMode="auto">
            <a:xfrm>
              <a:off x="3118" y="523"/>
              <a:ext cx="47" cy="33"/>
            </a:xfrm>
            <a:custGeom>
              <a:avLst/>
              <a:gdLst>
                <a:gd name="T0" fmla="*/ 37 w 47"/>
                <a:gd name="T1" fmla="*/ 33 h 33"/>
                <a:gd name="T2" fmla="*/ 32 w 47"/>
                <a:gd name="T3" fmla="*/ 33 h 33"/>
                <a:gd name="T4" fmla="*/ 25 w 47"/>
                <a:gd name="T5" fmla="*/ 33 h 33"/>
                <a:gd name="T6" fmla="*/ 20 w 47"/>
                <a:gd name="T7" fmla="*/ 31 h 33"/>
                <a:gd name="T8" fmla="*/ 17 w 47"/>
                <a:gd name="T9" fmla="*/ 29 h 33"/>
                <a:gd name="T10" fmla="*/ 15 w 47"/>
                <a:gd name="T11" fmla="*/ 26 h 33"/>
                <a:gd name="T12" fmla="*/ 12 w 47"/>
                <a:gd name="T13" fmla="*/ 24 h 33"/>
                <a:gd name="T14" fmla="*/ 10 w 47"/>
                <a:gd name="T15" fmla="*/ 20 h 33"/>
                <a:gd name="T16" fmla="*/ 7 w 47"/>
                <a:gd name="T17" fmla="*/ 17 h 33"/>
                <a:gd name="T18" fmla="*/ 5 w 47"/>
                <a:gd name="T19" fmla="*/ 15 h 33"/>
                <a:gd name="T20" fmla="*/ 0 w 47"/>
                <a:gd name="T21" fmla="*/ 12 h 33"/>
                <a:gd name="T22" fmla="*/ 12 w 47"/>
                <a:gd name="T23" fmla="*/ 0 h 33"/>
                <a:gd name="T24" fmla="*/ 22 w 47"/>
                <a:gd name="T25" fmla="*/ 1 h 33"/>
                <a:gd name="T26" fmla="*/ 29 w 47"/>
                <a:gd name="T27" fmla="*/ 2 h 33"/>
                <a:gd name="T28" fmla="*/ 37 w 47"/>
                <a:gd name="T29" fmla="*/ 4 h 33"/>
                <a:gd name="T30" fmla="*/ 42 w 47"/>
                <a:gd name="T31" fmla="*/ 8 h 33"/>
                <a:gd name="T32" fmla="*/ 44 w 47"/>
                <a:gd name="T33" fmla="*/ 12 h 33"/>
                <a:gd name="T34" fmla="*/ 47 w 47"/>
                <a:gd name="T35" fmla="*/ 17 h 33"/>
                <a:gd name="T36" fmla="*/ 47 w 47"/>
                <a:gd name="T37" fmla="*/ 20 h 33"/>
                <a:gd name="T38" fmla="*/ 44 w 47"/>
                <a:gd name="T39" fmla="*/ 25 h 33"/>
                <a:gd name="T40" fmla="*/ 42 w 47"/>
                <a:gd name="T41" fmla="*/ 29 h 33"/>
                <a:gd name="T42" fmla="*/ 37 w 47"/>
                <a:gd name="T43" fmla="*/ 33 h 33"/>
                <a:gd name="T44" fmla="*/ 37 w 47"/>
                <a:gd name="T45" fmla="*/ 33 h 3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47"/>
                <a:gd name="T70" fmla="*/ 0 h 33"/>
                <a:gd name="T71" fmla="*/ 47 w 47"/>
                <a:gd name="T72" fmla="*/ 33 h 3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47" h="33">
                  <a:moveTo>
                    <a:pt x="37" y="33"/>
                  </a:moveTo>
                  <a:lnTo>
                    <a:pt x="32" y="33"/>
                  </a:lnTo>
                  <a:lnTo>
                    <a:pt x="25" y="33"/>
                  </a:lnTo>
                  <a:lnTo>
                    <a:pt x="20" y="31"/>
                  </a:lnTo>
                  <a:lnTo>
                    <a:pt x="17" y="29"/>
                  </a:lnTo>
                  <a:lnTo>
                    <a:pt x="15" y="26"/>
                  </a:lnTo>
                  <a:lnTo>
                    <a:pt x="12" y="24"/>
                  </a:lnTo>
                  <a:lnTo>
                    <a:pt x="10" y="20"/>
                  </a:lnTo>
                  <a:lnTo>
                    <a:pt x="7" y="17"/>
                  </a:lnTo>
                  <a:lnTo>
                    <a:pt x="5" y="15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22" y="1"/>
                  </a:lnTo>
                  <a:lnTo>
                    <a:pt x="29" y="2"/>
                  </a:lnTo>
                  <a:lnTo>
                    <a:pt x="37" y="4"/>
                  </a:lnTo>
                  <a:lnTo>
                    <a:pt x="42" y="8"/>
                  </a:lnTo>
                  <a:lnTo>
                    <a:pt x="44" y="12"/>
                  </a:lnTo>
                  <a:lnTo>
                    <a:pt x="47" y="17"/>
                  </a:lnTo>
                  <a:lnTo>
                    <a:pt x="47" y="20"/>
                  </a:lnTo>
                  <a:lnTo>
                    <a:pt x="44" y="25"/>
                  </a:lnTo>
                  <a:lnTo>
                    <a:pt x="42" y="29"/>
                  </a:lnTo>
                  <a:lnTo>
                    <a:pt x="37" y="33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8" name="Freeform 31"/>
            <p:cNvSpPr>
              <a:spLocks/>
            </p:cNvSpPr>
            <p:nvPr/>
          </p:nvSpPr>
          <p:spPr bwMode="auto">
            <a:xfrm>
              <a:off x="2696" y="540"/>
              <a:ext cx="27" cy="33"/>
            </a:xfrm>
            <a:custGeom>
              <a:avLst/>
              <a:gdLst>
                <a:gd name="T0" fmla="*/ 18 w 27"/>
                <a:gd name="T1" fmla="*/ 0 h 33"/>
                <a:gd name="T2" fmla="*/ 23 w 27"/>
                <a:gd name="T3" fmla="*/ 3 h 33"/>
                <a:gd name="T4" fmla="*/ 27 w 27"/>
                <a:gd name="T5" fmla="*/ 7 h 33"/>
                <a:gd name="T6" fmla="*/ 27 w 27"/>
                <a:gd name="T7" fmla="*/ 9 h 33"/>
                <a:gd name="T8" fmla="*/ 27 w 27"/>
                <a:gd name="T9" fmla="*/ 14 h 33"/>
                <a:gd name="T10" fmla="*/ 27 w 27"/>
                <a:gd name="T11" fmla="*/ 17 h 33"/>
                <a:gd name="T12" fmla="*/ 25 w 27"/>
                <a:gd name="T13" fmla="*/ 20 h 33"/>
                <a:gd name="T14" fmla="*/ 23 w 27"/>
                <a:gd name="T15" fmla="*/ 24 h 33"/>
                <a:gd name="T16" fmla="*/ 20 w 27"/>
                <a:gd name="T17" fmla="*/ 27 h 33"/>
                <a:gd name="T18" fmla="*/ 15 w 27"/>
                <a:gd name="T19" fmla="*/ 30 h 33"/>
                <a:gd name="T20" fmla="*/ 10 w 27"/>
                <a:gd name="T21" fmla="*/ 33 h 33"/>
                <a:gd name="T22" fmla="*/ 0 w 27"/>
                <a:gd name="T23" fmla="*/ 33 h 33"/>
                <a:gd name="T24" fmla="*/ 0 w 27"/>
                <a:gd name="T25" fmla="*/ 0 h 33"/>
                <a:gd name="T26" fmla="*/ 18 w 27"/>
                <a:gd name="T27" fmla="*/ 0 h 33"/>
                <a:gd name="T28" fmla="*/ 18 w 27"/>
                <a:gd name="T29" fmla="*/ 0 h 3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7"/>
                <a:gd name="T46" fmla="*/ 0 h 33"/>
                <a:gd name="T47" fmla="*/ 27 w 27"/>
                <a:gd name="T48" fmla="*/ 33 h 3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7" h="33">
                  <a:moveTo>
                    <a:pt x="18" y="0"/>
                  </a:moveTo>
                  <a:lnTo>
                    <a:pt x="23" y="3"/>
                  </a:lnTo>
                  <a:lnTo>
                    <a:pt x="27" y="7"/>
                  </a:lnTo>
                  <a:lnTo>
                    <a:pt x="27" y="9"/>
                  </a:lnTo>
                  <a:lnTo>
                    <a:pt x="27" y="14"/>
                  </a:lnTo>
                  <a:lnTo>
                    <a:pt x="27" y="17"/>
                  </a:lnTo>
                  <a:lnTo>
                    <a:pt x="25" y="20"/>
                  </a:lnTo>
                  <a:lnTo>
                    <a:pt x="23" y="24"/>
                  </a:lnTo>
                  <a:lnTo>
                    <a:pt x="20" y="27"/>
                  </a:lnTo>
                  <a:lnTo>
                    <a:pt x="15" y="30"/>
                  </a:lnTo>
                  <a:lnTo>
                    <a:pt x="10" y="33"/>
                  </a:lnTo>
                  <a:lnTo>
                    <a:pt x="0" y="33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9" name="Freeform 32"/>
            <p:cNvSpPr>
              <a:spLocks/>
            </p:cNvSpPr>
            <p:nvPr/>
          </p:nvSpPr>
          <p:spPr bwMode="auto">
            <a:xfrm>
              <a:off x="2802" y="552"/>
              <a:ext cx="274" cy="124"/>
            </a:xfrm>
            <a:custGeom>
              <a:avLst/>
              <a:gdLst>
                <a:gd name="T0" fmla="*/ 272 w 274"/>
                <a:gd name="T1" fmla="*/ 53 h 124"/>
                <a:gd name="T2" fmla="*/ 274 w 274"/>
                <a:gd name="T3" fmla="*/ 66 h 124"/>
                <a:gd name="T4" fmla="*/ 272 w 274"/>
                <a:gd name="T5" fmla="*/ 76 h 124"/>
                <a:gd name="T6" fmla="*/ 265 w 274"/>
                <a:gd name="T7" fmla="*/ 86 h 124"/>
                <a:gd name="T8" fmla="*/ 252 w 274"/>
                <a:gd name="T9" fmla="*/ 94 h 124"/>
                <a:gd name="T10" fmla="*/ 235 w 274"/>
                <a:gd name="T11" fmla="*/ 101 h 124"/>
                <a:gd name="T12" fmla="*/ 218 w 274"/>
                <a:gd name="T13" fmla="*/ 108 h 124"/>
                <a:gd name="T14" fmla="*/ 198 w 274"/>
                <a:gd name="T15" fmla="*/ 112 h 124"/>
                <a:gd name="T16" fmla="*/ 176 w 274"/>
                <a:gd name="T17" fmla="*/ 117 h 124"/>
                <a:gd name="T18" fmla="*/ 154 w 274"/>
                <a:gd name="T19" fmla="*/ 120 h 124"/>
                <a:gd name="T20" fmla="*/ 132 w 274"/>
                <a:gd name="T21" fmla="*/ 124 h 124"/>
                <a:gd name="T22" fmla="*/ 115 w 274"/>
                <a:gd name="T23" fmla="*/ 124 h 124"/>
                <a:gd name="T24" fmla="*/ 98 w 274"/>
                <a:gd name="T25" fmla="*/ 123 h 124"/>
                <a:gd name="T26" fmla="*/ 83 w 274"/>
                <a:gd name="T27" fmla="*/ 120 h 124"/>
                <a:gd name="T28" fmla="*/ 66 w 274"/>
                <a:gd name="T29" fmla="*/ 117 h 124"/>
                <a:gd name="T30" fmla="*/ 51 w 274"/>
                <a:gd name="T31" fmla="*/ 112 h 124"/>
                <a:gd name="T32" fmla="*/ 39 w 274"/>
                <a:gd name="T33" fmla="*/ 108 h 124"/>
                <a:gd name="T34" fmla="*/ 27 w 274"/>
                <a:gd name="T35" fmla="*/ 102 h 124"/>
                <a:gd name="T36" fmla="*/ 17 w 274"/>
                <a:gd name="T37" fmla="*/ 96 h 124"/>
                <a:gd name="T38" fmla="*/ 7 w 274"/>
                <a:gd name="T39" fmla="*/ 90 h 124"/>
                <a:gd name="T40" fmla="*/ 0 w 274"/>
                <a:gd name="T41" fmla="*/ 83 h 124"/>
                <a:gd name="T42" fmla="*/ 0 w 274"/>
                <a:gd name="T43" fmla="*/ 75 h 124"/>
                <a:gd name="T44" fmla="*/ 0 w 274"/>
                <a:gd name="T45" fmla="*/ 68 h 124"/>
                <a:gd name="T46" fmla="*/ 0 w 274"/>
                <a:gd name="T47" fmla="*/ 61 h 124"/>
                <a:gd name="T48" fmla="*/ 2 w 274"/>
                <a:gd name="T49" fmla="*/ 54 h 124"/>
                <a:gd name="T50" fmla="*/ 7 w 274"/>
                <a:gd name="T51" fmla="*/ 48 h 124"/>
                <a:gd name="T52" fmla="*/ 12 w 274"/>
                <a:gd name="T53" fmla="*/ 42 h 124"/>
                <a:gd name="T54" fmla="*/ 17 w 274"/>
                <a:gd name="T55" fmla="*/ 36 h 124"/>
                <a:gd name="T56" fmla="*/ 24 w 274"/>
                <a:gd name="T57" fmla="*/ 31 h 124"/>
                <a:gd name="T58" fmla="*/ 34 w 274"/>
                <a:gd name="T59" fmla="*/ 26 h 124"/>
                <a:gd name="T60" fmla="*/ 44 w 274"/>
                <a:gd name="T61" fmla="*/ 21 h 124"/>
                <a:gd name="T62" fmla="*/ 51 w 274"/>
                <a:gd name="T63" fmla="*/ 15 h 124"/>
                <a:gd name="T64" fmla="*/ 59 w 274"/>
                <a:gd name="T65" fmla="*/ 12 h 124"/>
                <a:gd name="T66" fmla="*/ 68 w 274"/>
                <a:gd name="T67" fmla="*/ 8 h 124"/>
                <a:gd name="T68" fmla="*/ 81 w 274"/>
                <a:gd name="T69" fmla="*/ 7 h 124"/>
                <a:gd name="T70" fmla="*/ 91 w 274"/>
                <a:gd name="T71" fmla="*/ 5 h 124"/>
                <a:gd name="T72" fmla="*/ 103 w 274"/>
                <a:gd name="T73" fmla="*/ 5 h 124"/>
                <a:gd name="T74" fmla="*/ 115 w 274"/>
                <a:gd name="T75" fmla="*/ 4 h 124"/>
                <a:gd name="T76" fmla="*/ 127 w 274"/>
                <a:gd name="T77" fmla="*/ 3 h 124"/>
                <a:gd name="T78" fmla="*/ 140 w 274"/>
                <a:gd name="T79" fmla="*/ 2 h 124"/>
                <a:gd name="T80" fmla="*/ 152 w 274"/>
                <a:gd name="T81" fmla="*/ 0 h 124"/>
                <a:gd name="T82" fmla="*/ 171 w 274"/>
                <a:gd name="T83" fmla="*/ 0 h 124"/>
                <a:gd name="T84" fmla="*/ 189 w 274"/>
                <a:gd name="T85" fmla="*/ 3 h 124"/>
                <a:gd name="T86" fmla="*/ 203 w 274"/>
                <a:gd name="T87" fmla="*/ 6 h 124"/>
                <a:gd name="T88" fmla="*/ 218 w 274"/>
                <a:gd name="T89" fmla="*/ 12 h 124"/>
                <a:gd name="T90" fmla="*/ 230 w 274"/>
                <a:gd name="T91" fmla="*/ 18 h 124"/>
                <a:gd name="T92" fmla="*/ 243 w 274"/>
                <a:gd name="T93" fmla="*/ 24 h 124"/>
                <a:gd name="T94" fmla="*/ 252 w 274"/>
                <a:gd name="T95" fmla="*/ 31 h 124"/>
                <a:gd name="T96" fmla="*/ 260 w 274"/>
                <a:gd name="T97" fmla="*/ 38 h 124"/>
                <a:gd name="T98" fmla="*/ 267 w 274"/>
                <a:gd name="T99" fmla="*/ 46 h 124"/>
                <a:gd name="T100" fmla="*/ 272 w 274"/>
                <a:gd name="T101" fmla="*/ 53 h 124"/>
                <a:gd name="T102" fmla="*/ 272 w 274"/>
                <a:gd name="T103" fmla="*/ 53 h 12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74"/>
                <a:gd name="T157" fmla="*/ 0 h 124"/>
                <a:gd name="T158" fmla="*/ 274 w 274"/>
                <a:gd name="T159" fmla="*/ 124 h 124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74" h="124">
                  <a:moveTo>
                    <a:pt x="272" y="53"/>
                  </a:moveTo>
                  <a:lnTo>
                    <a:pt x="274" y="66"/>
                  </a:lnTo>
                  <a:lnTo>
                    <a:pt x="272" y="76"/>
                  </a:lnTo>
                  <a:lnTo>
                    <a:pt x="265" y="86"/>
                  </a:lnTo>
                  <a:lnTo>
                    <a:pt x="252" y="94"/>
                  </a:lnTo>
                  <a:lnTo>
                    <a:pt x="235" y="101"/>
                  </a:lnTo>
                  <a:lnTo>
                    <a:pt x="218" y="108"/>
                  </a:lnTo>
                  <a:lnTo>
                    <a:pt x="198" y="112"/>
                  </a:lnTo>
                  <a:lnTo>
                    <a:pt x="176" y="117"/>
                  </a:lnTo>
                  <a:lnTo>
                    <a:pt x="154" y="120"/>
                  </a:lnTo>
                  <a:lnTo>
                    <a:pt x="132" y="124"/>
                  </a:lnTo>
                  <a:lnTo>
                    <a:pt x="115" y="124"/>
                  </a:lnTo>
                  <a:lnTo>
                    <a:pt x="98" y="123"/>
                  </a:lnTo>
                  <a:lnTo>
                    <a:pt x="83" y="120"/>
                  </a:lnTo>
                  <a:lnTo>
                    <a:pt x="66" y="117"/>
                  </a:lnTo>
                  <a:lnTo>
                    <a:pt x="51" y="112"/>
                  </a:lnTo>
                  <a:lnTo>
                    <a:pt x="39" y="108"/>
                  </a:lnTo>
                  <a:lnTo>
                    <a:pt x="27" y="102"/>
                  </a:lnTo>
                  <a:lnTo>
                    <a:pt x="17" y="96"/>
                  </a:lnTo>
                  <a:lnTo>
                    <a:pt x="7" y="90"/>
                  </a:lnTo>
                  <a:lnTo>
                    <a:pt x="0" y="83"/>
                  </a:lnTo>
                  <a:lnTo>
                    <a:pt x="0" y="75"/>
                  </a:lnTo>
                  <a:lnTo>
                    <a:pt x="0" y="68"/>
                  </a:lnTo>
                  <a:lnTo>
                    <a:pt x="0" y="61"/>
                  </a:lnTo>
                  <a:lnTo>
                    <a:pt x="2" y="54"/>
                  </a:lnTo>
                  <a:lnTo>
                    <a:pt x="7" y="48"/>
                  </a:lnTo>
                  <a:lnTo>
                    <a:pt x="12" y="42"/>
                  </a:lnTo>
                  <a:lnTo>
                    <a:pt x="17" y="36"/>
                  </a:lnTo>
                  <a:lnTo>
                    <a:pt x="24" y="31"/>
                  </a:lnTo>
                  <a:lnTo>
                    <a:pt x="34" y="26"/>
                  </a:lnTo>
                  <a:lnTo>
                    <a:pt x="44" y="21"/>
                  </a:lnTo>
                  <a:lnTo>
                    <a:pt x="51" y="15"/>
                  </a:lnTo>
                  <a:lnTo>
                    <a:pt x="59" y="12"/>
                  </a:lnTo>
                  <a:lnTo>
                    <a:pt x="68" y="8"/>
                  </a:lnTo>
                  <a:lnTo>
                    <a:pt x="81" y="7"/>
                  </a:lnTo>
                  <a:lnTo>
                    <a:pt x="91" y="5"/>
                  </a:lnTo>
                  <a:lnTo>
                    <a:pt x="103" y="5"/>
                  </a:lnTo>
                  <a:lnTo>
                    <a:pt x="115" y="4"/>
                  </a:lnTo>
                  <a:lnTo>
                    <a:pt x="127" y="3"/>
                  </a:lnTo>
                  <a:lnTo>
                    <a:pt x="140" y="2"/>
                  </a:lnTo>
                  <a:lnTo>
                    <a:pt x="152" y="0"/>
                  </a:lnTo>
                  <a:lnTo>
                    <a:pt x="171" y="0"/>
                  </a:lnTo>
                  <a:lnTo>
                    <a:pt x="189" y="3"/>
                  </a:lnTo>
                  <a:lnTo>
                    <a:pt x="203" y="6"/>
                  </a:lnTo>
                  <a:lnTo>
                    <a:pt x="218" y="12"/>
                  </a:lnTo>
                  <a:lnTo>
                    <a:pt x="230" y="18"/>
                  </a:lnTo>
                  <a:lnTo>
                    <a:pt x="243" y="24"/>
                  </a:lnTo>
                  <a:lnTo>
                    <a:pt x="252" y="31"/>
                  </a:lnTo>
                  <a:lnTo>
                    <a:pt x="260" y="38"/>
                  </a:lnTo>
                  <a:lnTo>
                    <a:pt x="267" y="46"/>
                  </a:lnTo>
                  <a:lnTo>
                    <a:pt x="272" y="53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0" name="Freeform 33"/>
            <p:cNvSpPr>
              <a:spLocks/>
            </p:cNvSpPr>
            <p:nvPr/>
          </p:nvSpPr>
          <p:spPr bwMode="auto">
            <a:xfrm>
              <a:off x="2826" y="564"/>
              <a:ext cx="223" cy="99"/>
            </a:xfrm>
            <a:custGeom>
              <a:avLst/>
              <a:gdLst>
                <a:gd name="T0" fmla="*/ 223 w 223"/>
                <a:gd name="T1" fmla="*/ 44 h 99"/>
                <a:gd name="T2" fmla="*/ 223 w 223"/>
                <a:gd name="T3" fmla="*/ 54 h 99"/>
                <a:gd name="T4" fmla="*/ 221 w 223"/>
                <a:gd name="T5" fmla="*/ 62 h 99"/>
                <a:gd name="T6" fmla="*/ 214 w 223"/>
                <a:gd name="T7" fmla="*/ 70 h 99"/>
                <a:gd name="T8" fmla="*/ 206 w 223"/>
                <a:gd name="T9" fmla="*/ 76 h 99"/>
                <a:gd name="T10" fmla="*/ 194 w 223"/>
                <a:gd name="T11" fmla="*/ 82 h 99"/>
                <a:gd name="T12" fmla="*/ 182 w 223"/>
                <a:gd name="T13" fmla="*/ 88 h 99"/>
                <a:gd name="T14" fmla="*/ 167 w 223"/>
                <a:gd name="T15" fmla="*/ 92 h 99"/>
                <a:gd name="T16" fmla="*/ 150 w 223"/>
                <a:gd name="T17" fmla="*/ 96 h 99"/>
                <a:gd name="T18" fmla="*/ 135 w 223"/>
                <a:gd name="T19" fmla="*/ 98 h 99"/>
                <a:gd name="T20" fmla="*/ 116 w 223"/>
                <a:gd name="T21" fmla="*/ 99 h 99"/>
                <a:gd name="T22" fmla="*/ 98 w 223"/>
                <a:gd name="T23" fmla="*/ 99 h 99"/>
                <a:gd name="T24" fmla="*/ 84 w 223"/>
                <a:gd name="T25" fmla="*/ 98 h 99"/>
                <a:gd name="T26" fmla="*/ 69 w 223"/>
                <a:gd name="T27" fmla="*/ 97 h 99"/>
                <a:gd name="T28" fmla="*/ 54 w 223"/>
                <a:gd name="T29" fmla="*/ 94 h 99"/>
                <a:gd name="T30" fmla="*/ 42 w 223"/>
                <a:gd name="T31" fmla="*/ 89 h 99"/>
                <a:gd name="T32" fmla="*/ 30 w 223"/>
                <a:gd name="T33" fmla="*/ 84 h 99"/>
                <a:gd name="T34" fmla="*/ 20 w 223"/>
                <a:gd name="T35" fmla="*/ 79 h 99"/>
                <a:gd name="T36" fmla="*/ 13 w 223"/>
                <a:gd name="T37" fmla="*/ 73 h 99"/>
                <a:gd name="T38" fmla="*/ 8 w 223"/>
                <a:gd name="T39" fmla="*/ 66 h 99"/>
                <a:gd name="T40" fmla="*/ 3 w 223"/>
                <a:gd name="T41" fmla="*/ 58 h 99"/>
                <a:gd name="T42" fmla="*/ 0 w 223"/>
                <a:gd name="T43" fmla="*/ 52 h 99"/>
                <a:gd name="T44" fmla="*/ 0 w 223"/>
                <a:gd name="T45" fmla="*/ 46 h 99"/>
                <a:gd name="T46" fmla="*/ 3 w 223"/>
                <a:gd name="T47" fmla="*/ 40 h 99"/>
                <a:gd name="T48" fmla="*/ 5 w 223"/>
                <a:gd name="T49" fmla="*/ 34 h 99"/>
                <a:gd name="T50" fmla="*/ 10 w 223"/>
                <a:gd name="T51" fmla="*/ 28 h 99"/>
                <a:gd name="T52" fmla="*/ 18 w 223"/>
                <a:gd name="T53" fmla="*/ 24 h 99"/>
                <a:gd name="T54" fmla="*/ 25 w 223"/>
                <a:gd name="T55" fmla="*/ 19 h 99"/>
                <a:gd name="T56" fmla="*/ 35 w 223"/>
                <a:gd name="T57" fmla="*/ 15 h 99"/>
                <a:gd name="T58" fmla="*/ 47 w 223"/>
                <a:gd name="T59" fmla="*/ 11 h 99"/>
                <a:gd name="T60" fmla="*/ 57 w 223"/>
                <a:gd name="T61" fmla="*/ 9 h 99"/>
                <a:gd name="T62" fmla="*/ 79 w 223"/>
                <a:gd name="T63" fmla="*/ 3 h 99"/>
                <a:gd name="T64" fmla="*/ 101 w 223"/>
                <a:gd name="T65" fmla="*/ 0 h 99"/>
                <a:gd name="T66" fmla="*/ 120 w 223"/>
                <a:gd name="T67" fmla="*/ 0 h 99"/>
                <a:gd name="T68" fmla="*/ 140 w 223"/>
                <a:gd name="T69" fmla="*/ 2 h 99"/>
                <a:gd name="T70" fmla="*/ 157 w 223"/>
                <a:gd name="T71" fmla="*/ 6 h 99"/>
                <a:gd name="T72" fmla="*/ 174 w 223"/>
                <a:gd name="T73" fmla="*/ 11 h 99"/>
                <a:gd name="T74" fmla="*/ 192 w 223"/>
                <a:gd name="T75" fmla="*/ 18 h 99"/>
                <a:gd name="T76" fmla="*/ 204 w 223"/>
                <a:gd name="T77" fmla="*/ 26 h 99"/>
                <a:gd name="T78" fmla="*/ 216 w 223"/>
                <a:gd name="T79" fmla="*/ 35 h 99"/>
                <a:gd name="T80" fmla="*/ 223 w 223"/>
                <a:gd name="T81" fmla="*/ 44 h 99"/>
                <a:gd name="T82" fmla="*/ 223 w 223"/>
                <a:gd name="T83" fmla="*/ 44 h 9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23"/>
                <a:gd name="T127" fmla="*/ 0 h 99"/>
                <a:gd name="T128" fmla="*/ 223 w 223"/>
                <a:gd name="T129" fmla="*/ 99 h 9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23" h="99">
                  <a:moveTo>
                    <a:pt x="223" y="44"/>
                  </a:moveTo>
                  <a:lnTo>
                    <a:pt x="223" y="54"/>
                  </a:lnTo>
                  <a:lnTo>
                    <a:pt x="221" y="62"/>
                  </a:lnTo>
                  <a:lnTo>
                    <a:pt x="214" y="70"/>
                  </a:lnTo>
                  <a:lnTo>
                    <a:pt x="206" y="76"/>
                  </a:lnTo>
                  <a:lnTo>
                    <a:pt x="194" y="82"/>
                  </a:lnTo>
                  <a:lnTo>
                    <a:pt x="182" y="88"/>
                  </a:lnTo>
                  <a:lnTo>
                    <a:pt x="167" y="92"/>
                  </a:lnTo>
                  <a:lnTo>
                    <a:pt x="150" y="96"/>
                  </a:lnTo>
                  <a:lnTo>
                    <a:pt x="135" y="98"/>
                  </a:lnTo>
                  <a:lnTo>
                    <a:pt x="116" y="99"/>
                  </a:lnTo>
                  <a:lnTo>
                    <a:pt x="98" y="99"/>
                  </a:lnTo>
                  <a:lnTo>
                    <a:pt x="84" y="98"/>
                  </a:lnTo>
                  <a:lnTo>
                    <a:pt x="69" y="97"/>
                  </a:lnTo>
                  <a:lnTo>
                    <a:pt x="54" y="94"/>
                  </a:lnTo>
                  <a:lnTo>
                    <a:pt x="42" y="89"/>
                  </a:lnTo>
                  <a:lnTo>
                    <a:pt x="30" y="84"/>
                  </a:lnTo>
                  <a:lnTo>
                    <a:pt x="20" y="79"/>
                  </a:lnTo>
                  <a:lnTo>
                    <a:pt x="13" y="73"/>
                  </a:lnTo>
                  <a:lnTo>
                    <a:pt x="8" y="66"/>
                  </a:lnTo>
                  <a:lnTo>
                    <a:pt x="3" y="58"/>
                  </a:lnTo>
                  <a:lnTo>
                    <a:pt x="0" y="52"/>
                  </a:lnTo>
                  <a:lnTo>
                    <a:pt x="0" y="46"/>
                  </a:lnTo>
                  <a:lnTo>
                    <a:pt x="3" y="40"/>
                  </a:lnTo>
                  <a:lnTo>
                    <a:pt x="5" y="34"/>
                  </a:lnTo>
                  <a:lnTo>
                    <a:pt x="10" y="28"/>
                  </a:lnTo>
                  <a:lnTo>
                    <a:pt x="18" y="24"/>
                  </a:lnTo>
                  <a:lnTo>
                    <a:pt x="25" y="19"/>
                  </a:lnTo>
                  <a:lnTo>
                    <a:pt x="35" y="15"/>
                  </a:lnTo>
                  <a:lnTo>
                    <a:pt x="47" y="11"/>
                  </a:lnTo>
                  <a:lnTo>
                    <a:pt x="57" y="9"/>
                  </a:lnTo>
                  <a:lnTo>
                    <a:pt x="79" y="3"/>
                  </a:lnTo>
                  <a:lnTo>
                    <a:pt x="101" y="0"/>
                  </a:lnTo>
                  <a:lnTo>
                    <a:pt x="120" y="0"/>
                  </a:lnTo>
                  <a:lnTo>
                    <a:pt x="140" y="2"/>
                  </a:lnTo>
                  <a:lnTo>
                    <a:pt x="157" y="6"/>
                  </a:lnTo>
                  <a:lnTo>
                    <a:pt x="174" y="11"/>
                  </a:lnTo>
                  <a:lnTo>
                    <a:pt x="192" y="18"/>
                  </a:lnTo>
                  <a:lnTo>
                    <a:pt x="204" y="26"/>
                  </a:lnTo>
                  <a:lnTo>
                    <a:pt x="216" y="35"/>
                  </a:lnTo>
                  <a:lnTo>
                    <a:pt x="223" y="44"/>
                  </a:lnTo>
                  <a:close/>
                </a:path>
              </a:pathLst>
            </a:custGeom>
            <a:solidFill>
              <a:srgbClr val="FF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1" name="Freeform 34"/>
            <p:cNvSpPr>
              <a:spLocks/>
            </p:cNvSpPr>
            <p:nvPr/>
          </p:nvSpPr>
          <p:spPr bwMode="auto">
            <a:xfrm>
              <a:off x="2544" y="602"/>
              <a:ext cx="780" cy="251"/>
            </a:xfrm>
            <a:custGeom>
              <a:avLst/>
              <a:gdLst>
                <a:gd name="T0" fmla="*/ 770 w 780"/>
                <a:gd name="T1" fmla="*/ 33 h 251"/>
                <a:gd name="T2" fmla="*/ 736 w 780"/>
                <a:gd name="T3" fmla="*/ 59 h 251"/>
                <a:gd name="T4" fmla="*/ 709 w 780"/>
                <a:gd name="T5" fmla="*/ 89 h 251"/>
                <a:gd name="T6" fmla="*/ 682 w 780"/>
                <a:gd name="T7" fmla="*/ 120 h 251"/>
                <a:gd name="T8" fmla="*/ 655 w 780"/>
                <a:gd name="T9" fmla="*/ 152 h 251"/>
                <a:gd name="T10" fmla="*/ 626 w 780"/>
                <a:gd name="T11" fmla="*/ 182 h 251"/>
                <a:gd name="T12" fmla="*/ 591 w 780"/>
                <a:gd name="T13" fmla="*/ 209 h 251"/>
                <a:gd name="T14" fmla="*/ 547 w 780"/>
                <a:gd name="T15" fmla="*/ 230 h 251"/>
                <a:gd name="T16" fmla="*/ 493 w 780"/>
                <a:gd name="T17" fmla="*/ 245 h 251"/>
                <a:gd name="T18" fmla="*/ 425 w 780"/>
                <a:gd name="T19" fmla="*/ 251 h 251"/>
                <a:gd name="T20" fmla="*/ 339 w 780"/>
                <a:gd name="T21" fmla="*/ 246 h 251"/>
                <a:gd name="T22" fmla="*/ 295 w 780"/>
                <a:gd name="T23" fmla="*/ 235 h 251"/>
                <a:gd name="T24" fmla="*/ 251 w 780"/>
                <a:gd name="T25" fmla="*/ 220 h 251"/>
                <a:gd name="T26" fmla="*/ 209 w 780"/>
                <a:gd name="T27" fmla="*/ 203 h 251"/>
                <a:gd name="T28" fmla="*/ 170 w 780"/>
                <a:gd name="T29" fmla="*/ 184 h 251"/>
                <a:gd name="T30" fmla="*/ 133 w 780"/>
                <a:gd name="T31" fmla="*/ 163 h 251"/>
                <a:gd name="T32" fmla="*/ 101 w 780"/>
                <a:gd name="T33" fmla="*/ 141 h 251"/>
                <a:gd name="T34" fmla="*/ 69 w 780"/>
                <a:gd name="T35" fmla="*/ 118 h 251"/>
                <a:gd name="T36" fmla="*/ 42 w 780"/>
                <a:gd name="T37" fmla="*/ 94 h 251"/>
                <a:gd name="T38" fmla="*/ 20 w 780"/>
                <a:gd name="T39" fmla="*/ 72 h 251"/>
                <a:gd name="T40" fmla="*/ 0 w 780"/>
                <a:gd name="T41" fmla="*/ 48 h 251"/>
                <a:gd name="T42" fmla="*/ 18 w 780"/>
                <a:gd name="T43" fmla="*/ 50 h 251"/>
                <a:gd name="T44" fmla="*/ 32 w 780"/>
                <a:gd name="T45" fmla="*/ 52 h 251"/>
                <a:gd name="T46" fmla="*/ 45 w 780"/>
                <a:gd name="T47" fmla="*/ 57 h 251"/>
                <a:gd name="T48" fmla="*/ 57 w 780"/>
                <a:gd name="T49" fmla="*/ 61 h 251"/>
                <a:gd name="T50" fmla="*/ 69 w 780"/>
                <a:gd name="T51" fmla="*/ 67 h 251"/>
                <a:gd name="T52" fmla="*/ 81 w 780"/>
                <a:gd name="T53" fmla="*/ 73 h 251"/>
                <a:gd name="T54" fmla="*/ 94 w 780"/>
                <a:gd name="T55" fmla="*/ 78 h 251"/>
                <a:gd name="T56" fmla="*/ 106 w 780"/>
                <a:gd name="T57" fmla="*/ 83 h 251"/>
                <a:gd name="T58" fmla="*/ 118 w 780"/>
                <a:gd name="T59" fmla="*/ 86 h 251"/>
                <a:gd name="T60" fmla="*/ 133 w 780"/>
                <a:gd name="T61" fmla="*/ 89 h 251"/>
                <a:gd name="T62" fmla="*/ 172 w 780"/>
                <a:gd name="T63" fmla="*/ 96 h 251"/>
                <a:gd name="T64" fmla="*/ 211 w 780"/>
                <a:gd name="T65" fmla="*/ 102 h 251"/>
                <a:gd name="T66" fmla="*/ 255 w 780"/>
                <a:gd name="T67" fmla="*/ 109 h 251"/>
                <a:gd name="T68" fmla="*/ 300 w 780"/>
                <a:gd name="T69" fmla="*/ 115 h 251"/>
                <a:gd name="T70" fmla="*/ 344 w 780"/>
                <a:gd name="T71" fmla="*/ 120 h 251"/>
                <a:gd name="T72" fmla="*/ 390 w 780"/>
                <a:gd name="T73" fmla="*/ 122 h 251"/>
                <a:gd name="T74" fmla="*/ 434 w 780"/>
                <a:gd name="T75" fmla="*/ 122 h 251"/>
                <a:gd name="T76" fmla="*/ 478 w 780"/>
                <a:gd name="T77" fmla="*/ 118 h 251"/>
                <a:gd name="T78" fmla="*/ 520 w 780"/>
                <a:gd name="T79" fmla="*/ 110 h 251"/>
                <a:gd name="T80" fmla="*/ 559 w 780"/>
                <a:gd name="T81" fmla="*/ 98 h 251"/>
                <a:gd name="T82" fmla="*/ 584 w 780"/>
                <a:gd name="T83" fmla="*/ 89 h 251"/>
                <a:gd name="T84" fmla="*/ 608 w 780"/>
                <a:gd name="T85" fmla="*/ 80 h 251"/>
                <a:gd name="T86" fmla="*/ 633 w 780"/>
                <a:gd name="T87" fmla="*/ 70 h 251"/>
                <a:gd name="T88" fmla="*/ 657 w 780"/>
                <a:gd name="T89" fmla="*/ 61 h 251"/>
                <a:gd name="T90" fmla="*/ 682 w 780"/>
                <a:gd name="T91" fmla="*/ 52 h 251"/>
                <a:gd name="T92" fmla="*/ 704 w 780"/>
                <a:gd name="T93" fmla="*/ 42 h 251"/>
                <a:gd name="T94" fmla="*/ 726 w 780"/>
                <a:gd name="T95" fmla="*/ 33 h 251"/>
                <a:gd name="T96" fmla="*/ 748 w 780"/>
                <a:gd name="T97" fmla="*/ 22 h 251"/>
                <a:gd name="T98" fmla="*/ 765 w 780"/>
                <a:gd name="T99" fmla="*/ 11 h 251"/>
                <a:gd name="T100" fmla="*/ 780 w 780"/>
                <a:gd name="T101" fmla="*/ 0 h 251"/>
                <a:gd name="T102" fmla="*/ 770 w 780"/>
                <a:gd name="T103" fmla="*/ 33 h 251"/>
                <a:gd name="T104" fmla="*/ 770 w 780"/>
                <a:gd name="T105" fmla="*/ 33 h 25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780"/>
                <a:gd name="T160" fmla="*/ 0 h 251"/>
                <a:gd name="T161" fmla="*/ 780 w 780"/>
                <a:gd name="T162" fmla="*/ 251 h 25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780" h="251">
                  <a:moveTo>
                    <a:pt x="770" y="33"/>
                  </a:moveTo>
                  <a:lnTo>
                    <a:pt x="736" y="59"/>
                  </a:lnTo>
                  <a:lnTo>
                    <a:pt x="709" y="89"/>
                  </a:lnTo>
                  <a:lnTo>
                    <a:pt x="682" y="120"/>
                  </a:lnTo>
                  <a:lnTo>
                    <a:pt x="655" y="152"/>
                  </a:lnTo>
                  <a:lnTo>
                    <a:pt x="626" y="182"/>
                  </a:lnTo>
                  <a:lnTo>
                    <a:pt x="591" y="209"/>
                  </a:lnTo>
                  <a:lnTo>
                    <a:pt x="547" y="230"/>
                  </a:lnTo>
                  <a:lnTo>
                    <a:pt x="493" y="245"/>
                  </a:lnTo>
                  <a:lnTo>
                    <a:pt x="425" y="251"/>
                  </a:lnTo>
                  <a:lnTo>
                    <a:pt x="339" y="246"/>
                  </a:lnTo>
                  <a:lnTo>
                    <a:pt x="295" y="235"/>
                  </a:lnTo>
                  <a:lnTo>
                    <a:pt x="251" y="220"/>
                  </a:lnTo>
                  <a:lnTo>
                    <a:pt x="209" y="203"/>
                  </a:lnTo>
                  <a:lnTo>
                    <a:pt x="170" y="184"/>
                  </a:lnTo>
                  <a:lnTo>
                    <a:pt x="133" y="163"/>
                  </a:lnTo>
                  <a:lnTo>
                    <a:pt x="101" y="141"/>
                  </a:lnTo>
                  <a:lnTo>
                    <a:pt x="69" y="118"/>
                  </a:lnTo>
                  <a:lnTo>
                    <a:pt x="42" y="94"/>
                  </a:lnTo>
                  <a:lnTo>
                    <a:pt x="20" y="72"/>
                  </a:lnTo>
                  <a:lnTo>
                    <a:pt x="0" y="48"/>
                  </a:lnTo>
                  <a:lnTo>
                    <a:pt x="18" y="50"/>
                  </a:lnTo>
                  <a:lnTo>
                    <a:pt x="32" y="52"/>
                  </a:lnTo>
                  <a:lnTo>
                    <a:pt x="45" y="57"/>
                  </a:lnTo>
                  <a:lnTo>
                    <a:pt x="57" y="61"/>
                  </a:lnTo>
                  <a:lnTo>
                    <a:pt x="69" y="67"/>
                  </a:lnTo>
                  <a:lnTo>
                    <a:pt x="81" y="73"/>
                  </a:lnTo>
                  <a:lnTo>
                    <a:pt x="94" y="78"/>
                  </a:lnTo>
                  <a:lnTo>
                    <a:pt x="106" y="83"/>
                  </a:lnTo>
                  <a:lnTo>
                    <a:pt x="118" y="86"/>
                  </a:lnTo>
                  <a:lnTo>
                    <a:pt x="133" y="89"/>
                  </a:lnTo>
                  <a:lnTo>
                    <a:pt x="172" y="96"/>
                  </a:lnTo>
                  <a:lnTo>
                    <a:pt x="211" y="102"/>
                  </a:lnTo>
                  <a:lnTo>
                    <a:pt x="255" y="109"/>
                  </a:lnTo>
                  <a:lnTo>
                    <a:pt x="300" y="115"/>
                  </a:lnTo>
                  <a:lnTo>
                    <a:pt x="344" y="120"/>
                  </a:lnTo>
                  <a:lnTo>
                    <a:pt x="390" y="122"/>
                  </a:lnTo>
                  <a:lnTo>
                    <a:pt x="434" y="122"/>
                  </a:lnTo>
                  <a:lnTo>
                    <a:pt x="478" y="118"/>
                  </a:lnTo>
                  <a:lnTo>
                    <a:pt x="520" y="110"/>
                  </a:lnTo>
                  <a:lnTo>
                    <a:pt x="559" y="98"/>
                  </a:lnTo>
                  <a:lnTo>
                    <a:pt x="584" y="89"/>
                  </a:lnTo>
                  <a:lnTo>
                    <a:pt x="608" y="80"/>
                  </a:lnTo>
                  <a:lnTo>
                    <a:pt x="633" y="70"/>
                  </a:lnTo>
                  <a:lnTo>
                    <a:pt x="657" y="61"/>
                  </a:lnTo>
                  <a:lnTo>
                    <a:pt x="682" y="52"/>
                  </a:lnTo>
                  <a:lnTo>
                    <a:pt x="704" y="42"/>
                  </a:lnTo>
                  <a:lnTo>
                    <a:pt x="726" y="33"/>
                  </a:lnTo>
                  <a:lnTo>
                    <a:pt x="748" y="22"/>
                  </a:lnTo>
                  <a:lnTo>
                    <a:pt x="765" y="11"/>
                  </a:lnTo>
                  <a:lnTo>
                    <a:pt x="780" y="0"/>
                  </a:lnTo>
                  <a:lnTo>
                    <a:pt x="770" y="33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2" name="Freeform 35"/>
            <p:cNvSpPr>
              <a:spLocks/>
            </p:cNvSpPr>
            <p:nvPr/>
          </p:nvSpPr>
          <p:spPr bwMode="auto">
            <a:xfrm>
              <a:off x="3135" y="676"/>
              <a:ext cx="86" cy="94"/>
            </a:xfrm>
            <a:custGeom>
              <a:avLst/>
              <a:gdLst>
                <a:gd name="T0" fmla="*/ 20 w 86"/>
                <a:gd name="T1" fmla="*/ 94 h 94"/>
                <a:gd name="T2" fmla="*/ 15 w 86"/>
                <a:gd name="T3" fmla="*/ 84 h 94"/>
                <a:gd name="T4" fmla="*/ 10 w 86"/>
                <a:gd name="T5" fmla="*/ 74 h 94"/>
                <a:gd name="T6" fmla="*/ 5 w 86"/>
                <a:gd name="T7" fmla="*/ 64 h 94"/>
                <a:gd name="T8" fmla="*/ 0 w 86"/>
                <a:gd name="T9" fmla="*/ 52 h 94"/>
                <a:gd name="T10" fmla="*/ 0 w 86"/>
                <a:gd name="T11" fmla="*/ 42 h 94"/>
                <a:gd name="T12" fmla="*/ 5 w 86"/>
                <a:gd name="T13" fmla="*/ 31 h 94"/>
                <a:gd name="T14" fmla="*/ 12 w 86"/>
                <a:gd name="T15" fmla="*/ 22 h 94"/>
                <a:gd name="T16" fmla="*/ 25 w 86"/>
                <a:gd name="T17" fmla="*/ 12 h 94"/>
                <a:gd name="T18" fmla="*/ 44 w 86"/>
                <a:gd name="T19" fmla="*/ 6 h 94"/>
                <a:gd name="T20" fmla="*/ 71 w 86"/>
                <a:gd name="T21" fmla="*/ 0 h 94"/>
                <a:gd name="T22" fmla="*/ 81 w 86"/>
                <a:gd name="T23" fmla="*/ 9 h 94"/>
                <a:gd name="T24" fmla="*/ 86 w 86"/>
                <a:gd name="T25" fmla="*/ 18 h 94"/>
                <a:gd name="T26" fmla="*/ 84 w 86"/>
                <a:gd name="T27" fmla="*/ 28 h 94"/>
                <a:gd name="T28" fmla="*/ 81 w 86"/>
                <a:gd name="T29" fmla="*/ 38 h 94"/>
                <a:gd name="T30" fmla="*/ 74 w 86"/>
                <a:gd name="T31" fmla="*/ 48 h 94"/>
                <a:gd name="T32" fmla="*/ 64 w 86"/>
                <a:gd name="T33" fmla="*/ 57 h 94"/>
                <a:gd name="T34" fmla="*/ 52 w 86"/>
                <a:gd name="T35" fmla="*/ 66 h 94"/>
                <a:gd name="T36" fmla="*/ 42 w 86"/>
                <a:gd name="T37" fmla="*/ 76 h 94"/>
                <a:gd name="T38" fmla="*/ 30 w 86"/>
                <a:gd name="T39" fmla="*/ 86 h 94"/>
                <a:gd name="T40" fmla="*/ 20 w 86"/>
                <a:gd name="T41" fmla="*/ 94 h 94"/>
                <a:gd name="T42" fmla="*/ 20 w 86"/>
                <a:gd name="T43" fmla="*/ 94 h 9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86"/>
                <a:gd name="T67" fmla="*/ 0 h 94"/>
                <a:gd name="T68" fmla="*/ 86 w 86"/>
                <a:gd name="T69" fmla="*/ 94 h 9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86" h="94">
                  <a:moveTo>
                    <a:pt x="20" y="94"/>
                  </a:moveTo>
                  <a:lnTo>
                    <a:pt x="15" y="84"/>
                  </a:lnTo>
                  <a:lnTo>
                    <a:pt x="10" y="74"/>
                  </a:lnTo>
                  <a:lnTo>
                    <a:pt x="5" y="64"/>
                  </a:lnTo>
                  <a:lnTo>
                    <a:pt x="0" y="52"/>
                  </a:lnTo>
                  <a:lnTo>
                    <a:pt x="0" y="42"/>
                  </a:lnTo>
                  <a:lnTo>
                    <a:pt x="5" y="31"/>
                  </a:lnTo>
                  <a:lnTo>
                    <a:pt x="12" y="22"/>
                  </a:lnTo>
                  <a:lnTo>
                    <a:pt x="25" y="12"/>
                  </a:lnTo>
                  <a:lnTo>
                    <a:pt x="44" y="6"/>
                  </a:lnTo>
                  <a:lnTo>
                    <a:pt x="71" y="0"/>
                  </a:lnTo>
                  <a:lnTo>
                    <a:pt x="81" y="9"/>
                  </a:lnTo>
                  <a:lnTo>
                    <a:pt x="86" y="18"/>
                  </a:lnTo>
                  <a:lnTo>
                    <a:pt x="84" y="28"/>
                  </a:lnTo>
                  <a:lnTo>
                    <a:pt x="81" y="38"/>
                  </a:lnTo>
                  <a:lnTo>
                    <a:pt x="74" y="48"/>
                  </a:lnTo>
                  <a:lnTo>
                    <a:pt x="64" y="57"/>
                  </a:lnTo>
                  <a:lnTo>
                    <a:pt x="52" y="66"/>
                  </a:lnTo>
                  <a:lnTo>
                    <a:pt x="42" y="76"/>
                  </a:lnTo>
                  <a:lnTo>
                    <a:pt x="30" y="86"/>
                  </a:lnTo>
                  <a:lnTo>
                    <a:pt x="20" y="9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3" name="Freeform 36"/>
            <p:cNvSpPr>
              <a:spLocks/>
            </p:cNvSpPr>
            <p:nvPr/>
          </p:nvSpPr>
          <p:spPr bwMode="auto">
            <a:xfrm>
              <a:off x="2677" y="700"/>
              <a:ext cx="100" cy="90"/>
            </a:xfrm>
            <a:custGeom>
              <a:avLst/>
              <a:gdLst>
                <a:gd name="T0" fmla="*/ 100 w 100"/>
                <a:gd name="T1" fmla="*/ 90 h 90"/>
                <a:gd name="T2" fmla="*/ 88 w 100"/>
                <a:gd name="T3" fmla="*/ 89 h 90"/>
                <a:gd name="T4" fmla="*/ 76 w 100"/>
                <a:gd name="T5" fmla="*/ 86 h 90"/>
                <a:gd name="T6" fmla="*/ 64 w 100"/>
                <a:gd name="T7" fmla="*/ 82 h 90"/>
                <a:gd name="T8" fmla="*/ 51 w 100"/>
                <a:gd name="T9" fmla="*/ 78 h 90"/>
                <a:gd name="T10" fmla="*/ 42 w 100"/>
                <a:gd name="T11" fmla="*/ 72 h 90"/>
                <a:gd name="T12" fmla="*/ 32 w 100"/>
                <a:gd name="T13" fmla="*/ 65 h 90"/>
                <a:gd name="T14" fmla="*/ 24 w 100"/>
                <a:gd name="T15" fmla="*/ 59 h 90"/>
                <a:gd name="T16" fmla="*/ 15 w 100"/>
                <a:gd name="T17" fmla="*/ 52 h 90"/>
                <a:gd name="T18" fmla="*/ 7 w 100"/>
                <a:gd name="T19" fmla="*/ 47 h 90"/>
                <a:gd name="T20" fmla="*/ 0 w 100"/>
                <a:gd name="T21" fmla="*/ 41 h 90"/>
                <a:gd name="T22" fmla="*/ 0 w 100"/>
                <a:gd name="T23" fmla="*/ 0 h 90"/>
                <a:gd name="T24" fmla="*/ 32 w 100"/>
                <a:gd name="T25" fmla="*/ 1 h 90"/>
                <a:gd name="T26" fmla="*/ 54 w 100"/>
                <a:gd name="T27" fmla="*/ 7 h 90"/>
                <a:gd name="T28" fmla="*/ 68 w 100"/>
                <a:gd name="T29" fmla="*/ 14 h 90"/>
                <a:gd name="T30" fmla="*/ 78 w 100"/>
                <a:gd name="T31" fmla="*/ 24 h 90"/>
                <a:gd name="T32" fmla="*/ 81 w 100"/>
                <a:gd name="T33" fmla="*/ 34 h 90"/>
                <a:gd name="T34" fmla="*/ 83 w 100"/>
                <a:gd name="T35" fmla="*/ 46 h 90"/>
                <a:gd name="T36" fmla="*/ 83 w 100"/>
                <a:gd name="T37" fmla="*/ 58 h 90"/>
                <a:gd name="T38" fmla="*/ 86 w 100"/>
                <a:gd name="T39" fmla="*/ 70 h 90"/>
                <a:gd name="T40" fmla="*/ 91 w 100"/>
                <a:gd name="T41" fmla="*/ 81 h 90"/>
                <a:gd name="T42" fmla="*/ 100 w 100"/>
                <a:gd name="T43" fmla="*/ 90 h 90"/>
                <a:gd name="T44" fmla="*/ 100 w 100"/>
                <a:gd name="T45" fmla="*/ 90 h 9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00"/>
                <a:gd name="T70" fmla="*/ 0 h 90"/>
                <a:gd name="T71" fmla="*/ 100 w 100"/>
                <a:gd name="T72" fmla="*/ 90 h 9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00" h="90">
                  <a:moveTo>
                    <a:pt x="100" y="90"/>
                  </a:moveTo>
                  <a:lnTo>
                    <a:pt x="88" y="89"/>
                  </a:lnTo>
                  <a:lnTo>
                    <a:pt x="76" y="86"/>
                  </a:lnTo>
                  <a:lnTo>
                    <a:pt x="64" y="82"/>
                  </a:lnTo>
                  <a:lnTo>
                    <a:pt x="51" y="78"/>
                  </a:lnTo>
                  <a:lnTo>
                    <a:pt x="42" y="72"/>
                  </a:lnTo>
                  <a:lnTo>
                    <a:pt x="32" y="65"/>
                  </a:lnTo>
                  <a:lnTo>
                    <a:pt x="24" y="59"/>
                  </a:lnTo>
                  <a:lnTo>
                    <a:pt x="15" y="52"/>
                  </a:lnTo>
                  <a:lnTo>
                    <a:pt x="7" y="47"/>
                  </a:lnTo>
                  <a:lnTo>
                    <a:pt x="0" y="41"/>
                  </a:lnTo>
                  <a:lnTo>
                    <a:pt x="0" y="0"/>
                  </a:lnTo>
                  <a:lnTo>
                    <a:pt x="32" y="1"/>
                  </a:lnTo>
                  <a:lnTo>
                    <a:pt x="54" y="7"/>
                  </a:lnTo>
                  <a:lnTo>
                    <a:pt x="68" y="14"/>
                  </a:lnTo>
                  <a:lnTo>
                    <a:pt x="78" y="24"/>
                  </a:lnTo>
                  <a:lnTo>
                    <a:pt x="81" y="34"/>
                  </a:lnTo>
                  <a:lnTo>
                    <a:pt x="83" y="46"/>
                  </a:lnTo>
                  <a:lnTo>
                    <a:pt x="83" y="58"/>
                  </a:lnTo>
                  <a:lnTo>
                    <a:pt x="86" y="70"/>
                  </a:lnTo>
                  <a:lnTo>
                    <a:pt x="91" y="81"/>
                  </a:lnTo>
                  <a:lnTo>
                    <a:pt x="100" y="9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4" name="Freeform 37"/>
            <p:cNvSpPr>
              <a:spLocks/>
            </p:cNvSpPr>
            <p:nvPr/>
          </p:nvSpPr>
          <p:spPr bwMode="auto">
            <a:xfrm>
              <a:off x="2971" y="711"/>
              <a:ext cx="159" cy="129"/>
            </a:xfrm>
            <a:custGeom>
              <a:avLst/>
              <a:gdLst>
                <a:gd name="T0" fmla="*/ 132 w 159"/>
                <a:gd name="T1" fmla="*/ 0 h 129"/>
                <a:gd name="T2" fmla="*/ 132 w 159"/>
                <a:gd name="T3" fmla="*/ 12 h 129"/>
                <a:gd name="T4" fmla="*/ 135 w 159"/>
                <a:gd name="T5" fmla="*/ 22 h 129"/>
                <a:gd name="T6" fmla="*/ 140 w 159"/>
                <a:gd name="T7" fmla="*/ 32 h 129"/>
                <a:gd name="T8" fmla="*/ 147 w 159"/>
                <a:gd name="T9" fmla="*/ 41 h 129"/>
                <a:gd name="T10" fmla="*/ 152 w 159"/>
                <a:gd name="T11" fmla="*/ 52 h 129"/>
                <a:gd name="T12" fmla="*/ 157 w 159"/>
                <a:gd name="T13" fmla="*/ 62 h 129"/>
                <a:gd name="T14" fmla="*/ 159 w 159"/>
                <a:gd name="T15" fmla="*/ 71 h 129"/>
                <a:gd name="T16" fmla="*/ 159 w 159"/>
                <a:gd name="T17" fmla="*/ 80 h 129"/>
                <a:gd name="T18" fmla="*/ 152 w 159"/>
                <a:gd name="T19" fmla="*/ 91 h 129"/>
                <a:gd name="T20" fmla="*/ 140 w 159"/>
                <a:gd name="T21" fmla="*/ 100 h 129"/>
                <a:gd name="T22" fmla="*/ 130 w 159"/>
                <a:gd name="T23" fmla="*/ 104 h 129"/>
                <a:gd name="T24" fmla="*/ 118 w 159"/>
                <a:gd name="T25" fmla="*/ 109 h 129"/>
                <a:gd name="T26" fmla="*/ 108 w 159"/>
                <a:gd name="T27" fmla="*/ 112 h 129"/>
                <a:gd name="T28" fmla="*/ 96 w 159"/>
                <a:gd name="T29" fmla="*/ 116 h 129"/>
                <a:gd name="T30" fmla="*/ 83 w 159"/>
                <a:gd name="T31" fmla="*/ 119 h 129"/>
                <a:gd name="T32" fmla="*/ 71 w 159"/>
                <a:gd name="T33" fmla="*/ 123 h 129"/>
                <a:gd name="T34" fmla="*/ 59 w 159"/>
                <a:gd name="T35" fmla="*/ 125 h 129"/>
                <a:gd name="T36" fmla="*/ 44 w 159"/>
                <a:gd name="T37" fmla="*/ 127 h 129"/>
                <a:gd name="T38" fmla="*/ 32 w 159"/>
                <a:gd name="T39" fmla="*/ 128 h 129"/>
                <a:gd name="T40" fmla="*/ 15 w 159"/>
                <a:gd name="T41" fmla="*/ 129 h 129"/>
                <a:gd name="T42" fmla="*/ 15 w 159"/>
                <a:gd name="T43" fmla="*/ 119 h 129"/>
                <a:gd name="T44" fmla="*/ 12 w 159"/>
                <a:gd name="T45" fmla="*/ 109 h 129"/>
                <a:gd name="T46" fmla="*/ 10 w 159"/>
                <a:gd name="T47" fmla="*/ 99 h 129"/>
                <a:gd name="T48" fmla="*/ 7 w 159"/>
                <a:gd name="T49" fmla="*/ 88 h 129"/>
                <a:gd name="T50" fmla="*/ 5 w 159"/>
                <a:gd name="T51" fmla="*/ 78 h 129"/>
                <a:gd name="T52" fmla="*/ 2 w 159"/>
                <a:gd name="T53" fmla="*/ 69 h 129"/>
                <a:gd name="T54" fmla="*/ 0 w 159"/>
                <a:gd name="T55" fmla="*/ 59 h 129"/>
                <a:gd name="T56" fmla="*/ 0 w 159"/>
                <a:gd name="T57" fmla="*/ 47 h 129"/>
                <a:gd name="T58" fmla="*/ 0 w 159"/>
                <a:gd name="T59" fmla="*/ 37 h 129"/>
                <a:gd name="T60" fmla="*/ 0 w 159"/>
                <a:gd name="T61" fmla="*/ 27 h 129"/>
                <a:gd name="T62" fmla="*/ 15 w 159"/>
                <a:gd name="T63" fmla="*/ 25 h 129"/>
                <a:gd name="T64" fmla="*/ 29 w 159"/>
                <a:gd name="T65" fmla="*/ 23 h 129"/>
                <a:gd name="T66" fmla="*/ 44 w 159"/>
                <a:gd name="T67" fmla="*/ 21 h 129"/>
                <a:gd name="T68" fmla="*/ 56 w 159"/>
                <a:gd name="T69" fmla="*/ 19 h 129"/>
                <a:gd name="T70" fmla="*/ 71 w 159"/>
                <a:gd name="T71" fmla="*/ 16 h 129"/>
                <a:gd name="T72" fmla="*/ 83 w 159"/>
                <a:gd name="T73" fmla="*/ 14 h 129"/>
                <a:gd name="T74" fmla="*/ 96 w 159"/>
                <a:gd name="T75" fmla="*/ 12 h 129"/>
                <a:gd name="T76" fmla="*/ 108 w 159"/>
                <a:gd name="T77" fmla="*/ 8 h 129"/>
                <a:gd name="T78" fmla="*/ 120 w 159"/>
                <a:gd name="T79" fmla="*/ 5 h 129"/>
                <a:gd name="T80" fmla="*/ 132 w 159"/>
                <a:gd name="T81" fmla="*/ 0 h 129"/>
                <a:gd name="T82" fmla="*/ 132 w 159"/>
                <a:gd name="T83" fmla="*/ 0 h 12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9"/>
                <a:gd name="T127" fmla="*/ 0 h 129"/>
                <a:gd name="T128" fmla="*/ 159 w 159"/>
                <a:gd name="T129" fmla="*/ 129 h 12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9" h="129">
                  <a:moveTo>
                    <a:pt x="132" y="0"/>
                  </a:moveTo>
                  <a:lnTo>
                    <a:pt x="132" y="12"/>
                  </a:lnTo>
                  <a:lnTo>
                    <a:pt x="135" y="22"/>
                  </a:lnTo>
                  <a:lnTo>
                    <a:pt x="140" y="32"/>
                  </a:lnTo>
                  <a:lnTo>
                    <a:pt x="147" y="41"/>
                  </a:lnTo>
                  <a:lnTo>
                    <a:pt x="152" y="52"/>
                  </a:lnTo>
                  <a:lnTo>
                    <a:pt x="157" y="62"/>
                  </a:lnTo>
                  <a:lnTo>
                    <a:pt x="159" y="71"/>
                  </a:lnTo>
                  <a:lnTo>
                    <a:pt x="159" y="80"/>
                  </a:lnTo>
                  <a:lnTo>
                    <a:pt x="152" y="91"/>
                  </a:lnTo>
                  <a:lnTo>
                    <a:pt x="140" y="100"/>
                  </a:lnTo>
                  <a:lnTo>
                    <a:pt x="130" y="104"/>
                  </a:lnTo>
                  <a:lnTo>
                    <a:pt x="118" y="109"/>
                  </a:lnTo>
                  <a:lnTo>
                    <a:pt x="108" y="112"/>
                  </a:lnTo>
                  <a:lnTo>
                    <a:pt x="96" y="116"/>
                  </a:lnTo>
                  <a:lnTo>
                    <a:pt x="83" y="119"/>
                  </a:lnTo>
                  <a:lnTo>
                    <a:pt x="71" y="123"/>
                  </a:lnTo>
                  <a:lnTo>
                    <a:pt x="59" y="125"/>
                  </a:lnTo>
                  <a:lnTo>
                    <a:pt x="44" y="127"/>
                  </a:lnTo>
                  <a:lnTo>
                    <a:pt x="32" y="128"/>
                  </a:lnTo>
                  <a:lnTo>
                    <a:pt x="15" y="129"/>
                  </a:lnTo>
                  <a:lnTo>
                    <a:pt x="15" y="119"/>
                  </a:lnTo>
                  <a:lnTo>
                    <a:pt x="12" y="109"/>
                  </a:lnTo>
                  <a:lnTo>
                    <a:pt x="10" y="99"/>
                  </a:lnTo>
                  <a:lnTo>
                    <a:pt x="7" y="88"/>
                  </a:lnTo>
                  <a:lnTo>
                    <a:pt x="5" y="78"/>
                  </a:lnTo>
                  <a:lnTo>
                    <a:pt x="2" y="69"/>
                  </a:lnTo>
                  <a:lnTo>
                    <a:pt x="0" y="59"/>
                  </a:lnTo>
                  <a:lnTo>
                    <a:pt x="0" y="47"/>
                  </a:lnTo>
                  <a:lnTo>
                    <a:pt x="0" y="37"/>
                  </a:lnTo>
                  <a:lnTo>
                    <a:pt x="0" y="27"/>
                  </a:lnTo>
                  <a:lnTo>
                    <a:pt x="15" y="25"/>
                  </a:lnTo>
                  <a:lnTo>
                    <a:pt x="29" y="23"/>
                  </a:lnTo>
                  <a:lnTo>
                    <a:pt x="44" y="21"/>
                  </a:lnTo>
                  <a:lnTo>
                    <a:pt x="56" y="19"/>
                  </a:lnTo>
                  <a:lnTo>
                    <a:pt x="71" y="16"/>
                  </a:lnTo>
                  <a:lnTo>
                    <a:pt x="83" y="14"/>
                  </a:lnTo>
                  <a:lnTo>
                    <a:pt x="96" y="12"/>
                  </a:lnTo>
                  <a:lnTo>
                    <a:pt x="108" y="8"/>
                  </a:lnTo>
                  <a:lnTo>
                    <a:pt x="120" y="5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5" name="Freeform 38"/>
            <p:cNvSpPr>
              <a:spLocks/>
            </p:cNvSpPr>
            <p:nvPr/>
          </p:nvSpPr>
          <p:spPr bwMode="auto">
            <a:xfrm>
              <a:off x="2795" y="725"/>
              <a:ext cx="159" cy="120"/>
            </a:xfrm>
            <a:custGeom>
              <a:avLst/>
              <a:gdLst>
                <a:gd name="T0" fmla="*/ 159 w 159"/>
                <a:gd name="T1" fmla="*/ 119 h 120"/>
                <a:gd name="T2" fmla="*/ 142 w 159"/>
                <a:gd name="T3" fmla="*/ 120 h 120"/>
                <a:gd name="T4" fmla="*/ 125 w 159"/>
                <a:gd name="T5" fmla="*/ 119 h 120"/>
                <a:gd name="T6" fmla="*/ 110 w 159"/>
                <a:gd name="T7" fmla="*/ 115 h 120"/>
                <a:gd name="T8" fmla="*/ 95 w 159"/>
                <a:gd name="T9" fmla="*/ 112 h 120"/>
                <a:gd name="T10" fmla="*/ 83 w 159"/>
                <a:gd name="T11" fmla="*/ 107 h 120"/>
                <a:gd name="T12" fmla="*/ 68 w 159"/>
                <a:gd name="T13" fmla="*/ 102 h 120"/>
                <a:gd name="T14" fmla="*/ 53 w 159"/>
                <a:gd name="T15" fmla="*/ 97 h 120"/>
                <a:gd name="T16" fmla="*/ 39 w 159"/>
                <a:gd name="T17" fmla="*/ 93 h 120"/>
                <a:gd name="T18" fmla="*/ 24 w 159"/>
                <a:gd name="T19" fmla="*/ 88 h 120"/>
                <a:gd name="T20" fmla="*/ 7 w 159"/>
                <a:gd name="T21" fmla="*/ 86 h 120"/>
                <a:gd name="T22" fmla="*/ 0 w 159"/>
                <a:gd name="T23" fmla="*/ 0 h 120"/>
                <a:gd name="T24" fmla="*/ 139 w 159"/>
                <a:gd name="T25" fmla="*/ 16 h 120"/>
                <a:gd name="T26" fmla="*/ 159 w 159"/>
                <a:gd name="T27" fmla="*/ 119 h 120"/>
                <a:gd name="T28" fmla="*/ 159 w 159"/>
                <a:gd name="T29" fmla="*/ 119 h 1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59"/>
                <a:gd name="T46" fmla="*/ 0 h 120"/>
                <a:gd name="T47" fmla="*/ 159 w 159"/>
                <a:gd name="T48" fmla="*/ 120 h 12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59" h="120">
                  <a:moveTo>
                    <a:pt x="159" y="119"/>
                  </a:moveTo>
                  <a:lnTo>
                    <a:pt x="142" y="120"/>
                  </a:lnTo>
                  <a:lnTo>
                    <a:pt x="125" y="119"/>
                  </a:lnTo>
                  <a:lnTo>
                    <a:pt x="110" y="115"/>
                  </a:lnTo>
                  <a:lnTo>
                    <a:pt x="95" y="112"/>
                  </a:lnTo>
                  <a:lnTo>
                    <a:pt x="83" y="107"/>
                  </a:lnTo>
                  <a:lnTo>
                    <a:pt x="68" y="102"/>
                  </a:lnTo>
                  <a:lnTo>
                    <a:pt x="53" y="97"/>
                  </a:lnTo>
                  <a:lnTo>
                    <a:pt x="39" y="93"/>
                  </a:lnTo>
                  <a:lnTo>
                    <a:pt x="24" y="88"/>
                  </a:lnTo>
                  <a:lnTo>
                    <a:pt x="7" y="86"/>
                  </a:lnTo>
                  <a:lnTo>
                    <a:pt x="0" y="0"/>
                  </a:lnTo>
                  <a:lnTo>
                    <a:pt x="139" y="16"/>
                  </a:lnTo>
                  <a:lnTo>
                    <a:pt x="159" y="11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6" name="Freeform 39"/>
            <p:cNvSpPr>
              <a:spLocks/>
            </p:cNvSpPr>
            <p:nvPr/>
          </p:nvSpPr>
          <p:spPr bwMode="auto">
            <a:xfrm>
              <a:off x="2758" y="861"/>
              <a:ext cx="968" cy="312"/>
            </a:xfrm>
            <a:custGeom>
              <a:avLst/>
              <a:gdLst>
                <a:gd name="T0" fmla="*/ 777 w 968"/>
                <a:gd name="T1" fmla="*/ 312 h 312"/>
                <a:gd name="T2" fmla="*/ 19 w 968"/>
                <a:gd name="T3" fmla="*/ 295 h 312"/>
                <a:gd name="T4" fmla="*/ 2 w 968"/>
                <a:gd name="T5" fmla="*/ 266 h 312"/>
                <a:gd name="T6" fmla="*/ 2 w 968"/>
                <a:gd name="T7" fmla="*/ 237 h 312"/>
                <a:gd name="T8" fmla="*/ 14 w 968"/>
                <a:gd name="T9" fmla="*/ 208 h 312"/>
                <a:gd name="T10" fmla="*/ 29 w 968"/>
                <a:gd name="T11" fmla="*/ 179 h 312"/>
                <a:gd name="T12" fmla="*/ 59 w 968"/>
                <a:gd name="T13" fmla="*/ 158 h 312"/>
                <a:gd name="T14" fmla="*/ 103 w 968"/>
                <a:gd name="T15" fmla="*/ 149 h 312"/>
                <a:gd name="T16" fmla="*/ 149 w 968"/>
                <a:gd name="T17" fmla="*/ 142 h 312"/>
                <a:gd name="T18" fmla="*/ 198 w 968"/>
                <a:gd name="T19" fmla="*/ 139 h 312"/>
                <a:gd name="T20" fmla="*/ 247 w 968"/>
                <a:gd name="T21" fmla="*/ 142 h 312"/>
                <a:gd name="T22" fmla="*/ 294 w 968"/>
                <a:gd name="T23" fmla="*/ 157 h 312"/>
                <a:gd name="T24" fmla="*/ 323 w 968"/>
                <a:gd name="T25" fmla="*/ 187 h 312"/>
                <a:gd name="T26" fmla="*/ 338 w 968"/>
                <a:gd name="T27" fmla="*/ 221 h 312"/>
                <a:gd name="T28" fmla="*/ 345 w 968"/>
                <a:gd name="T29" fmla="*/ 256 h 312"/>
                <a:gd name="T30" fmla="*/ 345 w 968"/>
                <a:gd name="T31" fmla="*/ 291 h 312"/>
                <a:gd name="T32" fmla="*/ 360 w 968"/>
                <a:gd name="T33" fmla="*/ 309 h 312"/>
                <a:gd name="T34" fmla="*/ 375 w 968"/>
                <a:gd name="T35" fmla="*/ 290 h 312"/>
                <a:gd name="T36" fmla="*/ 380 w 968"/>
                <a:gd name="T37" fmla="*/ 270 h 312"/>
                <a:gd name="T38" fmla="*/ 382 w 968"/>
                <a:gd name="T39" fmla="*/ 249 h 312"/>
                <a:gd name="T40" fmla="*/ 377 w 968"/>
                <a:gd name="T41" fmla="*/ 230 h 312"/>
                <a:gd name="T42" fmla="*/ 372 w 968"/>
                <a:gd name="T43" fmla="*/ 214 h 312"/>
                <a:gd name="T44" fmla="*/ 441 w 968"/>
                <a:gd name="T45" fmla="*/ 190 h 312"/>
                <a:gd name="T46" fmla="*/ 517 w 968"/>
                <a:gd name="T47" fmla="*/ 174 h 312"/>
                <a:gd name="T48" fmla="*/ 598 w 968"/>
                <a:gd name="T49" fmla="*/ 162 h 312"/>
                <a:gd name="T50" fmla="*/ 684 w 968"/>
                <a:gd name="T51" fmla="*/ 157 h 312"/>
                <a:gd name="T52" fmla="*/ 769 w 968"/>
                <a:gd name="T53" fmla="*/ 155 h 312"/>
                <a:gd name="T54" fmla="*/ 772 w 968"/>
                <a:gd name="T55" fmla="*/ 146 h 312"/>
                <a:gd name="T56" fmla="*/ 762 w 968"/>
                <a:gd name="T57" fmla="*/ 142 h 312"/>
                <a:gd name="T58" fmla="*/ 745 w 968"/>
                <a:gd name="T59" fmla="*/ 139 h 312"/>
                <a:gd name="T60" fmla="*/ 728 w 968"/>
                <a:gd name="T61" fmla="*/ 137 h 312"/>
                <a:gd name="T62" fmla="*/ 713 w 968"/>
                <a:gd name="T63" fmla="*/ 131 h 312"/>
                <a:gd name="T64" fmla="*/ 637 w 968"/>
                <a:gd name="T65" fmla="*/ 137 h 312"/>
                <a:gd name="T66" fmla="*/ 561 w 968"/>
                <a:gd name="T67" fmla="*/ 146 h 312"/>
                <a:gd name="T68" fmla="*/ 488 w 968"/>
                <a:gd name="T69" fmla="*/ 159 h 312"/>
                <a:gd name="T70" fmla="*/ 424 w 968"/>
                <a:gd name="T71" fmla="*/ 177 h 312"/>
                <a:gd name="T72" fmla="*/ 372 w 968"/>
                <a:gd name="T73" fmla="*/ 200 h 312"/>
                <a:gd name="T74" fmla="*/ 348 w 968"/>
                <a:gd name="T75" fmla="*/ 178 h 312"/>
                <a:gd name="T76" fmla="*/ 348 w 968"/>
                <a:gd name="T77" fmla="*/ 155 h 312"/>
                <a:gd name="T78" fmla="*/ 362 w 968"/>
                <a:gd name="T79" fmla="*/ 135 h 312"/>
                <a:gd name="T80" fmla="*/ 389 w 968"/>
                <a:gd name="T81" fmla="*/ 115 h 312"/>
                <a:gd name="T82" fmla="*/ 424 w 968"/>
                <a:gd name="T83" fmla="*/ 97 h 312"/>
                <a:gd name="T84" fmla="*/ 524 w 968"/>
                <a:gd name="T85" fmla="*/ 70 h 312"/>
                <a:gd name="T86" fmla="*/ 630 w 968"/>
                <a:gd name="T87" fmla="*/ 45 h 312"/>
                <a:gd name="T88" fmla="*/ 735 w 968"/>
                <a:gd name="T89" fmla="*/ 23 h 312"/>
                <a:gd name="T90" fmla="*/ 843 w 968"/>
                <a:gd name="T91" fmla="*/ 7 h 312"/>
                <a:gd name="T92" fmla="*/ 946 w 968"/>
                <a:gd name="T93" fmla="*/ 0 h 312"/>
                <a:gd name="T94" fmla="*/ 965 w 968"/>
                <a:gd name="T95" fmla="*/ 25 h 312"/>
                <a:gd name="T96" fmla="*/ 968 w 968"/>
                <a:gd name="T97" fmla="*/ 51 h 312"/>
                <a:gd name="T98" fmla="*/ 958 w 968"/>
                <a:gd name="T99" fmla="*/ 79 h 312"/>
                <a:gd name="T100" fmla="*/ 943 w 968"/>
                <a:gd name="T101" fmla="*/ 107 h 312"/>
                <a:gd name="T102" fmla="*/ 926 w 968"/>
                <a:gd name="T103" fmla="*/ 135 h 31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968"/>
                <a:gd name="T157" fmla="*/ 0 h 312"/>
                <a:gd name="T158" fmla="*/ 968 w 968"/>
                <a:gd name="T159" fmla="*/ 312 h 312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968" h="312">
                  <a:moveTo>
                    <a:pt x="926" y="135"/>
                  </a:moveTo>
                  <a:lnTo>
                    <a:pt x="777" y="312"/>
                  </a:lnTo>
                  <a:lnTo>
                    <a:pt x="37" y="309"/>
                  </a:lnTo>
                  <a:lnTo>
                    <a:pt x="19" y="295"/>
                  </a:lnTo>
                  <a:lnTo>
                    <a:pt x="10" y="280"/>
                  </a:lnTo>
                  <a:lnTo>
                    <a:pt x="2" y="266"/>
                  </a:lnTo>
                  <a:lnTo>
                    <a:pt x="0" y="251"/>
                  </a:lnTo>
                  <a:lnTo>
                    <a:pt x="2" y="237"/>
                  </a:lnTo>
                  <a:lnTo>
                    <a:pt x="7" y="223"/>
                  </a:lnTo>
                  <a:lnTo>
                    <a:pt x="14" y="208"/>
                  </a:lnTo>
                  <a:lnTo>
                    <a:pt x="22" y="193"/>
                  </a:lnTo>
                  <a:lnTo>
                    <a:pt x="29" y="179"/>
                  </a:lnTo>
                  <a:lnTo>
                    <a:pt x="37" y="165"/>
                  </a:lnTo>
                  <a:lnTo>
                    <a:pt x="59" y="158"/>
                  </a:lnTo>
                  <a:lnTo>
                    <a:pt x="81" y="153"/>
                  </a:lnTo>
                  <a:lnTo>
                    <a:pt x="103" y="149"/>
                  </a:lnTo>
                  <a:lnTo>
                    <a:pt x="125" y="145"/>
                  </a:lnTo>
                  <a:lnTo>
                    <a:pt x="149" y="142"/>
                  </a:lnTo>
                  <a:lnTo>
                    <a:pt x="174" y="141"/>
                  </a:lnTo>
                  <a:lnTo>
                    <a:pt x="198" y="139"/>
                  </a:lnTo>
                  <a:lnTo>
                    <a:pt x="223" y="139"/>
                  </a:lnTo>
                  <a:lnTo>
                    <a:pt x="247" y="142"/>
                  </a:lnTo>
                  <a:lnTo>
                    <a:pt x="272" y="144"/>
                  </a:lnTo>
                  <a:lnTo>
                    <a:pt x="294" y="157"/>
                  </a:lnTo>
                  <a:lnTo>
                    <a:pt x="311" y="171"/>
                  </a:lnTo>
                  <a:lnTo>
                    <a:pt x="323" y="187"/>
                  </a:lnTo>
                  <a:lnTo>
                    <a:pt x="333" y="203"/>
                  </a:lnTo>
                  <a:lnTo>
                    <a:pt x="338" y="221"/>
                  </a:lnTo>
                  <a:lnTo>
                    <a:pt x="343" y="239"/>
                  </a:lnTo>
                  <a:lnTo>
                    <a:pt x="345" y="256"/>
                  </a:lnTo>
                  <a:lnTo>
                    <a:pt x="345" y="274"/>
                  </a:lnTo>
                  <a:lnTo>
                    <a:pt x="345" y="291"/>
                  </a:lnTo>
                  <a:lnTo>
                    <a:pt x="345" y="309"/>
                  </a:lnTo>
                  <a:lnTo>
                    <a:pt x="360" y="309"/>
                  </a:lnTo>
                  <a:lnTo>
                    <a:pt x="370" y="299"/>
                  </a:lnTo>
                  <a:lnTo>
                    <a:pt x="375" y="290"/>
                  </a:lnTo>
                  <a:lnTo>
                    <a:pt x="380" y="280"/>
                  </a:lnTo>
                  <a:lnTo>
                    <a:pt x="380" y="270"/>
                  </a:lnTo>
                  <a:lnTo>
                    <a:pt x="382" y="259"/>
                  </a:lnTo>
                  <a:lnTo>
                    <a:pt x="382" y="249"/>
                  </a:lnTo>
                  <a:lnTo>
                    <a:pt x="380" y="239"/>
                  </a:lnTo>
                  <a:lnTo>
                    <a:pt x="377" y="230"/>
                  </a:lnTo>
                  <a:lnTo>
                    <a:pt x="375" y="222"/>
                  </a:lnTo>
                  <a:lnTo>
                    <a:pt x="372" y="214"/>
                  </a:lnTo>
                  <a:lnTo>
                    <a:pt x="404" y="201"/>
                  </a:lnTo>
                  <a:lnTo>
                    <a:pt x="441" y="190"/>
                  </a:lnTo>
                  <a:lnTo>
                    <a:pt x="478" y="181"/>
                  </a:lnTo>
                  <a:lnTo>
                    <a:pt x="517" y="174"/>
                  </a:lnTo>
                  <a:lnTo>
                    <a:pt x="556" y="167"/>
                  </a:lnTo>
                  <a:lnTo>
                    <a:pt x="598" y="162"/>
                  </a:lnTo>
                  <a:lnTo>
                    <a:pt x="639" y="159"/>
                  </a:lnTo>
                  <a:lnTo>
                    <a:pt x="684" y="157"/>
                  </a:lnTo>
                  <a:lnTo>
                    <a:pt x="725" y="155"/>
                  </a:lnTo>
                  <a:lnTo>
                    <a:pt x="769" y="155"/>
                  </a:lnTo>
                  <a:lnTo>
                    <a:pt x="772" y="150"/>
                  </a:lnTo>
                  <a:lnTo>
                    <a:pt x="772" y="146"/>
                  </a:lnTo>
                  <a:lnTo>
                    <a:pt x="767" y="143"/>
                  </a:lnTo>
                  <a:lnTo>
                    <a:pt x="762" y="142"/>
                  </a:lnTo>
                  <a:lnTo>
                    <a:pt x="755" y="141"/>
                  </a:lnTo>
                  <a:lnTo>
                    <a:pt x="745" y="139"/>
                  </a:lnTo>
                  <a:lnTo>
                    <a:pt x="735" y="138"/>
                  </a:lnTo>
                  <a:lnTo>
                    <a:pt x="728" y="137"/>
                  </a:lnTo>
                  <a:lnTo>
                    <a:pt x="720" y="135"/>
                  </a:lnTo>
                  <a:lnTo>
                    <a:pt x="713" y="131"/>
                  </a:lnTo>
                  <a:lnTo>
                    <a:pt x="676" y="134"/>
                  </a:lnTo>
                  <a:lnTo>
                    <a:pt x="637" y="137"/>
                  </a:lnTo>
                  <a:lnTo>
                    <a:pt x="598" y="141"/>
                  </a:lnTo>
                  <a:lnTo>
                    <a:pt x="561" y="146"/>
                  </a:lnTo>
                  <a:lnTo>
                    <a:pt x="524" y="152"/>
                  </a:lnTo>
                  <a:lnTo>
                    <a:pt x="488" y="159"/>
                  </a:lnTo>
                  <a:lnTo>
                    <a:pt x="456" y="168"/>
                  </a:lnTo>
                  <a:lnTo>
                    <a:pt x="424" y="177"/>
                  </a:lnTo>
                  <a:lnTo>
                    <a:pt x="397" y="189"/>
                  </a:lnTo>
                  <a:lnTo>
                    <a:pt x="372" y="200"/>
                  </a:lnTo>
                  <a:lnTo>
                    <a:pt x="358" y="190"/>
                  </a:lnTo>
                  <a:lnTo>
                    <a:pt x="348" y="178"/>
                  </a:lnTo>
                  <a:lnTo>
                    <a:pt x="345" y="167"/>
                  </a:lnTo>
                  <a:lnTo>
                    <a:pt x="348" y="155"/>
                  </a:lnTo>
                  <a:lnTo>
                    <a:pt x="353" y="145"/>
                  </a:lnTo>
                  <a:lnTo>
                    <a:pt x="362" y="135"/>
                  </a:lnTo>
                  <a:lnTo>
                    <a:pt x="375" y="125"/>
                  </a:lnTo>
                  <a:lnTo>
                    <a:pt x="389" y="115"/>
                  </a:lnTo>
                  <a:lnTo>
                    <a:pt x="404" y="106"/>
                  </a:lnTo>
                  <a:lnTo>
                    <a:pt x="424" y="97"/>
                  </a:lnTo>
                  <a:lnTo>
                    <a:pt x="473" y="83"/>
                  </a:lnTo>
                  <a:lnTo>
                    <a:pt x="524" y="70"/>
                  </a:lnTo>
                  <a:lnTo>
                    <a:pt x="576" y="57"/>
                  </a:lnTo>
                  <a:lnTo>
                    <a:pt x="630" y="45"/>
                  </a:lnTo>
                  <a:lnTo>
                    <a:pt x="681" y="33"/>
                  </a:lnTo>
                  <a:lnTo>
                    <a:pt x="735" y="23"/>
                  </a:lnTo>
                  <a:lnTo>
                    <a:pt x="789" y="14"/>
                  </a:lnTo>
                  <a:lnTo>
                    <a:pt x="843" y="7"/>
                  </a:lnTo>
                  <a:lnTo>
                    <a:pt x="894" y="2"/>
                  </a:lnTo>
                  <a:lnTo>
                    <a:pt x="946" y="0"/>
                  </a:lnTo>
                  <a:lnTo>
                    <a:pt x="958" y="13"/>
                  </a:lnTo>
                  <a:lnTo>
                    <a:pt x="965" y="25"/>
                  </a:lnTo>
                  <a:lnTo>
                    <a:pt x="968" y="38"/>
                  </a:lnTo>
                  <a:lnTo>
                    <a:pt x="968" y="51"/>
                  </a:lnTo>
                  <a:lnTo>
                    <a:pt x="963" y="65"/>
                  </a:lnTo>
                  <a:lnTo>
                    <a:pt x="958" y="79"/>
                  </a:lnTo>
                  <a:lnTo>
                    <a:pt x="951" y="93"/>
                  </a:lnTo>
                  <a:lnTo>
                    <a:pt x="943" y="107"/>
                  </a:lnTo>
                  <a:lnTo>
                    <a:pt x="936" y="121"/>
                  </a:lnTo>
                  <a:lnTo>
                    <a:pt x="926" y="135"/>
                  </a:lnTo>
                  <a:close/>
                </a:path>
              </a:pathLst>
            </a:custGeom>
            <a:solidFill>
              <a:srgbClr val="B3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7" name="Freeform 40"/>
            <p:cNvSpPr>
              <a:spLocks/>
            </p:cNvSpPr>
            <p:nvPr/>
          </p:nvSpPr>
          <p:spPr bwMode="auto">
            <a:xfrm>
              <a:off x="2196" y="892"/>
              <a:ext cx="581" cy="278"/>
            </a:xfrm>
            <a:custGeom>
              <a:avLst/>
              <a:gdLst>
                <a:gd name="T0" fmla="*/ 581 w 581"/>
                <a:gd name="T1" fmla="*/ 116 h 278"/>
                <a:gd name="T2" fmla="*/ 572 w 581"/>
                <a:gd name="T3" fmla="*/ 132 h 278"/>
                <a:gd name="T4" fmla="*/ 559 w 581"/>
                <a:gd name="T5" fmla="*/ 148 h 278"/>
                <a:gd name="T6" fmla="*/ 549 w 581"/>
                <a:gd name="T7" fmla="*/ 164 h 278"/>
                <a:gd name="T8" fmla="*/ 540 w 581"/>
                <a:gd name="T9" fmla="*/ 180 h 278"/>
                <a:gd name="T10" fmla="*/ 532 w 581"/>
                <a:gd name="T11" fmla="*/ 196 h 278"/>
                <a:gd name="T12" fmla="*/ 527 w 581"/>
                <a:gd name="T13" fmla="*/ 214 h 278"/>
                <a:gd name="T14" fmla="*/ 527 w 581"/>
                <a:gd name="T15" fmla="*/ 230 h 278"/>
                <a:gd name="T16" fmla="*/ 532 w 581"/>
                <a:gd name="T17" fmla="*/ 246 h 278"/>
                <a:gd name="T18" fmla="*/ 545 w 581"/>
                <a:gd name="T19" fmla="*/ 262 h 278"/>
                <a:gd name="T20" fmla="*/ 562 w 581"/>
                <a:gd name="T21" fmla="*/ 278 h 278"/>
                <a:gd name="T22" fmla="*/ 128 w 581"/>
                <a:gd name="T23" fmla="*/ 278 h 278"/>
                <a:gd name="T24" fmla="*/ 103 w 581"/>
                <a:gd name="T25" fmla="*/ 252 h 278"/>
                <a:gd name="T26" fmla="*/ 79 w 581"/>
                <a:gd name="T27" fmla="*/ 226 h 278"/>
                <a:gd name="T28" fmla="*/ 57 w 581"/>
                <a:gd name="T29" fmla="*/ 199 h 278"/>
                <a:gd name="T30" fmla="*/ 37 w 581"/>
                <a:gd name="T31" fmla="*/ 171 h 278"/>
                <a:gd name="T32" fmla="*/ 23 w 581"/>
                <a:gd name="T33" fmla="*/ 144 h 278"/>
                <a:gd name="T34" fmla="*/ 10 w 581"/>
                <a:gd name="T35" fmla="*/ 115 h 278"/>
                <a:gd name="T36" fmla="*/ 3 w 581"/>
                <a:gd name="T37" fmla="*/ 87 h 278"/>
                <a:gd name="T38" fmla="*/ 0 w 581"/>
                <a:gd name="T39" fmla="*/ 58 h 278"/>
                <a:gd name="T40" fmla="*/ 5 w 581"/>
                <a:gd name="T41" fmla="*/ 30 h 278"/>
                <a:gd name="T42" fmla="*/ 15 w 581"/>
                <a:gd name="T43" fmla="*/ 1 h 278"/>
                <a:gd name="T44" fmla="*/ 76 w 581"/>
                <a:gd name="T45" fmla="*/ 0 h 278"/>
                <a:gd name="T46" fmla="*/ 135 w 581"/>
                <a:gd name="T47" fmla="*/ 1 h 278"/>
                <a:gd name="T48" fmla="*/ 197 w 581"/>
                <a:gd name="T49" fmla="*/ 7 h 278"/>
                <a:gd name="T50" fmla="*/ 255 w 581"/>
                <a:gd name="T51" fmla="*/ 16 h 278"/>
                <a:gd name="T52" fmla="*/ 314 w 581"/>
                <a:gd name="T53" fmla="*/ 27 h 278"/>
                <a:gd name="T54" fmla="*/ 371 w 581"/>
                <a:gd name="T55" fmla="*/ 42 h 278"/>
                <a:gd name="T56" fmla="*/ 424 w 581"/>
                <a:gd name="T57" fmla="*/ 58 h 278"/>
                <a:gd name="T58" fmla="*/ 478 w 581"/>
                <a:gd name="T59" fmla="*/ 76 h 278"/>
                <a:gd name="T60" fmla="*/ 532 w 581"/>
                <a:gd name="T61" fmla="*/ 96 h 278"/>
                <a:gd name="T62" fmla="*/ 581 w 581"/>
                <a:gd name="T63" fmla="*/ 116 h 278"/>
                <a:gd name="T64" fmla="*/ 581 w 581"/>
                <a:gd name="T65" fmla="*/ 116 h 27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81"/>
                <a:gd name="T100" fmla="*/ 0 h 278"/>
                <a:gd name="T101" fmla="*/ 581 w 581"/>
                <a:gd name="T102" fmla="*/ 278 h 27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81" h="278">
                  <a:moveTo>
                    <a:pt x="581" y="116"/>
                  </a:moveTo>
                  <a:lnTo>
                    <a:pt x="572" y="132"/>
                  </a:lnTo>
                  <a:lnTo>
                    <a:pt x="559" y="148"/>
                  </a:lnTo>
                  <a:lnTo>
                    <a:pt x="549" y="164"/>
                  </a:lnTo>
                  <a:lnTo>
                    <a:pt x="540" y="180"/>
                  </a:lnTo>
                  <a:lnTo>
                    <a:pt x="532" y="196"/>
                  </a:lnTo>
                  <a:lnTo>
                    <a:pt x="527" y="214"/>
                  </a:lnTo>
                  <a:lnTo>
                    <a:pt x="527" y="230"/>
                  </a:lnTo>
                  <a:lnTo>
                    <a:pt x="532" y="246"/>
                  </a:lnTo>
                  <a:lnTo>
                    <a:pt x="545" y="262"/>
                  </a:lnTo>
                  <a:lnTo>
                    <a:pt x="562" y="278"/>
                  </a:lnTo>
                  <a:lnTo>
                    <a:pt x="128" y="278"/>
                  </a:lnTo>
                  <a:lnTo>
                    <a:pt x="103" y="252"/>
                  </a:lnTo>
                  <a:lnTo>
                    <a:pt x="79" y="226"/>
                  </a:lnTo>
                  <a:lnTo>
                    <a:pt x="57" y="199"/>
                  </a:lnTo>
                  <a:lnTo>
                    <a:pt x="37" y="171"/>
                  </a:lnTo>
                  <a:lnTo>
                    <a:pt x="23" y="144"/>
                  </a:lnTo>
                  <a:lnTo>
                    <a:pt x="10" y="115"/>
                  </a:lnTo>
                  <a:lnTo>
                    <a:pt x="3" y="87"/>
                  </a:lnTo>
                  <a:lnTo>
                    <a:pt x="0" y="58"/>
                  </a:lnTo>
                  <a:lnTo>
                    <a:pt x="5" y="30"/>
                  </a:lnTo>
                  <a:lnTo>
                    <a:pt x="15" y="1"/>
                  </a:lnTo>
                  <a:lnTo>
                    <a:pt x="76" y="0"/>
                  </a:lnTo>
                  <a:lnTo>
                    <a:pt x="135" y="1"/>
                  </a:lnTo>
                  <a:lnTo>
                    <a:pt x="197" y="7"/>
                  </a:lnTo>
                  <a:lnTo>
                    <a:pt x="255" y="16"/>
                  </a:lnTo>
                  <a:lnTo>
                    <a:pt x="314" y="27"/>
                  </a:lnTo>
                  <a:lnTo>
                    <a:pt x="371" y="42"/>
                  </a:lnTo>
                  <a:lnTo>
                    <a:pt x="424" y="58"/>
                  </a:lnTo>
                  <a:lnTo>
                    <a:pt x="478" y="76"/>
                  </a:lnTo>
                  <a:lnTo>
                    <a:pt x="532" y="96"/>
                  </a:lnTo>
                  <a:lnTo>
                    <a:pt x="581" y="116"/>
                  </a:lnTo>
                  <a:close/>
                </a:path>
              </a:pathLst>
            </a:custGeom>
            <a:solidFill>
              <a:srgbClr val="B3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8" name="Freeform 41"/>
            <p:cNvSpPr>
              <a:spLocks/>
            </p:cNvSpPr>
            <p:nvPr/>
          </p:nvSpPr>
          <p:spPr bwMode="auto">
            <a:xfrm>
              <a:off x="569" y="996"/>
              <a:ext cx="4652" cy="626"/>
            </a:xfrm>
            <a:custGeom>
              <a:avLst/>
              <a:gdLst>
                <a:gd name="T0" fmla="*/ 1407 w 4652"/>
                <a:gd name="T1" fmla="*/ 210 h 626"/>
                <a:gd name="T2" fmla="*/ 1414 w 4652"/>
                <a:gd name="T3" fmla="*/ 202 h 626"/>
                <a:gd name="T4" fmla="*/ 1409 w 4652"/>
                <a:gd name="T5" fmla="*/ 194 h 626"/>
                <a:gd name="T6" fmla="*/ 1618 w 4652"/>
                <a:gd name="T7" fmla="*/ 188 h 626"/>
                <a:gd name="T8" fmla="*/ 2228 w 4652"/>
                <a:gd name="T9" fmla="*/ 190 h 626"/>
                <a:gd name="T10" fmla="*/ 2802 w 4652"/>
                <a:gd name="T11" fmla="*/ 191 h 626"/>
                <a:gd name="T12" fmla="*/ 3363 w 4652"/>
                <a:gd name="T13" fmla="*/ 194 h 626"/>
                <a:gd name="T14" fmla="*/ 3419 w 4652"/>
                <a:gd name="T15" fmla="*/ 175 h 626"/>
                <a:gd name="T16" fmla="*/ 3419 w 4652"/>
                <a:gd name="T17" fmla="*/ 112 h 626"/>
                <a:gd name="T18" fmla="*/ 3378 w 4652"/>
                <a:gd name="T19" fmla="*/ 49 h 626"/>
                <a:gd name="T20" fmla="*/ 3360 w 4652"/>
                <a:gd name="T21" fmla="*/ 10 h 626"/>
                <a:gd name="T22" fmla="*/ 3419 w 4652"/>
                <a:gd name="T23" fmla="*/ 15 h 626"/>
                <a:gd name="T24" fmla="*/ 3478 w 4652"/>
                <a:gd name="T25" fmla="*/ 23 h 626"/>
                <a:gd name="T26" fmla="*/ 3539 w 4652"/>
                <a:gd name="T27" fmla="*/ 30 h 626"/>
                <a:gd name="T28" fmla="*/ 3583 w 4652"/>
                <a:gd name="T29" fmla="*/ 82 h 626"/>
                <a:gd name="T30" fmla="*/ 3601 w 4652"/>
                <a:gd name="T31" fmla="*/ 137 h 626"/>
                <a:gd name="T32" fmla="*/ 3603 w 4652"/>
                <a:gd name="T33" fmla="*/ 194 h 626"/>
                <a:gd name="T34" fmla="*/ 4652 w 4652"/>
                <a:gd name="T35" fmla="*/ 198 h 626"/>
                <a:gd name="T36" fmla="*/ 4615 w 4652"/>
                <a:gd name="T37" fmla="*/ 505 h 626"/>
                <a:gd name="T38" fmla="*/ 4576 w 4652"/>
                <a:gd name="T39" fmla="*/ 508 h 626"/>
                <a:gd name="T40" fmla="*/ 4544 w 4652"/>
                <a:gd name="T41" fmla="*/ 519 h 626"/>
                <a:gd name="T42" fmla="*/ 4532 w 4652"/>
                <a:gd name="T43" fmla="*/ 544 h 626"/>
                <a:gd name="T44" fmla="*/ 4566 w 4652"/>
                <a:gd name="T45" fmla="*/ 572 h 626"/>
                <a:gd name="T46" fmla="*/ 4620 w 4652"/>
                <a:gd name="T47" fmla="*/ 595 h 626"/>
                <a:gd name="T48" fmla="*/ 4642 w 4652"/>
                <a:gd name="T49" fmla="*/ 626 h 626"/>
                <a:gd name="T50" fmla="*/ 4596 w 4652"/>
                <a:gd name="T51" fmla="*/ 622 h 626"/>
                <a:gd name="T52" fmla="*/ 4549 w 4652"/>
                <a:gd name="T53" fmla="*/ 615 h 626"/>
                <a:gd name="T54" fmla="*/ 4500 w 4652"/>
                <a:gd name="T55" fmla="*/ 614 h 626"/>
                <a:gd name="T56" fmla="*/ 4485 w 4652"/>
                <a:gd name="T57" fmla="*/ 585 h 626"/>
                <a:gd name="T58" fmla="*/ 4488 w 4652"/>
                <a:gd name="T59" fmla="*/ 457 h 626"/>
                <a:gd name="T60" fmla="*/ 4488 w 4652"/>
                <a:gd name="T61" fmla="*/ 322 h 626"/>
                <a:gd name="T62" fmla="*/ 4485 w 4652"/>
                <a:gd name="T63" fmla="*/ 271 h 626"/>
                <a:gd name="T64" fmla="*/ 4468 w 4652"/>
                <a:gd name="T65" fmla="*/ 257 h 626"/>
                <a:gd name="T66" fmla="*/ 4444 w 4652"/>
                <a:gd name="T67" fmla="*/ 251 h 626"/>
                <a:gd name="T68" fmla="*/ 4431 w 4652"/>
                <a:gd name="T69" fmla="*/ 250 h 626"/>
                <a:gd name="T70" fmla="*/ 277 w 4652"/>
                <a:gd name="T71" fmla="*/ 247 h 626"/>
                <a:gd name="T72" fmla="*/ 223 w 4652"/>
                <a:gd name="T73" fmla="*/ 247 h 626"/>
                <a:gd name="T74" fmla="*/ 167 w 4652"/>
                <a:gd name="T75" fmla="*/ 256 h 626"/>
                <a:gd name="T76" fmla="*/ 152 w 4652"/>
                <a:gd name="T77" fmla="*/ 572 h 626"/>
                <a:gd name="T78" fmla="*/ 110 w 4652"/>
                <a:gd name="T79" fmla="*/ 568 h 626"/>
                <a:gd name="T80" fmla="*/ 66 w 4652"/>
                <a:gd name="T81" fmla="*/ 570 h 626"/>
                <a:gd name="T82" fmla="*/ 22 w 4652"/>
                <a:gd name="T83" fmla="*/ 577 h 626"/>
                <a:gd name="T84" fmla="*/ 2 w 4652"/>
                <a:gd name="T85" fmla="*/ 506 h 626"/>
                <a:gd name="T86" fmla="*/ 0 w 4652"/>
                <a:gd name="T87" fmla="*/ 390 h 626"/>
                <a:gd name="T88" fmla="*/ 2 w 4652"/>
                <a:gd name="T89" fmla="*/ 268 h 626"/>
                <a:gd name="T90" fmla="*/ 110 w 4652"/>
                <a:gd name="T91" fmla="*/ 188 h 626"/>
                <a:gd name="T92" fmla="*/ 456 w 4652"/>
                <a:gd name="T93" fmla="*/ 188 h 626"/>
                <a:gd name="T94" fmla="*/ 816 w 4652"/>
                <a:gd name="T95" fmla="*/ 188 h 626"/>
                <a:gd name="T96" fmla="*/ 1167 w 4652"/>
                <a:gd name="T97" fmla="*/ 188 h 626"/>
                <a:gd name="T98" fmla="*/ 1172 w 4652"/>
                <a:gd name="T99" fmla="*/ 195 h 626"/>
                <a:gd name="T100" fmla="*/ 1176 w 4652"/>
                <a:gd name="T101" fmla="*/ 202 h 626"/>
                <a:gd name="T102" fmla="*/ 1189 w 4652"/>
                <a:gd name="T103" fmla="*/ 206 h 626"/>
                <a:gd name="T104" fmla="*/ 1203 w 4652"/>
                <a:gd name="T105" fmla="*/ 186 h 626"/>
                <a:gd name="T106" fmla="*/ 1194 w 4652"/>
                <a:gd name="T107" fmla="*/ 153 h 626"/>
                <a:gd name="T108" fmla="*/ 1176 w 4652"/>
                <a:gd name="T109" fmla="*/ 120 h 626"/>
                <a:gd name="T110" fmla="*/ 1176 w 4652"/>
                <a:gd name="T111" fmla="*/ 88 h 626"/>
                <a:gd name="T112" fmla="*/ 1189 w 4652"/>
                <a:gd name="T113" fmla="*/ 49 h 626"/>
                <a:gd name="T114" fmla="*/ 1218 w 4652"/>
                <a:gd name="T115" fmla="*/ 18 h 626"/>
                <a:gd name="T116" fmla="*/ 1289 w 4652"/>
                <a:gd name="T117" fmla="*/ 9 h 626"/>
                <a:gd name="T118" fmla="*/ 1353 w 4652"/>
                <a:gd name="T119" fmla="*/ 40 h 626"/>
                <a:gd name="T120" fmla="*/ 1338 w 4652"/>
                <a:gd name="T121" fmla="*/ 107 h 626"/>
                <a:gd name="T122" fmla="*/ 1358 w 4652"/>
                <a:gd name="T123" fmla="*/ 176 h 626"/>
                <a:gd name="T124" fmla="*/ 1395 w 4652"/>
                <a:gd name="T125" fmla="*/ 215 h 62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4652"/>
                <a:gd name="T190" fmla="*/ 0 h 626"/>
                <a:gd name="T191" fmla="*/ 4652 w 4652"/>
                <a:gd name="T192" fmla="*/ 626 h 62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4652" h="626">
                  <a:moveTo>
                    <a:pt x="1395" y="215"/>
                  </a:moveTo>
                  <a:lnTo>
                    <a:pt x="1402" y="212"/>
                  </a:lnTo>
                  <a:lnTo>
                    <a:pt x="1407" y="210"/>
                  </a:lnTo>
                  <a:lnTo>
                    <a:pt x="1409" y="208"/>
                  </a:lnTo>
                  <a:lnTo>
                    <a:pt x="1412" y="206"/>
                  </a:lnTo>
                  <a:lnTo>
                    <a:pt x="1414" y="202"/>
                  </a:lnTo>
                  <a:lnTo>
                    <a:pt x="1414" y="200"/>
                  </a:lnTo>
                  <a:lnTo>
                    <a:pt x="1412" y="196"/>
                  </a:lnTo>
                  <a:lnTo>
                    <a:pt x="1409" y="194"/>
                  </a:lnTo>
                  <a:lnTo>
                    <a:pt x="1407" y="191"/>
                  </a:lnTo>
                  <a:lnTo>
                    <a:pt x="1402" y="188"/>
                  </a:lnTo>
                  <a:lnTo>
                    <a:pt x="1618" y="188"/>
                  </a:lnTo>
                  <a:lnTo>
                    <a:pt x="1828" y="188"/>
                  </a:lnTo>
                  <a:lnTo>
                    <a:pt x="2029" y="190"/>
                  </a:lnTo>
                  <a:lnTo>
                    <a:pt x="2228" y="190"/>
                  </a:lnTo>
                  <a:lnTo>
                    <a:pt x="2422" y="190"/>
                  </a:lnTo>
                  <a:lnTo>
                    <a:pt x="2613" y="190"/>
                  </a:lnTo>
                  <a:lnTo>
                    <a:pt x="2802" y="191"/>
                  </a:lnTo>
                  <a:lnTo>
                    <a:pt x="2988" y="192"/>
                  </a:lnTo>
                  <a:lnTo>
                    <a:pt x="3174" y="193"/>
                  </a:lnTo>
                  <a:lnTo>
                    <a:pt x="3363" y="194"/>
                  </a:lnTo>
                  <a:lnTo>
                    <a:pt x="3380" y="215"/>
                  </a:lnTo>
                  <a:lnTo>
                    <a:pt x="3404" y="195"/>
                  </a:lnTo>
                  <a:lnTo>
                    <a:pt x="3419" y="175"/>
                  </a:lnTo>
                  <a:lnTo>
                    <a:pt x="3424" y="154"/>
                  </a:lnTo>
                  <a:lnTo>
                    <a:pt x="3424" y="134"/>
                  </a:lnTo>
                  <a:lnTo>
                    <a:pt x="3419" y="112"/>
                  </a:lnTo>
                  <a:lnTo>
                    <a:pt x="3409" y="90"/>
                  </a:lnTo>
                  <a:lnTo>
                    <a:pt x="3395" y="70"/>
                  </a:lnTo>
                  <a:lnTo>
                    <a:pt x="3378" y="49"/>
                  </a:lnTo>
                  <a:lnTo>
                    <a:pt x="3358" y="28"/>
                  </a:lnTo>
                  <a:lnTo>
                    <a:pt x="3336" y="9"/>
                  </a:lnTo>
                  <a:lnTo>
                    <a:pt x="3360" y="10"/>
                  </a:lnTo>
                  <a:lnTo>
                    <a:pt x="3380" y="11"/>
                  </a:lnTo>
                  <a:lnTo>
                    <a:pt x="3400" y="12"/>
                  </a:lnTo>
                  <a:lnTo>
                    <a:pt x="3419" y="15"/>
                  </a:lnTo>
                  <a:lnTo>
                    <a:pt x="3439" y="17"/>
                  </a:lnTo>
                  <a:lnTo>
                    <a:pt x="3458" y="19"/>
                  </a:lnTo>
                  <a:lnTo>
                    <a:pt x="3478" y="23"/>
                  </a:lnTo>
                  <a:lnTo>
                    <a:pt x="3498" y="25"/>
                  </a:lnTo>
                  <a:lnTo>
                    <a:pt x="3517" y="27"/>
                  </a:lnTo>
                  <a:lnTo>
                    <a:pt x="3539" y="30"/>
                  </a:lnTo>
                  <a:lnTo>
                    <a:pt x="3559" y="47"/>
                  </a:lnTo>
                  <a:lnTo>
                    <a:pt x="3574" y="64"/>
                  </a:lnTo>
                  <a:lnTo>
                    <a:pt x="3583" y="82"/>
                  </a:lnTo>
                  <a:lnTo>
                    <a:pt x="3593" y="99"/>
                  </a:lnTo>
                  <a:lnTo>
                    <a:pt x="3598" y="119"/>
                  </a:lnTo>
                  <a:lnTo>
                    <a:pt x="3601" y="137"/>
                  </a:lnTo>
                  <a:lnTo>
                    <a:pt x="3603" y="155"/>
                  </a:lnTo>
                  <a:lnTo>
                    <a:pt x="3603" y="175"/>
                  </a:lnTo>
                  <a:lnTo>
                    <a:pt x="3603" y="194"/>
                  </a:lnTo>
                  <a:lnTo>
                    <a:pt x="3601" y="215"/>
                  </a:lnTo>
                  <a:lnTo>
                    <a:pt x="3637" y="194"/>
                  </a:lnTo>
                  <a:lnTo>
                    <a:pt x="4652" y="198"/>
                  </a:lnTo>
                  <a:lnTo>
                    <a:pt x="4642" y="503"/>
                  </a:lnTo>
                  <a:lnTo>
                    <a:pt x="4630" y="504"/>
                  </a:lnTo>
                  <a:lnTo>
                    <a:pt x="4615" y="505"/>
                  </a:lnTo>
                  <a:lnTo>
                    <a:pt x="4603" y="506"/>
                  </a:lnTo>
                  <a:lnTo>
                    <a:pt x="4588" y="507"/>
                  </a:lnTo>
                  <a:lnTo>
                    <a:pt x="4576" y="508"/>
                  </a:lnTo>
                  <a:lnTo>
                    <a:pt x="4564" y="511"/>
                  </a:lnTo>
                  <a:lnTo>
                    <a:pt x="4554" y="514"/>
                  </a:lnTo>
                  <a:lnTo>
                    <a:pt x="4544" y="519"/>
                  </a:lnTo>
                  <a:lnTo>
                    <a:pt x="4539" y="524"/>
                  </a:lnTo>
                  <a:lnTo>
                    <a:pt x="4534" y="531"/>
                  </a:lnTo>
                  <a:lnTo>
                    <a:pt x="4532" y="544"/>
                  </a:lnTo>
                  <a:lnTo>
                    <a:pt x="4537" y="555"/>
                  </a:lnTo>
                  <a:lnTo>
                    <a:pt x="4549" y="564"/>
                  </a:lnTo>
                  <a:lnTo>
                    <a:pt x="4566" y="572"/>
                  </a:lnTo>
                  <a:lnTo>
                    <a:pt x="4583" y="579"/>
                  </a:lnTo>
                  <a:lnTo>
                    <a:pt x="4603" y="587"/>
                  </a:lnTo>
                  <a:lnTo>
                    <a:pt x="4620" y="595"/>
                  </a:lnTo>
                  <a:lnTo>
                    <a:pt x="4635" y="603"/>
                  </a:lnTo>
                  <a:lnTo>
                    <a:pt x="4642" y="614"/>
                  </a:lnTo>
                  <a:lnTo>
                    <a:pt x="4642" y="626"/>
                  </a:lnTo>
                  <a:lnTo>
                    <a:pt x="4625" y="626"/>
                  </a:lnTo>
                  <a:lnTo>
                    <a:pt x="4610" y="624"/>
                  </a:lnTo>
                  <a:lnTo>
                    <a:pt x="4596" y="622"/>
                  </a:lnTo>
                  <a:lnTo>
                    <a:pt x="4579" y="619"/>
                  </a:lnTo>
                  <a:lnTo>
                    <a:pt x="4564" y="617"/>
                  </a:lnTo>
                  <a:lnTo>
                    <a:pt x="4549" y="615"/>
                  </a:lnTo>
                  <a:lnTo>
                    <a:pt x="4534" y="612"/>
                  </a:lnTo>
                  <a:lnTo>
                    <a:pt x="4517" y="612"/>
                  </a:lnTo>
                  <a:lnTo>
                    <a:pt x="4500" y="614"/>
                  </a:lnTo>
                  <a:lnTo>
                    <a:pt x="4483" y="617"/>
                  </a:lnTo>
                  <a:lnTo>
                    <a:pt x="4483" y="609"/>
                  </a:lnTo>
                  <a:lnTo>
                    <a:pt x="4485" y="585"/>
                  </a:lnTo>
                  <a:lnTo>
                    <a:pt x="4485" y="548"/>
                  </a:lnTo>
                  <a:lnTo>
                    <a:pt x="4485" y="505"/>
                  </a:lnTo>
                  <a:lnTo>
                    <a:pt x="4488" y="457"/>
                  </a:lnTo>
                  <a:lnTo>
                    <a:pt x="4488" y="408"/>
                  </a:lnTo>
                  <a:lnTo>
                    <a:pt x="4488" y="362"/>
                  </a:lnTo>
                  <a:lnTo>
                    <a:pt x="4488" y="322"/>
                  </a:lnTo>
                  <a:lnTo>
                    <a:pt x="4488" y="294"/>
                  </a:lnTo>
                  <a:lnTo>
                    <a:pt x="4485" y="279"/>
                  </a:lnTo>
                  <a:lnTo>
                    <a:pt x="4485" y="271"/>
                  </a:lnTo>
                  <a:lnTo>
                    <a:pt x="4480" y="265"/>
                  </a:lnTo>
                  <a:lnTo>
                    <a:pt x="4476" y="260"/>
                  </a:lnTo>
                  <a:lnTo>
                    <a:pt x="4468" y="257"/>
                  </a:lnTo>
                  <a:lnTo>
                    <a:pt x="4461" y="254"/>
                  </a:lnTo>
                  <a:lnTo>
                    <a:pt x="4451" y="252"/>
                  </a:lnTo>
                  <a:lnTo>
                    <a:pt x="4444" y="251"/>
                  </a:lnTo>
                  <a:lnTo>
                    <a:pt x="4439" y="251"/>
                  </a:lnTo>
                  <a:lnTo>
                    <a:pt x="4434" y="250"/>
                  </a:lnTo>
                  <a:lnTo>
                    <a:pt x="4431" y="250"/>
                  </a:lnTo>
                  <a:lnTo>
                    <a:pt x="292" y="247"/>
                  </a:lnTo>
                  <a:lnTo>
                    <a:pt x="289" y="247"/>
                  </a:lnTo>
                  <a:lnTo>
                    <a:pt x="277" y="247"/>
                  </a:lnTo>
                  <a:lnTo>
                    <a:pt x="262" y="247"/>
                  </a:lnTo>
                  <a:lnTo>
                    <a:pt x="243" y="247"/>
                  </a:lnTo>
                  <a:lnTo>
                    <a:pt x="223" y="247"/>
                  </a:lnTo>
                  <a:lnTo>
                    <a:pt x="201" y="249"/>
                  </a:lnTo>
                  <a:lnTo>
                    <a:pt x="184" y="251"/>
                  </a:lnTo>
                  <a:lnTo>
                    <a:pt x="167" y="256"/>
                  </a:lnTo>
                  <a:lnTo>
                    <a:pt x="157" y="263"/>
                  </a:lnTo>
                  <a:lnTo>
                    <a:pt x="152" y="271"/>
                  </a:lnTo>
                  <a:lnTo>
                    <a:pt x="152" y="572"/>
                  </a:lnTo>
                  <a:lnTo>
                    <a:pt x="140" y="570"/>
                  </a:lnTo>
                  <a:lnTo>
                    <a:pt x="125" y="569"/>
                  </a:lnTo>
                  <a:lnTo>
                    <a:pt x="110" y="568"/>
                  </a:lnTo>
                  <a:lnTo>
                    <a:pt x="96" y="568"/>
                  </a:lnTo>
                  <a:lnTo>
                    <a:pt x="81" y="569"/>
                  </a:lnTo>
                  <a:lnTo>
                    <a:pt x="66" y="570"/>
                  </a:lnTo>
                  <a:lnTo>
                    <a:pt x="51" y="572"/>
                  </a:lnTo>
                  <a:lnTo>
                    <a:pt x="37" y="575"/>
                  </a:lnTo>
                  <a:lnTo>
                    <a:pt x="22" y="577"/>
                  </a:lnTo>
                  <a:lnTo>
                    <a:pt x="10" y="579"/>
                  </a:lnTo>
                  <a:lnTo>
                    <a:pt x="5" y="544"/>
                  </a:lnTo>
                  <a:lnTo>
                    <a:pt x="2" y="506"/>
                  </a:lnTo>
                  <a:lnTo>
                    <a:pt x="2" y="468"/>
                  </a:lnTo>
                  <a:lnTo>
                    <a:pt x="0" y="430"/>
                  </a:lnTo>
                  <a:lnTo>
                    <a:pt x="0" y="390"/>
                  </a:lnTo>
                  <a:lnTo>
                    <a:pt x="0" y="350"/>
                  </a:lnTo>
                  <a:lnTo>
                    <a:pt x="0" y="310"/>
                  </a:lnTo>
                  <a:lnTo>
                    <a:pt x="2" y="268"/>
                  </a:lnTo>
                  <a:lnTo>
                    <a:pt x="2" y="228"/>
                  </a:lnTo>
                  <a:lnTo>
                    <a:pt x="2" y="188"/>
                  </a:lnTo>
                  <a:lnTo>
                    <a:pt x="110" y="188"/>
                  </a:lnTo>
                  <a:lnTo>
                    <a:pt x="223" y="188"/>
                  </a:lnTo>
                  <a:lnTo>
                    <a:pt x="338" y="188"/>
                  </a:lnTo>
                  <a:lnTo>
                    <a:pt x="456" y="188"/>
                  </a:lnTo>
                  <a:lnTo>
                    <a:pt x="576" y="188"/>
                  </a:lnTo>
                  <a:lnTo>
                    <a:pt x="696" y="188"/>
                  </a:lnTo>
                  <a:lnTo>
                    <a:pt x="816" y="188"/>
                  </a:lnTo>
                  <a:lnTo>
                    <a:pt x="934" y="188"/>
                  </a:lnTo>
                  <a:lnTo>
                    <a:pt x="1051" y="188"/>
                  </a:lnTo>
                  <a:lnTo>
                    <a:pt x="1167" y="188"/>
                  </a:lnTo>
                  <a:lnTo>
                    <a:pt x="1169" y="191"/>
                  </a:lnTo>
                  <a:lnTo>
                    <a:pt x="1172" y="193"/>
                  </a:lnTo>
                  <a:lnTo>
                    <a:pt x="1172" y="195"/>
                  </a:lnTo>
                  <a:lnTo>
                    <a:pt x="1174" y="198"/>
                  </a:lnTo>
                  <a:lnTo>
                    <a:pt x="1174" y="200"/>
                  </a:lnTo>
                  <a:lnTo>
                    <a:pt x="1176" y="202"/>
                  </a:lnTo>
                  <a:lnTo>
                    <a:pt x="1179" y="204"/>
                  </a:lnTo>
                  <a:lnTo>
                    <a:pt x="1184" y="206"/>
                  </a:lnTo>
                  <a:lnTo>
                    <a:pt x="1189" y="206"/>
                  </a:lnTo>
                  <a:lnTo>
                    <a:pt x="1194" y="206"/>
                  </a:lnTo>
                  <a:lnTo>
                    <a:pt x="1201" y="196"/>
                  </a:lnTo>
                  <a:lnTo>
                    <a:pt x="1203" y="186"/>
                  </a:lnTo>
                  <a:lnTo>
                    <a:pt x="1203" y="175"/>
                  </a:lnTo>
                  <a:lnTo>
                    <a:pt x="1199" y="164"/>
                  </a:lnTo>
                  <a:lnTo>
                    <a:pt x="1194" y="153"/>
                  </a:lnTo>
                  <a:lnTo>
                    <a:pt x="1189" y="142"/>
                  </a:lnTo>
                  <a:lnTo>
                    <a:pt x="1181" y="131"/>
                  </a:lnTo>
                  <a:lnTo>
                    <a:pt x="1176" y="120"/>
                  </a:lnTo>
                  <a:lnTo>
                    <a:pt x="1174" y="110"/>
                  </a:lnTo>
                  <a:lnTo>
                    <a:pt x="1174" y="99"/>
                  </a:lnTo>
                  <a:lnTo>
                    <a:pt x="1176" y="88"/>
                  </a:lnTo>
                  <a:lnTo>
                    <a:pt x="1179" y="75"/>
                  </a:lnTo>
                  <a:lnTo>
                    <a:pt x="1184" y="63"/>
                  </a:lnTo>
                  <a:lnTo>
                    <a:pt x="1189" y="49"/>
                  </a:lnTo>
                  <a:lnTo>
                    <a:pt x="1194" y="38"/>
                  </a:lnTo>
                  <a:lnTo>
                    <a:pt x="1206" y="27"/>
                  </a:lnTo>
                  <a:lnTo>
                    <a:pt x="1218" y="18"/>
                  </a:lnTo>
                  <a:lnTo>
                    <a:pt x="1238" y="12"/>
                  </a:lnTo>
                  <a:lnTo>
                    <a:pt x="1260" y="9"/>
                  </a:lnTo>
                  <a:lnTo>
                    <a:pt x="1289" y="9"/>
                  </a:lnTo>
                  <a:lnTo>
                    <a:pt x="1377" y="0"/>
                  </a:lnTo>
                  <a:lnTo>
                    <a:pt x="1365" y="19"/>
                  </a:lnTo>
                  <a:lnTo>
                    <a:pt x="1353" y="40"/>
                  </a:lnTo>
                  <a:lnTo>
                    <a:pt x="1346" y="62"/>
                  </a:lnTo>
                  <a:lnTo>
                    <a:pt x="1341" y="84"/>
                  </a:lnTo>
                  <a:lnTo>
                    <a:pt x="1338" y="107"/>
                  </a:lnTo>
                  <a:lnTo>
                    <a:pt x="1341" y="131"/>
                  </a:lnTo>
                  <a:lnTo>
                    <a:pt x="1346" y="154"/>
                  </a:lnTo>
                  <a:lnTo>
                    <a:pt x="1358" y="176"/>
                  </a:lnTo>
                  <a:lnTo>
                    <a:pt x="1373" y="196"/>
                  </a:lnTo>
                  <a:lnTo>
                    <a:pt x="1395" y="215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9" name="Freeform 42"/>
            <p:cNvSpPr>
              <a:spLocks/>
            </p:cNvSpPr>
            <p:nvPr/>
          </p:nvSpPr>
          <p:spPr bwMode="auto">
            <a:xfrm>
              <a:off x="2361" y="1032"/>
              <a:ext cx="360" cy="26"/>
            </a:xfrm>
            <a:custGeom>
              <a:avLst/>
              <a:gdLst>
                <a:gd name="T0" fmla="*/ 360 w 360"/>
                <a:gd name="T1" fmla="*/ 18 h 26"/>
                <a:gd name="T2" fmla="*/ 360 w 360"/>
                <a:gd name="T3" fmla="*/ 26 h 26"/>
                <a:gd name="T4" fmla="*/ 326 w 360"/>
                <a:gd name="T5" fmla="*/ 22 h 26"/>
                <a:gd name="T6" fmla="*/ 291 w 360"/>
                <a:gd name="T7" fmla="*/ 20 h 26"/>
                <a:gd name="T8" fmla="*/ 255 w 360"/>
                <a:gd name="T9" fmla="*/ 16 h 26"/>
                <a:gd name="T10" fmla="*/ 218 w 360"/>
                <a:gd name="T11" fmla="*/ 14 h 26"/>
                <a:gd name="T12" fmla="*/ 181 w 360"/>
                <a:gd name="T13" fmla="*/ 12 h 26"/>
                <a:gd name="T14" fmla="*/ 144 w 360"/>
                <a:gd name="T15" fmla="*/ 10 h 26"/>
                <a:gd name="T16" fmla="*/ 110 w 360"/>
                <a:gd name="T17" fmla="*/ 8 h 26"/>
                <a:gd name="T18" fmla="*/ 73 w 360"/>
                <a:gd name="T19" fmla="*/ 8 h 26"/>
                <a:gd name="T20" fmla="*/ 36 w 360"/>
                <a:gd name="T21" fmla="*/ 8 h 26"/>
                <a:gd name="T22" fmla="*/ 0 w 360"/>
                <a:gd name="T23" fmla="*/ 8 h 26"/>
                <a:gd name="T24" fmla="*/ 36 w 360"/>
                <a:gd name="T25" fmla="*/ 4 h 26"/>
                <a:gd name="T26" fmla="*/ 73 w 360"/>
                <a:gd name="T27" fmla="*/ 2 h 26"/>
                <a:gd name="T28" fmla="*/ 110 w 360"/>
                <a:gd name="T29" fmla="*/ 0 h 26"/>
                <a:gd name="T30" fmla="*/ 144 w 360"/>
                <a:gd name="T31" fmla="*/ 2 h 26"/>
                <a:gd name="T32" fmla="*/ 181 w 360"/>
                <a:gd name="T33" fmla="*/ 4 h 26"/>
                <a:gd name="T34" fmla="*/ 218 w 360"/>
                <a:gd name="T35" fmla="*/ 6 h 26"/>
                <a:gd name="T36" fmla="*/ 252 w 360"/>
                <a:gd name="T37" fmla="*/ 10 h 26"/>
                <a:gd name="T38" fmla="*/ 289 w 360"/>
                <a:gd name="T39" fmla="*/ 13 h 26"/>
                <a:gd name="T40" fmla="*/ 326 w 360"/>
                <a:gd name="T41" fmla="*/ 15 h 26"/>
                <a:gd name="T42" fmla="*/ 360 w 360"/>
                <a:gd name="T43" fmla="*/ 18 h 26"/>
                <a:gd name="T44" fmla="*/ 360 w 360"/>
                <a:gd name="T45" fmla="*/ 18 h 2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60"/>
                <a:gd name="T70" fmla="*/ 0 h 26"/>
                <a:gd name="T71" fmla="*/ 360 w 360"/>
                <a:gd name="T72" fmla="*/ 26 h 2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60" h="26">
                  <a:moveTo>
                    <a:pt x="360" y="18"/>
                  </a:moveTo>
                  <a:lnTo>
                    <a:pt x="360" y="26"/>
                  </a:lnTo>
                  <a:lnTo>
                    <a:pt x="326" y="22"/>
                  </a:lnTo>
                  <a:lnTo>
                    <a:pt x="291" y="20"/>
                  </a:lnTo>
                  <a:lnTo>
                    <a:pt x="255" y="16"/>
                  </a:lnTo>
                  <a:lnTo>
                    <a:pt x="218" y="14"/>
                  </a:lnTo>
                  <a:lnTo>
                    <a:pt x="181" y="12"/>
                  </a:lnTo>
                  <a:lnTo>
                    <a:pt x="144" y="10"/>
                  </a:lnTo>
                  <a:lnTo>
                    <a:pt x="110" y="8"/>
                  </a:lnTo>
                  <a:lnTo>
                    <a:pt x="73" y="8"/>
                  </a:lnTo>
                  <a:lnTo>
                    <a:pt x="36" y="8"/>
                  </a:lnTo>
                  <a:lnTo>
                    <a:pt x="0" y="8"/>
                  </a:lnTo>
                  <a:lnTo>
                    <a:pt x="36" y="4"/>
                  </a:lnTo>
                  <a:lnTo>
                    <a:pt x="73" y="2"/>
                  </a:lnTo>
                  <a:lnTo>
                    <a:pt x="110" y="0"/>
                  </a:lnTo>
                  <a:lnTo>
                    <a:pt x="144" y="2"/>
                  </a:lnTo>
                  <a:lnTo>
                    <a:pt x="181" y="4"/>
                  </a:lnTo>
                  <a:lnTo>
                    <a:pt x="218" y="6"/>
                  </a:lnTo>
                  <a:lnTo>
                    <a:pt x="252" y="10"/>
                  </a:lnTo>
                  <a:lnTo>
                    <a:pt x="289" y="13"/>
                  </a:lnTo>
                  <a:lnTo>
                    <a:pt x="326" y="15"/>
                  </a:lnTo>
                  <a:lnTo>
                    <a:pt x="360" y="18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0" name="Freeform 43"/>
            <p:cNvSpPr>
              <a:spLocks/>
            </p:cNvSpPr>
            <p:nvPr/>
          </p:nvSpPr>
          <p:spPr bwMode="auto">
            <a:xfrm>
              <a:off x="2537" y="1087"/>
              <a:ext cx="177" cy="36"/>
            </a:xfrm>
            <a:custGeom>
              <a:avLst/>
              <a:gdLst>
                <a:gd name="T0" fmla="*/ 177 w 177"/>
                <a:gd name="T1" fmla="*/ 12 h 36"/>
                <a:gd name="T2" fmla="*/ 159 w 177"/>
                <a:gd name="T3" fmla="*/ 14 h 36"/>
                <a:gd name="T4" fmla="*/ 140 w 177"/>
                <a:gd name="T5" fmla="*/ 16 h 36"/>
                <a:gd name="T6" fmla="*/ 123 w 177"/>
                <a:gd name="T7" fmla="*/ 19 h 36"/>
                <a:gd name="T8" fmla="*/ 106 w 177"/>
                <a:gd name="T9" fmla="*/ 21 h 36"/>
                <a:gd name="T10" fmla="*/ 88 w 177"/>
                <a:gd name="T11" fmla="*/ 23 h 36"/>
                <a:gd name="T12" fmla="*/ 71 w 177"/>
                <a:gd name="T13" fmla="*/ 27 h 36"/>
                <a:gd name="T14" fmla="*/ 54 w 177"/>
                <a:gd name="T15" fmla="*/ 29 h 36"/>
                <a:gd name="T16" fmla="*/ 37 w 177"/>
                <a:gd name="T17" fmla="*/ 31 h 36"/>
                <a:gd name="T18" fmla="*/ 20 w 177"/>
                <a:gd name="T19" fmla="*/ 33 h 36"/>
                <a:gd name="T20" fmla="*/ 0 w 177"/>
                <a:gd name="T21" fmla="*/ 36 h 36"/>
                <a:gd name="T22" fmla="*/ 10 w 177"/>
                <a:gd name="T23" fmla="*/ 30 h 36"/>
                <a:gd name="T24" fmla="*/ 22 w 177"/>
                <a:gd name="T25" fmla="*/ 25 h 36"/>
                <a:gd name="T26" fmla="*/ 37 w 177"/>
                <a:gd name="T27" fmla="*/ 21 h 36"/>
                <a:gd name="T28" fmla="*/ 52 w 177"/>
                <a:gd name="T29" fmla="*/ 19 h 36"/>
                <a:gd name="T30" fmla="*/ 69 w 177"/>
                <a:gd name="T31" fmla="*/ 16 h 36"/>
                <a:gd name="T32" fmla="*/ 88 w 177"/>
                <a:gd name="T33" fmla="*/ 14 h 36"/>
                <a:gd name="T34" fmla="*/ 106 w 177"/>
                <a:gd name="T35" fmla="*/ 12 h 36"/>
                <a:gd name="T36" fmla="*/ 123 w 177"/>
                <a:gd name="T37" fmla="*/ 8 h 36"/>
                <a:gd name="T38" fmla="*/ 137 w 177"/>
                <a:gd name="T39" fmla="*/ 5 h 36"/>
                <a:gd name="T40" fmla="*/ 152 w 177"/>
                <a:gd name="T41" fmla="*/ 0 h 36"/>
                <a:gd name="T42" fmla="*/ 177 w 177"/>
                <a:gd name="T43" fmla="*/ 0 h 36"/>
                <a:gd name="T44" fmla="*/ 177 w 177"/>
                <a:gd name="T45" fmla="*/ 12 h 36"/>
                <a:gd name="T46" fmla="*/ 177 w 177"/>
                <a:gd name="T47" fmla="*/ 12 h 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77"/>
                <a:gd name="T73" fmla="*/ 0 h 36"/>
                <a:gd name="T74" fmla="*/ 177 w 177"/>
                <a:gd name="T75" fmla="*/ 36 h 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77" h="36">
                  <a:moveTo>
                    <a:pt x="177" y="12"/>
                  </a:moveTo>
                  <a:lnTo>
                    <a:pt x="159" y="14"/>
                  </a:lnTo>
                  <a:lnTo>
                    <a:pt x="140" y="16"/>
                  </a:lnTo>
                  <a:lnTo>
                    <a:pt x="123" y="19"/>
                  </a:lnTo>
                  <a:lnTo>
                    <a:pt x="106" y="21"/>
                  </a:lnTo>
                  <a:lnTo>
                    <a:pt x="88" y="23"/>
                  </a:lnTo>
                  <a:lnTo>
                    <a:pt x="71" y="27"/>
                  </a:lnTo>
                  <a:lnTo>
                    <a:pt x="54" y="29"/>
                  </a:lnTo>
                  <a:lnTo>
                    <a:pt x="37" y="31"/>
                  </a:lnTo>
                  <a:lnTo>
                    <a:pt x="20" y="33"/>
                  </a:lnTo>
                  <a:lnTo>
                    <a:pt x="0" y="36"/>
                  </a:lnTo>
                  <a:lnTo>
                    <a:pt x="10" y="30"/>
                  </a:lnTo>
                  <a:lnTo>
                    <a:pt x="22" y="25"/>
                  </a:lnTo>
                  <a:lnTo>
                    <a:pt x="37" y="21"/>
                  </a:lnTo>
                  <a:lnTo>
                    <a:pt x="52" y="19"/>
                  </a:lnTo>
                  <a:lnTo>
                    <a:pt x="69" y="16"/>
                  </a:lnTo>
                  <a:lnTo>
                    <a:pt x="88" y="14"/>
                  </a:lnTo>
                  <a:lnTo>
                    <a:pt x="106" y="12"/>
                  </a:lnTo>
                  <a:lnTo>
                    <a:pt x="123" y="8"/>
                  </a:lnTo>
                  <a:lnTo>
                    <a:pt x="137" y="5"/>
                  </a:lnTo>
                  <a:lnTo>
                    <a:pt x="152" y="0"/>
                  </a:lnTo>
                  <a:lnTo>
                    <a:pt x="177" y="0"/>
                  </a:lnTo>
                  <a:lnTo>
                    <a:pt x="177" y="12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Freeform 44"/>
            <p:cNvSpPr>
              <a:spLocks/>
            </p:cNvSpPr>
            <p:nvPr/>
          </p:nvSpPr>
          <p:spPr bwMode="auto">
            <a:xfrm>
              <a:off x="3162" y="1091"/>
              <a:ext cx="213" cy="28"/>
            </a:xfrm>
            <a:custGeom>
              <a:avLst/>
              <a:gdLst>
                <a:gd name="T0" fmla="*/ 213 w 213"/>
                <a:gd name="T1" fmla="*/ 20 h 28"/>
                <a:gd name="T2" fmla="*/ 213 w 213"/>
                <a:gd name="T3" fmla="*/ 28 h 28"/>
                <a:gd name="T4" fmla="*/ 0 w 213"/>
                <a:gd name="T5" fmla="*/ 0 h 28"/>
                <a:gd name="T6" fmla="*/ 25 w 213"/>
                <a:gd name="T7" fmla="*/ 1 h 28"/>
                <a:gd name="T8" fmla="*/ 47 w 213"/>
                <a:gd name="T9" fmla="*/ 2 h 28"/>
                <a:gd name="T10" fmla="*/ 69 w 213"/>
                <a:gd name="T11" fmla="*/ 3 h 28"/>
                <a:gd name="T12" fmla="*/ 88 w 213"/>
                <a:gd name="T13" fmla="*/ 5 h 28"/>
                <a:gd name="T14" fmla="*/ 110 w 213"/>
                <a:gd name="T15" fmla="*/ 8 h 28"/>
                <a:gd name="T16" fmla="*/ 133 w 213"/>
                <a:gd name="T17" fmla="*/ 10 h 28"/>
                <a:gd name="T18" fmla="*/ 152 w 213"/>
                <a:gd name="T19" fmla="*/ 13 h 28"/>
                <a:gd name="T20" fmla="*/ 172 w 213"/>
                <a:gd name="T21" fmla="*/ 16 h 28"/>
                <a:gd name="T22" fmla="*/ 194 w 213"/>
                <a:gd name="T23" fmla="*/ 18 h 28"/>
                <a:gd name="T24" fmla="*/ 213 w 213"/>
                <a:gd name="T25" fmla="*/ 20 h 28"/>
                <a:gd name="T26" fmla="*/ 213 w 213"/>
                <a:gd name="T27" fmla="*/ 20 h 2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13"/>
                <a:gd name="T43" fmla="*/ 0 h 28"/>
                <a:gd name="T44" fmla="*/ 213 w 213"/>
                <a:gd name="T45" fmla="*/ 28 h 2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13" h="28">
                  <a:moveTo>
                    <a:pt x="213" y="20"/>
                  </a:moveTo>
                  <a:lnTo>
                    <a:pt x="213" y="28"/>
                  </a:lnTo>
                  <a:lnTo>
                    <a:pt x="0" y="0"/>
                  </a:lnTo>
                  <a:lnTo>
                    <a:pt x="25" y="1"/>
                  </a:lnTo>
                  <a:lnTo>
                    <a:pt x="47" y="2"/>
                  </a:lnTo>
                  <a:lnTo>
                    <a:pt x="69" y="3"/>
                  </a:lnTo>
                  <a:lnTo>
                    <a:pt x="88" y="5"/>
                  </a:lnTo>
                  <a:lnTo>
                    <a:pt x="110" y="8"/>
                  </a:lnTo>
                  <a:lnTo>
                    <a:pt x="133" y="10"/>
                  </a:lnTo>
                  <a:lnTo>
                    <a:pt x="152" y="13"/>
                  </a:lnTo>
                  <a:lnTo>
                    <a:pt x="172" y="16"/>
                  </a:lnTo>
                  <a:lnTo>
                    <a:pt x="194" y="18"/>
                  </a:lnTo>
                  <a:lnTo>
                    <a:pt x="213" y="20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Freeform 45"/>
            <p:cNvSpPr>
              <a:spLocks/>
            </p:cNvSpPr>
            <p:nvPr/>
          </p:nvSpPr>
          <p:spPr bwMode="auto">
            <a:xfrm>
              <a:off x="579" y="1643"/>
              <a:ext cx="157" cy="44"/>
            </a:xfrm>
            <a:custGeom>
              <a:avLst/>
              <a:gdLst>
                <a:gd name="T0" fmla="*/ 0 w 157"/>
                <a:gd name="T1" fmla="*/ 44 h 44"/>
                <a:gd name="T2" fmla="*/ 142 w 157"/>
                <a:gd name="T3" fmla="*/ 0 h 44"/>
                <a:gd name="T4" fmla="*/ 157 w 157"/>
                <a:gd name="T5" fmla="*/ 35 h 44"/>
                <a:gd name="T6" fmla="*/ 0 w 157"/>
                <a:gd name="T7" fmla="*/ 44 h 44"/>
                <a:gd name="T8" fmla="*/ 0 w 157"/>
                <a:gd name="T9" fmla="*/ 44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44"/>
                <a:gd name="T17" fmla="*/ 157 w 157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44">
                  <a:moveTo>
                    <a:pt x="0" y="44"/>
                  </a:moveTo>
                  <a:lnTo>
                    <a:pt x="142" y="0"/>
                  </a:lnTo>
                  <a:lnTo>
                    <a:pt x="157" y="35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3" name="Freeform 46"/>
            <p:cNvSpPr>
              <a:spLocks/>
            </p:cNvSpPr>
            <p:nvPr/>
          </p:nvSpPr>
          <p:spPr bwMode="auto">
            <a:xfrm>
              <a:off x="5052" y="1687"/>
              <a:ext cx="37" cy="12"/>
            </a:xfrm>
            <a:custGeom>
              <a:avLst/>
              <a:gdLst>
                <a:gd name="T0" fmla="*/ 0 w 37"/>
                <a:gd name="T1" fmla="*/ 12 h 12"/>
                <a:gd name="T2" fmla="*/ 0 w 37"/>
                <a:gd name="T3" fmla="*/ 0 h 12"/>
                <a:gd name="T4" fmla="*/ 37 w 37"/>
                <a:gd name="T5" fmla="*/ 12 h 12"/>
                <a:gd name="T6" fmla="*/ 0 w 37"/>
                <a:gd name="T7" fmla="*/ 12 h 12"/>
                <a:gd name="T8" fmla="*/ 0 w 37"/>
                <a:gd name="T9" fmla="*/ 12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12"/>
                <a:gd name="T17" fmla="*/ 37 w 37"/>
                <a:gd name="T18" fmla="*/ 12 h 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12">
                  <a:moveTo>
                    <a:pt x="0" y="12"/>
                  </a:moveTo>
                  <a:lnTo>
                    <a:pt x="0" y="0"/>
                  </a:lnTo>
                  <a:lnTo>
                    <a:pt x="37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4" name="Freeform 47"/>
            <p:cNvSpPr>
              <a:spLocks/>
            </p:cNvSpPr>
            <p:nvPr/>
          </p:nvSpPr>
          <p:spPr bwMode="auto">
            <a:xfrm>
              <a:off x="721" y="1766"/>
              <a:ext cx="27" cy="15"/>
            </a:xfrm>
            <a:custGeom>
              <a:avLst/>
              <a:gdLst>
                <a:gd name="T0" fmla="*/ 0 w 27"/>
                <a:gd name="T1" fmla="*/ 12 h 15"/>
                <a:gd name="T2" fmla="*/ 27 w 27"/>
                <a:gd name="T3" fmla="*/ 0 h 15"/>
                <a:gd name="T4" fmla="*/ 27 w 27"/>
                <a:gd name="T5" fmla="*/ 15 h 15"/>
                <a:gd name="T6" fmla="*/ 0 w 27"/>
                <a:gd name="T7" fmla="*/ 12 h 15"/>
                <a:gd name="T8" fmla="*/ 0 w 27"/>
                <a:gd name="T9" fmla="*/ 12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15"/>
                <a:gd name="T17" fmla="*/ 27 w 27"/>
                <a:gd name="T18" fmla="*/ 15 h 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15">
                  <a:moveTo>
                    <a:pt x="0" y="12"/>
                  </a:moveTo>
                  <a:lnTo>
                    <a:pt x="27" y="0"/>
                  </a:lnTo>
                  <a:lnTo>
                    <a:pt x="27" y="15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5" name="Freeform 48"/>
            <p:cNvSpPr>
              <a:spLocks/>
            </p:cNvSpPr>
            <p:nvPr/>
          </p:nvSpPr>
          <p:spPr bwMode="auto">
            <a:xfrm>
              <a:off x="5035" y="1781"/>
              <a:ext cx="162" cy="79"/>
            </a:xfrm>
            <a:custGeom>
              <a:avLst/>
              <a:gdLst>
                <a:gd name="T0" fmla="*/ 157 w 162"/>
                <a:gd name="T1" fmla="*/ 67 h 79"/>
                <a:gd name="T2" fmla="*/ 139 w 162"/>
                <a:gd name="T3" fmla="*/ 64 h 79"/>
                <a:gd name="T4" fmla="*/ 122 w 162"/>
                <a:gd name="T5" fmla="*/ 62 h 79"/>
                <a:gd name="T6" fmla="*/ 108 w 162"/>
                <a:gd name="T7" fmla="*/ 62 h 79"/>
                <a:gd name="T8" fmla="*/ 90 w 162"/>
                <a:gd name="T9" fmla="*/ 62 h 79"/>
                <a:gd name="T10" fmla="*/ 76 w 162"/>
                <a:gd name="T11" fmla="*/ 63 h 79"/>
                <a:gd name="T12" fmla="*/ 61 w 162"/>
                <a:gd name="T13" fmla="*/ 65 h 79"/>
                <a:gd name="T14" fmla="*/ 46 w 162"/>
                <a:gd name="T15" fmla="*/ 69 h 79"/>
                <a:gd name="T16" fmla="*/ 29 w 162"/>
                <a:gd name="T17" fmla="*/ 72 h 79"/>
                <a:gd name="T18" fmla="*/ 14 w 162"/>
                <a:gd name="T19" fmla="*/ 75 h 79"/>
                <a:gd name="T20" fmla="*/ 0 w 162"/>
                <a:gd name="T21" fmla="*/ 79 h 79"/>
                <a:gd name="T22" fmla="*/ 10 w 162"/>
                <a:gd name="T23" fmla="*/ 0 h 79"/>
                <a:gd name="T24" fmla="*/ 27 w 162"/>
                <a:gd name="T25" fmla="*/ 8 h 79"/>
                <a:gd name="T26" fmla="*/ 46 w 162"/>
                <a:gd name="T27" fmla="*/ 15 h 79"/>
                <a:gd name="T28" fmla="*/ 66 w 162"/>
                <a:gd name="T29" fmla="*/ 19 h 79"/>
                <a:gd name="T30" fmla="*/ 88 w 162"/>
                <a:gd name="T31" fmla="*/ 25 h 79"/>
                <a:gd name="T32" fmla="*/ 110 w 162"/>
                <a:gd name="T33" fmla="*/ 30 h 79"/>
                <a:gd name="T34" fmla="*/ 130 w 162"/>
                <a:gd name="T35" fmla="*/ 34 h 79"/>
                <a:gd name="T36" fmla="*/ 144 w 162"/>
                <a:gd name="T37" fmla="*/ 40 h 79"/>
                <a:gd name="T38" fmla="*/ 157 w 162"/>
                <a:gd name="T39" fmla="*/ 47 h 79"/>
                <a:gd name="T40" fmla="*/ 162 w 162"/>
                <a:gd name="T41" fmla="*/ 56 h 79"/>
                <a:gd name="T42" fmla="*/ 157 w 162"/>
                <a:gd name="T43" fmla="*/ 67 h 79"/>
                <a:gd name="T44" fmla="*/ 157 w 162"/>
                <a:gd name="T45" fmla="*/ 67 h 7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2"/>
                <a:gd name="T70" fmla="*/ 0 h 79"/>
                <a:gd name="T71" fmla="*/ 162 w 162"/>
                <a:gd name="T72" fmla="*/ 79 h 7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2" h="79">
                  <a:moveTo>
                    <a:pt x="157" y="67"/>
                  </a:moveTo>
                  <a:lnTo>
                    <a:pt x="139" y="64"/>
                  </a:lnTo>
                  <a:lnTo>
                    <a:pt x="122" y="62"/>
                  </a:lnTo>
                  <a:lnTo>
                    <a:pt x="108" y="62"/>
                  </a:lnTo>
                  <a:lnTo>
                    <a:pt x="90" y="62"/>
                  </a:lnTo>
                  <a:lnTo>
                    <a:pt x="76" y="63"/>
                  </a:lnTo>
                  <a:lnTo>
                    <a:pt x="61" y="65"/>
                  </a:lnTo>
                  <a:lnTo>
                    <a:pt x="46" y="69"/>
                  </a:lnTo>
                  <a:lnTo>
                    <a:pt x="29" y="72"/>
                  </a:lnTo>
                  <a:lnTo>
                    <a:pt x="14" y="75"/>
                  </a:lnTo>
                  <a:lnTo>
                    <a:pt x="0" y="79"/>
                  </a:lnTo>
                  <a:lnTo>
                    <a:pt x="10" y="0"/>
                  </a:lnTo>
                  <a:lnTo>
                    <a:pt x="27" y="8"/>
                  </a:lnTo>
                  <a:lnTo>
                    <a:pt x="46" y="15"/>
                  </a:lnTo>
                  <a:lnTo>
                    <a:pt x="66" y="19"/>
                  </a:lnTo>
                  <a:lnTo>
                    <a:pt x="88" y="25"/>
                  </a:lnTo>
                  <a:lnTo>
                    <a:pt x="110" y="30"/>
                  </a:lnTo>
                  <a:lnTo>
                    <a:pt x="130" y="34"/>
                  </a:lnTo>
                  <a:lnTo>
                    <a:pt x="144" y="40"/>
                  </a:lnTo>
                  <a:lnTo>
                    <a:pt x="157" y="47"/>
                  </a:lnTo>
                  <a:lnTo>
                    <a:pt x="162" y="56"/>
                  </a:lnTo>
                  <a:lnTo>
                    <a:pt x="157" y="67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6" name="Freeform 49"/>
            <p:cNvSpPr>
              <a:spLocks/>
            </p:cNvSpPr>
            <p:nvPr/>
          </p:nvSpPr>
          <p:spPr bwMode="auto">
            <a:xfrm>
              <a:off x="552" y="1872"/>
              <a:ext cx="662" cy="1852"/>
            </a:xfrm>
            <a:custGeom>
              <a:avLst/>
              <a:gdLst>
                <a:gd name="T0" fmla="*/ 176 w 662"/>
                <a:gd name="T1" fmla="*/ 1763 h 1852"/>
                <a:gd name="T2" fmla="*/ 257 w 662"/>
                <a:gd name="T3" fmla="*/ 1767 h 1852"/>
                <a:gd name="T4" fmla="*/ 353 w 662"/>
                <a:gd name="T5" fmla="*/ 1770 h 1852"/>
                <a:gd name="T6" fmla="*/ 453 w 662"/>
                <a:gd name="T7" fmla="*/ 1771 h 1852"/>
                <a:gd name="T8" fmla="*/ 551 w 662"/>
                <a:gd name="T9" fmla="*/ 1771 h 1852"/>
                <a:gd name="T10" fmla="*/ 644 w 662"/>
                <a:gd name="T11" fmla="*/ 1770 h 1852"/>
                <a:gd name="T12" fmla="*/ 649 w 662"/>
                <a:gd name="T13" fmla="*/ 1786 h 1852"/>
                <a:gd name="T14" fmla="*/ 657 w 662"/>
                <a:gd name="T15" fmla="*/ 1802 h 1852"/>
                <a:gd name="T16" fmla="*/ 659 w 662"/>
                <a:gd name="T17" fmla="*/ 1818 h 1852"/>
                <a:gd name="T18" fmla="*/ 662 w 662"/>
                <a:gd name="T19" fmla="*/ 1835 h 1852"/>
                <a:gd name="T20" fmla="*/ 654 w 662"/>
                <a:gd name="T21" fmla="*/ 1852 h 1852"/>
                <a:gd name="T22" fmla="*/ 505 w 662"/>
                <a:gd name="T23" fmla="*/ 1848 h 1852"/>
                <a:gd name="T24" fmla="*/ 333 w 662"/>
                <a:gd name="T25" fmla="*/ 1846 h 1852"/>
                <a:gd name="T26" fmla="*/ 169 w 662"/>
                <a:gd name="T27" fmla="*/ 1845 h 1852"/>
                <a:gd name="T28" fmla="*/ 49 w 662"/>
                <a:gd name="T29" fmla="*/ 1844 h 1852"/>
                <a:gd name="T30" fmla="*/ 0 w 662"/>
                <a:gd name="T31" fmla="*/ 1843 h 1852"/>
                <a:gd name="T32" fmla="*/ 10 w 662"/>
                <a:gd name="T33" fmla="*/ 923 h 1852"/>
                <a:gd name="T34" fmla="*/ 10 w 662"/>
                <a:gd name="T35" fmla="*/ 749 h 1852"/>
                <a:gd name="T36" fmla="*/ 10 w 662"/>
                <a:gd name="T37" fmla="*/ 574 h 1852"/>
                <a:gd name="T38" fmla="*/ 12 w 662"/>
                <a:gd name="T39" fmla="*/ 399 h 1852"/>
                <a:gd name="T40" fmla="*/ 14 w 662"/>
                <a:gd name="T41" fmla="*/ 223 h 1852"/>
                <a:gd name="T42" fmla="*/ 34 w 662"/>
                <a:gd name="T43" fmla="*/ 134 h 1852"/>
                <a:gd name="T44" fmla="*/ 61 w 662"/>
                <a:gd name="T45" fmla="*/ 130 h 1852"/>
                <a:gd name="T46" fmla="*/ 88 w 662"/>
                <a:gd name="T47" fmla="*/ 123 h 1852"/>
                <a:gd name="T48" fmla="*/ 113 w 662"/>
                <a:gd name="T49" fmla="*/ 114 h 1852"/>
                <a:gd name="T50" fmla="*/ 132 w 662"/>
                <a:gd name="T51" fmla="*/ 101 h 1852"/>
                <a:gd name="T52" fmla="*/ 144 w 662"/>
                <a:gd name="T53" fmla="*/ 87 h 1852"/>
                <a:gd name="T54" fmla="*/ 139 w 662"/>
                <a:gd name="T55" fmla="*/ 75 h 1852"/>
                <a:gd name="T56" fmla="*/ 122 w 662"/>
                <a:gd name="T57" fmla="*/ 61 h 1852"/>
                <a:gd name="T58" fmla="*/ 95 w 662"/>
                <a:gd name="T59" fmla="*/ 50 h 1852"/>
                <a:gd name="T60" fmla="*/ 66 w 662"/>
                <a:gd name="T61" fmla="*/ 42 h 1852"/>
                <a:gd name="T62" fmla="*/ 49 w 662"/>
                <a:gd name="T63" fmla="*/ 38 h 1852"/>
                <a:gd name="T64" fmla="*/ 39 w 662"/>
                <a:gd name="T65" fmla="*/ 37 h 1852"/>
                <a:gd name="T66" fmla="*/ 29 w 662"/>
                <a:gd name="T67" fmla="*/ 36 h 1852"/>
                <a:gd name="T68" fmla="*/ 19 w 662"/>
                <a:gd name="T69" fmla="*/ 35 h 1852"/>
                <a:gd name="T70" fmla="*/ 12 w 662"/>
                <a:gd name="T71" fmla="*/ 31 h 1852"/>
                <a:gd name="T72" fmla="*/ 24 w 662"/>
                <a:gd name="T73" fmla="*/ 26 h 1852"/>
                <a:gd name="T74" fmla="*/ 56 w 662"/>
                <a:gd name="T75" fmla="*/ 19 h 1852"/>
                <a:gd name="T76" fmla="*/ 88 w 662"/>
                <a:gd name="T77" fmla="*/ 13 h 1852"/>
                <a:gd name="T78" fmla="*/ 120 w 662"/>
                <a:gd name="T79" fmla="*/ 8 h 1852"/>
                <a:gd name="T80" fmla="*/ 154 w 662"/>
                <a:gd name="T81" fmla="*/ 3 h 1852"/>
                <a:gd name="T82" fmla="*/ 169 w 662"/>
                <a:gd name="T83" fmla="*/ 741 h 1852"/>
                <a:gd name="T84" fmla="*/ 169 w 662"/>
                <a:gd name="T85" fmla="*/ 740 h 185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662"/>
                <a:gd name="T130" fmla="*/ 0 h 1852"/>
                <a:gd name="T131" fmla="*/ 662 w 662"/>
                <a:gd name="T132" fmla="*/ 1852 h 185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662" h="1852">
                  <a:moveTo>
                    <a:pt x="169" y="740"/>
                  </a:moveTo>
                  <a:lnTo>
                    <a:pt x="176" y="1763"/>
                  </a:lnTo>
                  <a:lnTo>
                    <a:pt x="215" y="1765"/>
                  </a:lnTo>
                  <a:lnTo>
                    <a:pt x="257" y="1767"/>
                  </a:lnTo>
                  <a:lnTo>
                    <a:pt x="304" y="1770"/>
                  </a:lnTo>
                  <a:lnTo>
                    <a:pt x="353" y="1770"/>
                  </a:lnTo>
                  <a:lnTo>
                    <a:pt x="402" y="1771"/>
                  </a:lnTo>
                  <a:lnTo>
                    <a:pt x="453" y="1771"/>
                  </a:lnTo>
                  <a:lnTo>
                    <a:pt x="502" y="1771"/>
                  </a:lnTo>
                  <a:lnTo>
                    <a:pt x="551" y="1771"/>
                  </a:lnTo>
                  <a:lnTo>
                    <a:pt x="600" y="1770"/>
                  </a:lnTo>
                  <a:lnTo>
                    <a:pt x="644" y="1770"/>
                  </a:lnTo>
                  <a:lnTo>
                    <a:pt x="647" y="1778"/>
                  </a:lnTo>
                  <a:lnTo>
                    <a:pt x="649" y="1786"/>
                  </a:lnTo>
                  <a:lnTo>
                    <a:pt x="652" y="1794"/>
                  </a:lnTo>
                  <a:lnTo>
                    <a:pt x="657" y="1802"/>
                  </a:lnTo>
                  <a:lnTo>
                    <a:pt x="659" y="1810"/>
                  </a:lnTo>
                  <a:lnTo>
                    <a:pt x="659" y="1818"/>
                  </a:lnTo>
                  <a:lnTo>
                    <a:pt x="662" y="1827"/>
                  </a:lnTo>
                  <a:lnTo>
                    <a:pt x="662" y="1835"/>
                  </a:lnTo>
                  <a:lnTo>
                    <a:pt x="659" y="1843"/>
                  </a:lnTo>
                  <a:lnTo>
                    <a:pt x="654" y="1852"/>
                  </a:lnTo>
                  <a:lnTo>
                    <a:pt x="586" y="1851"/>
                  </a:lnTo>
                  <a:lnTo>
                    <a:pt x="505" y="1848"/>
                  </a:lnTo>
                  <a:lnTo>
                    <a:pt x="419" y="1847"/>
                  </a:lnTo>
                  <a:lnTo>
                    <a:pt x="333" y="1846"/>
                  </a:lnTo>
                  <a:lnTo>
                    <a:pt x="247" y="1845"/>
                  </a:lnTo>
                  <a:lnTo>
                    <a:pt x="169" y="1845"/>
                  </a:lnTo>
                  <a:lnTo>
                    <a:pt x="103" y="1844"/>
                  </a:lnTo>
                  <a:lnTo>
                    <a:pt x="49" y="1844"/>
                  </a:lnTo>
                  <a:lnTo>
                    <a:pt x="14" y="1843"/>
                  </a:lnTo>
                  <a:lnTo>
                    <a:pt x="0" y="1843"/>
                  </a:lnTo>
                  <a:lnTo>
                    <a:pt x="7" y="1008"/>
                  </a:lnTo>
                  <a:lnTo>
                    <a:pt x="10" y="923"/>
                  </a:lnTo>
                  <a:lnTo>
                    <a:pt x="10" y="836"/>
                  </a:lnTo>
                  <a:lnTo>
                    <a:pt x="10" y="749"/>
                  </a:lnTo>
                  <a:lnTo>
                    <a:pt x="10" y="662"/>
                  </a:lnTo>
                  <a:lnTo>
                    <a:pt x="10" y="574"/>
                  </a:lnTo>
                  <a:lnTo>
                    <a:pt x="10" y="487"/>
                  </a:lnTo>
                  <a:lnTo>
                    <a:pt x="12" y="399"/>
                  </a:lnTo>
                  <a:lnTo>
                    <a:pt x="12" y="311"/>
                  </a:lnTo>
                  <a:lnTo>
                    <a:pt x="14" y="223"/>
                  </a:lnTo>
                  <a:lnTo>
                    <a:pt x="19" y="135"/>
                  </a:lnTo>
                  <a:lnTo>
                    <a:pt x="34" y="134"/>
                  </a:lnTo>
                  <a:lnTo>
                    <a:pt x="49" y="132"/>
                  </a:lnTo>
                  <a:lnTo>
                    <a:pt x="61" y="130"/>
                  </a:lnTo>
                  <a:lnTo>
                    <a:pt x="76" y="126"/>
                  </a:lnTo>
                  <a:lnTo>
                    <a:pt x="88" y="123"/>
                  </a:lnTo>
                  <a:lnTo>
                    <a:pt x="100" y="118"/>
                  </a:lnTo>
                  <a:lnTo>
                    <a:pt x="113" y="114"/>
                  </a:lnTo>
                  <a:lnTo>
                    <a:pt x="122" y="108"/>
                  </a:lnTo>
                  <a:lnTo>
                    <a:pt x="132" y="101"/>
                  </a:lnTo>
                  <a:lnTo>
                    <a:pt x="139" y="94"/>
                  </a:lnTo>
                  <a:lnTo>
                    <a:pt x="144" y="87"/>
                  </a:lnTo>
                  <a:lnTo>
                    <a:pt x="142" y="80"/>
                  </a:lnTo>
                  <a:lnTo>
                    <a:pt x="139" y="75"/>
                  </a:lnTo>
                  <a:lnTo>
                    <a:pt x="132" y="68"/>
                  </a:lnTo>
                  <a:lnTo>
                    <a:pt x="122" y="61"/>
                  </a:lnTo>
                  <a:lnTo>
                    <a:pt x="110" y="55"/>
                  </a:lnTo>
                  <a:lnTo>
                    <a:pt x="95" y="50"/>
                  </a:lnTo>
                  <a:lnTo>
                    <a:pt x="81" y="45"/>
                  </a:lnTo>
                  <a:lnTo>
                    <a:pt x="66" y="42"/>
                  </a:lnTo>
                  <a:lnTo>
                    <a:pt x="51" y="38"/>
                  </a:lnTo>
                  <a:lnTo>
                    <a:pt x="49" y="38"/>
                  </a:lnTo>
                  <a:lnTo>
                    <a:pt x="44" y="38"/>
                  </a:lnTo>
                  <a:lnTo>
                    <a:pt x="39" y="37"/>
                  </a:lnTo>
                  <a:lnTo>
                    <a:pt x="34" y="37"/>
                  </a:lnTo>
                  <a:lnTo>
                    <a:pt x="29" y="36"/>
                  </a:lnTo>
                  <a:lnTo>
                    <a:pt x="24" y="36"/>
                  </a:lnTo>
                  <a:lnTo>
                    <a:pt x="19" y="35"/>
                  </a:lnTo>
                  <a:lnTo>
                    <a:pt x="14" y="32"/>
                  </a:lnTo>
                  <a:lnTo>
                    <a:pt x="12" y="31"/>
                  </a:lnTo>
                  <a:lnTo>
                    <a:pt x="7" y="29"/>
                  </a:lnTo>
                  <a:lnTo>
                    <a:pt x="24" y="26"/>
                  </a:lnTo>
                  <a:lnTo>
                    <a:pt x="39" y="21"/>
                  </a:lnTo>
                  <a:lnTo>
                    <a:pt x="56" y="19"/>
                  </a:lnTo>
                  <a:lnTo>
                    <a:pt x="71" y="15"/>
                  </a:lnTo>
                  <a:lnTo>
                    <a:pt x="88" y="13"/>
                  </a:lnTo>
                  <a:lnTo>
                    <a:pt x="103" y="11"/>
                  </a:lnTo>
                  <a:lnTo>
                    <a:pt x="120" y="8"/>
                  </a:lnTo>
                  <a:lnTo>
                    <a:pt x="137" y="6"/>
                  </a:lnTo>
                  <a:lnTo>
                    <a:pt x="154" y="3"/>
                  </a:lnTo>
                  <a:lnTo>
                    <a:pt x="169" y="0"/>
                  </a:lnTo>
                  <a:lnTo>
                    <a:pt x="169" y="741"/>
                  </a:lnTo>
                  <a:lnTo>
                    <a:pt x="169" y="740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7" name="Freeform 50"/>
            <p:cNvSpPr>
              <a:spLocks/>
            </p:cNvSpPr>
            <p:nvPr/>
          </p:nvSpPr>
          <p:spPr bwMode="auto">
            <a:xfrm>
              <a:off x="2079" y="1910"/>
              <a:ext cx="3125" cy="1831"/>
            </a:xfrm>
            <a:custGeom>
              <a:avLst/>
              <a:gdLst>
                <a:gd name="T0" fmla="*/ 3105 w 3125"/>
                <a:gd name="T1" fmla="*/ 1032 h 1831"/>
                <a:gd name="T2" fmla="*/ 3105 w 3125"/>
                <a:gd name="T3" fmla="*/ 1196 h 1831"/>
                <a:gd name="T4" fmla="*/ 3105 w 3125"/>
                <a:gd name="T5" fmla="*/ 1357 h 1831"/>
                <a:gd name="T6" fmla="*/ 3108 w 3125"/>
                <a:gd name="T7" fmla="*/ 1516 h 1831"/>
                <a:gd name="T8" fmla="*/ 3105 w 3125"/>
                <a:gd name="T9" fmla="*/ 1670 h 1831"/>
                <a:gd name="T10" fmla="*/ 3098 w 3125"/>
                <a:gd name="T11" fmla="*/ 1822 h 1831"/>
                <a:gd name="T12" fmla="*/ 2539 w 3125"/>
                <a:gd name="T13" fmla="*/ 1822 h 1831"/>
                <a:gd name="T14" fmla="*/ 1968 w 3125"/>
                <a:gd name="T15" fmla="*/ 1822 h 1831"/>
                <a:gd name="T16" fmla="*/ 1402 w 3125"/>
                <a:gd name="T17" fmla="*/ 1823 h 1831"/>
                <a:gd name="T18" fmla="*/ 848 w 3125"/>
                <a:gd name="T19" fmla="*/ 1821 h 1831"/>
                <a:gd name="T20" fmla="*/ 326 w 3125"/>
                <a:gd name="T21" fmla="*/ 1814 h 1831"/>
                <a:gd name="T22" fmla="*/ 274 w 3125"/>
                <a:gd name="T23" fmla="*/ 1821 h 1831"/>
                <a:gd name="T24" fmla="*/ 225 w 3125"/>
                <a:gd name="T25" fmla="*/ 1818 h 1831"/>
                <a:gd name="T26" fmla="*/ 176 w 3125"/>
                <a:gd name="T27" fmla="*/ 1818 h 1831"/>
                <a:gd name="T28" fmla="*/ 132 w 3125"/>
                <a:gd name="T29" fmla="*/ 1821 h 1831"/>
                <a:gd name="T30" fmla="*/ 86 w 3125"/>
                <a:gd name="T31" fmla="*/ 1826 h 1831"/>
                <a:gd name="T32" fmla="*/ 0 w 3125"/>
                <a:gd name="T33" fmla="*/ 1732 h 1831"/>
                <a:gd name="T34" fmla="*/ 189 w 3125"/>
                <a:gd name="T35" fmla="*/ 1738 h 1831"/>
                <a:gd name="T36" fmla="*/ 365 w 3125"/>
                <a:gd name="T37" fmla="*/ 1741 h 1831"/>
                <a:gd name="T38" fmla="*/ 539 w 3125"/>
                <a:gd name="T39" fmla="*/ 1740 h 1831"/>
                <a:gd name="T40" fmla="*/ 723 w 3125"/>
                <a:gd name="T41" fmla="*/ 1740 h 1831"/>
                <a:gd name="T42" fmla="*/ 926 w 3125"/>
                <a:gd name="T43" fmla="*/ 1740 h 1831"/>
                <a:gd name="T44" fmla="*/ 2899 w 3125"/>
                <a:gd name="T45" fmla="*/ 1743 h 1831"/>
                <a:gd name="T46" fmla="*/ 2909 w 3125"/>
                <a:gd name="T47" fmla="*/ 1740 h 1831"/>
                <a:gd name="T48" fmla="*/ 2921 w 3125"/>
                <a:gd name="T49" fmla="*/ 1736 h 1831"/>
                <a:gd name="T50" fmla="*/ 2929 w 3125"/>
                <a:gd name="T51" fmla="*/ 1730 h 1831"/>
                <a:gd name="T52" fmla="*/ 2936 w 3125"/>
                <a:gd name="T53" fmla="*/ 1726 h 1831"/>
                <a:gd name="T54" fmla="*/ 2956 w 3125"/>
                <a:gd name="T55" fmla="*/ 502 h 1831"/>
                <a:gd name="T56" fmla="*/ 2978 w 3125"/>
                <a:gd name="T57" fmla="*/ 7 h 1831"/>
                <a:gd name="T58" fmla="*/ 3010 w 3125"/>
                <a:gd name="T59" fmla="*/ 17 h 1831"/>
                <a:gd name="T60" fmla="*/ 3044 w 3125"/>
                <a:gd name="T61" fmla="*/ 26 h 1831"/>
                <a:gd name="T62" fmla="*/ 3081 w 3125"/>
                <a:gd name="T63" fmla="*/ 36 h 1831"/>
                <a:gd name="T64" fmla="*/ 3110 w 3125"/>
                <a:gd name="T65" fmla="*/ 47 h 1831"/>
                <a:gd name="T66" fmla="*/ 3125 w 3125"/>
                <a:gd name="T67" fmla="*/ 53 h 183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125"/>
                <a:gd name="T103" fmla="*/ 0 h 1831"/>
                <a:gd name="T104" fmla="*/ 3125 w 3125"/>
                <a:gd name="T105" fmla="*/ 1831 h 183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125" h="1831">
                  <a:moveTo>
                    <a:pt x="3125" y="53"/>
                  </a:moveTo>
                  <a:lnTo>
                    <a:pt x="3105" y="1032"/>
                  </a:lnTo>
                  <a:lnTo>
                    <a:pt x="3105" y="1114"/>
                  </a:lnTo>
                  <a:lnTo>
                    <a:pt x="3105" y="1196"/>
                  </a:lnTo>
                  <a:lnTo>
                    <a:pt x="3105" y="1277"/>
                  </a:lnTo>
                  <a:lnTo>
                    <a:pt x="3105" y="1357"/>
                  </a:lnTo>
                  <a:lnTo>
                    <a:pt x="3108" y="1437"/>
                  </a:lnTo>
                  <a:lnTo>
                    <a:pt x="3108" y="1516"/>
                  </a:lnTo>
                  <a:lnTo>
                    <a:pt x="3105" y="1593"/>
                  </a:lnTo>
                  <a:lnTo>
                    <a:pt x="3105" y="1670"/>
                  </a:lnTo>
                  <a:lnTo>
                    <a:pt x="3103" y="1746"/>
                  </a:lnTo>
                  <a:lnTo>
                    <a:pt x="3098" y="1822"/>
                  </a:lnTo>
                  <a:lnTo>
                    <a:pt x="2821" y="1822"/>
                  </a:lnTo>
                  <a:lnTo>
                    <a:pt x="2539" y="1822"/>
                  </a:lnTo>
                  <a:lnTo>
                    <a:pt x="2255" y="1822"/>
                  </a:lnTo>
                  <a:lnTo>
                    <a:pt x="1968" y="1822"/>
                  </a:lnTo>
                  <a:lnTo>
                    <a:pt x="1684" y="1823"/>
                  </a:lnTo>
                  <a:lnTo>
                    <a:pt x="1402" y="1823"/>
                  </a:lnTo>
                  <a:lnTo>
                    <a:pt x="1122" y="1822"/>
                  </a:lnTo>
                  <a:lnTo>
                    <a:pt x="848" y="1821"/>
                  </a:lnTo>
                  <a:lnTo>
                    <a:pt x="583" y="1817"/>
                  </a:lnTo>
                  <a:lnTo>
                    <a:pt x="326" y="1814"/>
                  </a:lnTo>
                  <a:lnTo>
                    <a:pt x="301" y="1822"/>
                  </a:lnTo>
                  <a:lnTo>
                    <a:pt x="274" y="1821"/>
                  </a:lnTo>
                  <a:lnTo>
                    <a:pt x="250" y="1820"/>
                  </a:lnTo>
                  <a:lnTo>
                    <a:pt x="225" y="1818"/>
                  </a:lnTo>
                  <a:lnTo>
                    <a:pt x="201" y="1818"/>
                  </a:lnTo>
                  <a:lnTo>
                    <a:pt x="176" y="1818"/>
                  </a:lnTo>
                  <a:lnTo>
                    <a:pt x="154" y="1818"/>
                  </a:lnTo>
                  <a:lnTo>
                    <a:pt x="132" y="1821"/>
                  </a:lnTo>
                  <a:lnTo>
                    <a:pt x="108" y="1823"/>
                  </a:lnTo>
                  <a:lnTo>
                    <a:pt x="86" y="1826"/>
                  </a:lnTo>
                  <a:lnTo>
                    <a:pt x="61" y="1831"/>
                  </a:lnTo>
                  <a:lnTo>
                    <a:pt x="0" y="1732"/>
                  </a:lnTo>
                  <a:lnTo>
                    <a:pt x="95" y="1735"/>
                  </a:lnTo>
                  <a:lnTo>
                    <a:pt x="189" y="1738"/>
                  </a:lnTo>
                  <a:lnTo>
                    <a:pt x="277" y="1740"/>
                  </a:lnTo>
                  <a:lnTo>
                    <a:pt x="365" y="1741"/>
                  </a:lnTo>
                  <a:lnTo>
                    <a:pt x="451" y="1741"/>
                  </a:lnTo>
                  <a:lnTo>
                    <a:pt x="539" y="1740"/>
                  </a:lnTo>
                  <a:lnTo>
                    <a:pt x="627" y="1740"/>
                  </a:lnTo>
                  <a:lnTo>
                    <a:pt x="723" y="1740"/>
                  </a:lnTo>
                  <a:lnTo>
                    <a:pt x="821" y="1740"/>
                  </a:lnTo>
                  <a:lnTo>
                    <a:pt x="926" y="1740"/>
                  </a:lnTo>
                  <a:lnTo>
                    <a:pt x="2892" y="1743"/>
                  </a:lnTo>
                  <a:lnTo>
                    <a:pt x="2899" y="1743"/>
                  </a:lnTo>
                  <a:lnTo>
                    <a:pt x="2904" y="1742"/>
                  </a:lnTo>
                  <a:lnTo>
                    <a:pt x="2909" y="1740"/>
                  </a:lnTo>
                  <a:lnTo>
                    <a:pt x="2917" y="1738"/>
                  </a:lnTo>
                  <a:lnTo>
                    <a:pt x="2921" y="1736"/>
                  </a:lnTo>
                  <a:lnTo>
                    <a:pt x="2926" y="1734"/>
                  </a:lnTo>
                  <a:lnTo>
                    <a:pt x="2929" y="1730"/>
                  </a:lnTo>
                  <a:lnTo>
                    <a:pt x="2934" y="1728"/>
                  </a:lnTo>
                  <a:lnTo>
                    <a:pt x="2936" y="1726"/>
                  </a:lnTo>
                  <a:lnTo>
                    <a:pt x="2936" y="1722"/>
                  </a:lnTo>
                  <a:lnTo>
                    <a:pt x="2956" y="502"/>
                  </a:lnTo>
                  <a:lnTo>
                    <a:pt x="2966" y="0"/>
                  </a:lnTo>
                  <a:lnTo>
                    <a:pt x="2978" y="7"/>
                  </a:lnTo>
                  <a:lnTo>
                    <a:pt x="2993" y="13"/>
                  </a:lnTo>
                  <a:lnTo>
                    <a:pt x="3010" y="17"/>
                  </a:lnTo>
                  <a:lnTo>
                    <a:pt x="3027" y="22"/>
                  </a:lnTo>
                  <a:lnTo>
                    <a:pt x="3044" y="26"/>
                  </a:lnTo>
                  <a:lnTo>
                    <a:pt x="3061" y="31"/>
                  </a:lnTo>
                  <a:lnTo>
                    <a:pt x="3081" y="36"/>
                  </a:lnTo>
                  <a:lnTo>
                    <a:pt x="3095" y="41"/>
                  </a:lnTo>
                  <a:lnTo>
                    <a:pt x="3110" y="47"/>
                  </a:lnTo>
                  <a:lnTo>
                    <a:pt x="3125" y="53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8" name="Freeform 51"/>
            <p:cNvSpPr>
              <a:spLocks/>
            </p:cNvSpPr>
            <p:nvPr/>
          </p:nvSpPr>
          <p:spPr bwMode="auto">
            <a:xfrm>
              <a:off x="3250" y="3749"/>
              <a:ext cx="1189" cy="426"/>
            </a:xfrm>
            <a:custGeom>
              <a:avLst/>
              <a:gdLst>
                <a:gd name="T0" fmla="*/ 299 w 1189"/>
                <a:gd name="T1" fmla="*/ 73 h 426"/>
                <a:gd name="T2" fmla="*/ 402 w 1189"/>
                <a:gd name="T3" fmla="*/ 97 h 426"/>
                <a:gd name="T4" fmla="*/ 510 w 1189"/>
                <a:gd name="T5" fmla="*/ 111 h 426"/>
                <a:gd name="T6" fmla="*/ 572 w 1189"/>
                <a:gd name="T7" fmla="*/ 115 h 426"/>
                <a:gd name="T8" fmla="*/ 527 w 1189"/>
                <a:gd name="T9" fmla="*/ 133 h 426"/>
                <a:gd name="T10" fmla="*/ 493 w 1189"/>
                <a:gd name="T11" fmla="*/ 151 h 426"/>
                <a:gd name="T12" fmla="*/ 478 w 1189"/>
                <a:gd name="T13" fmla="*/ 171 h 426"/>
                <a:gd name="T14" fmla="*/ 525 w 1189"/>
                <a:gd name="T15" fmla="*/ 182 h 426"/>
                <a:gd name="T16" fmla="*/ 572 w 1189"/>
                <a:gd name="T17" fmla="*/ 168 h 426"/>
                <a:gd name="T18" fmla="*/ 621 w 1189"/>
                <a:gd name="T19" fmla="*/ 153 h 426"/>
                <a:gd name="T20" fmla="*/ 701 w 1189"/>
                <a:gd name="T21" fmla="*/ 154 h 426"/>
                <a:gd name="T22" fmla="*/ 672 w 1189"/>
                <a:gd name="T23" fmla="*/ 163 h 426"/>
                <a:gd name="T24" fmla="*/ 638 w 1189"/>
                <a:gd name="T25" fmla="*/ 173 h 426"/>
                <a:gd name="T26" fmla="*/ 603 w 1189"/>
                <a:gd name="T27" fmla="*/ 181 h 426"/>
                <a:gd name="T28" fmla="*/ 574 w 1189"/>
                <a:gd name="T29" fmla="*/ 192 h 426"/>
                <a:gd name="T30" fmla="*/ 549 w 1189"/>
                <a:gd name="T31" fmla="*/ 205 h 426"/>
                <a:gd name="T32" fmla="*/ 535 w 1189"/>
                <a:gd name="T33" fmla="*/ 221 h 426"/>
                <a:gd name="T34" fmla="*/ 586 w 1189"/>
                <a:gd name="T35" fmla="*/ 237 h 426"/>
                <a:gd name="T36" fmla="*/ 665 w 1189"/>
                <a:gd name="T37" fmla="*/ 224 h 426"/>
                <a:gd name="T38" fmla="*/ 741 w 1189"/>
                <a:gd name="T39" fmla="*/ 201 h 426"/>
                <a:gd name="T40" fmla="*/ 895 w 1189"/>
                <a:gd name="T41" fmla="*/ 189 h 426"/>
                <a:gd name="T42" fmla="*/ 826 w 1189"/>
                <a:gd name="T43" fmla="*/ 199 h 426"/>
                <a:gd name="T44" fmla="*/ 743 w 1189"/>
                <a:gd name="T45" fmla="*/ 221 h 426"/>
                <a:gd name="T46" fmla="*/ 672 w 1189"/>
                <a:gd name="T47" fmla="*/ 250 h 426"/>
                <a:gd name="T48" fmla="*/ 721 w 1189"/>
                <a:gd name="T49" fmla="*/ 275 h 426"/>
                <a:gd name="T50" fmla="*/ 812 w 1189"/>
                <a:gd name="T51" fmla="*/ 258 h 426"/>
                <a:gd name="T52" fmla="*/ 902 w 1189"/>
                <a:gd name="T53" fmla="*/ 233 h 426"/>
                <a:gd name="T54" fmla="*/ 969 w 1189"/>
                <a:gd name="T55" fmla="*/ 226 h 426"/>
                <a:gd name="T56" fmla="*/ 966 w 1189"/>
                <a:gd name="T57" fmla="*/ 213 h 426"/>
                <a:gd name="T58" fmla="*/ 947 w 1189"/>
                <a:gd name="T59" fmla="*/ 201 h 426"/>
                <a:gd name="T60" fmla="*/ 920 w 1189"/>
                <a:gd name="T61" fmla="*/ 192 h 426"/>
                <a:gd name="T62" fmla="*/ 1015 w 1189"/>
                <a:gd name="T63" fmla="*/ 199 h 426"/>
                <a:gd name="T64" fmla="*/ 1098 w 1189"/>
                <a:gd name="T65" fmla="*/ 219 h 426"/>
                <a:gd name="T66" fmla="*/ 1162 w 1189"/>
                <a:gd name="T67" fmla="*/ 254 h 426"/>
                <a:gd name="T68" fmla="*/ 1189 w 1189"/>
                <a:gd name="T69" fmla="*/ 295 h 426"/>
                <a:gd name="T70" fmla="*/ 1172 w 1189"/>
                <a:gd name="T71" fmla="*/ 331 h 426"/>
                <a:gd name="T72" fmla="*/ 1130 w 1189"/>
                <a:gd name="T73" fmla="*/ 365 h 426"/>
                <a:gd name="T74" fmla="*/ 1059 w 1189"/>
                <a:gd name="T75" fmla="*/ 402 h 426"/>
                <a:gd name="T76" fmla="*/ 893 w 1189"/>
                <a:gd name="T77" fmla="*/ 426 h 426"/>
                <a:gd name="T78" fmla="*/ 704 w 1189"/>
                <a:gd name="T79" fmla="*/ 422 h 426"/>
                <a:gd name="T80" fmla="*/ 530 w 1189"/>
                <a:gd name="T81" fmla="*/ 407 h 426"/>
                <a:gd name="T82" fmla="*/ 393 w 1189"/>
                <a:gd name="T83" fmla="*/ 376 h 426"/>
                <a:gd name="T84" fmla="*/ 339 w 1189"/>
                <a:gd name="T85" fmla="*/ 311 h 426"/>
                <a:gd name="T86" fmla="*/ 299 w 1189"/>
                <a:gd name="T87" fmla="*/ 239 h 426"/>
                <a:gd name="T88" fmla="*/ 221 w 1189"/>
                <a:gd name="T89" fmla="*/ 232 h 426"/>
                <a:gd name="T90" fmla="*/ 128 w 1189"/>
                <a:gd name="T91" fmla="*/ 203 h 426"/>
                <a:gd name="T92" fmla="*/ 47 w 1189"/>
                <a:gd name="T93" fmla="*/ 167 h 426"/>
                <a:gd name="T94" fmla="*/ 0 w 1189"/>
                <a:gd name="T95" fmla="*/ 123 h 426"/>
                <a:gd name="T96" fmla="*/ 8 w 1189"/>
                <a:gd name="T97" fmla="*/ 83 h 426"/>
                <a:gd name="T98" fmla="*/ 30 w 1189"/>
                <a:gd name="T99" fmla="*/ 46 h 426"/>
                <a:gd name="T100" fmla="*/ 62 w 1189"/>
                <a:gd name="T101" fmla="*/ 11 h 426"/>
                <a:gd name="T102" fmla="*/ 106 w 1189"/>
                <a:gd name="T103" fmla="*/ 8 h 426"/>
                <a:gd name="T104" fmla="*/ 152 w 1189"/>
                <a:gd name="T105" fmla="*/ 25 h 426"/>
                <a:gd name="T106" fmla="*/ 201 w 1189"/>
                <a:gd name="T107" fmla="*/ 46 h 426"/>
                <a:gd name="T108" fmla="*/ 233 w 1189"/>
                <a:gd name="T109" fmla="*/ 57 h 42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189"/>
                <a:gd name="T166" fmla="*/ 0 h 426"/>
                <a:gd name="T167" fmla="*/ 1189 w 1189"/>
                <a:gd name="T168" fmla="*/ 426 h 42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189" h="426">
                  <a:moveTo>
                    <a:pt x="233" y="56"/>
                  </a:moveTo>
                  <a:lnTo>
                    <a:pt x="265" y="65"/>
                  </a:lnTo>
                  <a:lnTo>
                    <a:pt x="299" y="73"/>
                  </a:lnTo>
                  <a:lnTo>
                    <a:pt x="334" y="82"/>
                  </a:lnTo>
                  <a:lnTo>
                    <a:pt x="366" y="90"/>
                  </a:lnTo>
                  <a:lnTo>
                    <a:pt x="402" y="97"/>
                  </a:lnTo>
                  <a:lnTo>
                    <a:pt x="437" y="103"/>
                  </a:lnTo>
                  <a:lnTo>
                    <a:pt x="471" y="109"/>
                  </a:lnTo>
                  <a:lnTo>
                    <a:pt x="510" y="111"/>
                  </a:lnTo>
                  <a:lnTo>
                    <a:pt x="547" y="112"/>
                  </a:lnTo>
                  <a:lnTo>
                    <a:pt x="586" y="110"/>
                  </a:lnTo>
                  <a:lnTo>
                    <a:pt x="572" y="115"/>
                  </a:lnTo>
                  <a:lnTo>
                    <a:pt x="557" y="121"/>
                  </a:lnTo>
                  <a:lnTo>
                    <a:pt x="542" y="127"/>
                  </a:lnTo>
                  <a:lnTo>
                    <a:pt x="527" y="133"/>
                  </a:lnTo>
                  <a:lnTo>
                    <a:pt x="515" y="138"/>
                  </a:lnTo>
                  <a:lnTo>
                    <a:pt x="503" y="144"/>
                  </a:lnTo>
                  <a:lnTo>
                    <a:pt x="493" y="151"/>
                  </a:lnTo>
                  <a:lnTo>
                    <a:pt x="486" y="158"/>
                  </a:lnTo>
                  <a:lnTo>
                    <a:pt x="481" y="165"/>
                  </a:lnTo>
                  <a:lnTo>
                    <a:pt x="478" y="171"/>
                  </a:lnTo>
                  <a:lnTo>
                    <a:pt x="496" y="179"/>
                  </a:lnTo>
                  <a:lnTo>
                    <a:pt x="510" y="182"/>
                  </a:lnTo>
                  <a:lnTo>
                    <a:pt x="525" y="182"/>
                  </a:lnTo>
                  <a:lnTo>
                    <a:pt x="540" y="178"/>
                  </a:lnTo>
                  <a:lnTo>
                    <a:pt x="557" y="174"/>
                  </a:lnTo>
                  <a:lnTo>
                    <a:pt x="572" y="168"/>
                  </a:lnTo>
                  <a:lnTo>
                    <a:pt x="586" y="162"/>
                  </a:lnTo>
                  <a:lnTo>
                    <a:pt x="603" y="157"/>
                  </a:lnTo>
                  <a:lnTo>
                    <a:pt x="621" y="153"/>
                  </a:lnTo>
                  <a:lnTo>
                    <a:pt x="638" y="151"/>
                  </a:lnTo>
                  <a:lnTo>
                    <a:pt x="706" y="151"/>
                  </a:lnTo>
                  <a:lnTo>
                    <a:pt x="701" y="154"/>
                  </a:lnTo>
                  <a:lnTo>
                    <a:pt x="692" y="158"/>
                  </a:lnTo>
                  <a:lnTo>
                    <a:pt x="684" y="160"/>
                  </a:lnTo>
                  <a:lnTo>
                    <a:pt x="672" y="163"/>
                  </a:lnTo>
                  <a:lnTo>
                    <a:pt x="662" y="167"/>
                  </a:lnTo>
                  <a:lnTo>
                    <a:pt x="650" y="169"/>
                  </a:lnTo>
                  <a:lnTo>
                    <a:pt x="638" y="173"/>
                  </a:lnTo>
                  <a:lnTo>
                    <a:pt x="625" y="175"/>
                  </a:lnTo>
                  <a:lnTo>
                    <a:pt x="616" y="178"/>
                  </a:lnTo>
                  <a:lnTo>
                    <a:pt x="603" y="181"/>
                  </a:lnTo>
                  <a:lnTo>
                    <a:pt x="594" y="184"/>
                  </a:lnTo>
                  <a:lnTo>
                    <a:pt x="584" y="187"/>
                  </a:lnTo>
                  <a:lnTo>
                    <a:pt x="574" y="192"/>
                  </a:lnTo>
                  <a:lnTo>
                    <a:pt x="564" y="197"/>
                  </a:lnTo>
                  <a:lnTo>
                    <a:pt x="557" y="200"/>
                  </a:lnTo>
                  <a:lnTo>
                    <a:pt x="549" y="205"/>
                  </a:lnTo>
                  <a:lnTo>
                    <a:pt x="542" y="210"/>
                  </a:lnTo>
                  <a:lnTo>
                    <a:pt x="537" y="215"/>
                  </a:lnTo>
                  <a:lnTo>
                    <a:pt x="535" y="221"/>
                  </a:lnTo>
                  <a:lnTo>
                    <a:pt x="530" y="226"/>
                  </a:lnTo>
                  <a:lnTo>
                    <a:pt x="559" y="234"/>
                  </a:lnTo>
                  <a:lnTo>
                    <a:pt x="586" y="237"/>
                  </a:lnTo>
                  <a:lnTo>
                    <a:pt x="613" y="235"/>
                  </a:lnTo>
                  <a:lnTo>
                    <a:pt x="640" y="231"/>
                  </a:lnTo>
                  <a:lnTo>
                    <a:pt x="665" y="224"/>
                  </a:lnTo>
                  <a:lnTo>
                    <a:pt x="689" y="216"/>
                  </a:lnTo>
                  <a:lnTo>
                    <a:pt x="716" y="208"/>
                  </a:lnTo>
                  <a:lnTo>
                    <a:pt x="741" y="201"/>
                  </a:lnTo>
                  <a:lnTo>
                    <a:pt x="768" y="195"/>
                  </a:lnTo>
                  <a:lnTo>
                    <a:pt x="795" y="192"/>
                  </a:lnTo>
                  <a:lnTo>
                    <a:pt x="895" y="189"/>
                  </a:lnTo>
                  <a:lnTo>
                    <a:pt x="875" y="191"/>
                  </a:lnTo>
                  <a:lnTo>
                    <a:pt x="851" y="194"/>
                  </a:lnTo>
                  <a:lnTo>
                    <a:pt x="826" y="199"/>
                  </a:lnTo>
                  <a:lnTo>
                    <a:pt x="799" y="205"/>
                  </a:lnTo>
                  <a:lnTo>
                    <a:pt x="770" y="211"/>
                  </a:lnTo>
                  <a:lnTo>
                    <a:pt x="743" y="221"/>
                  </a:lnTo>
                  <a:lnTo>
                    <a:pt x="719" y="230"/>
                  </a:lnTo>
                  <a:lnTo>
                    <a:pt x="694" y="240"/>
                  </a:lnTo>
                  <a:lnTo>
                    <a:pt x="672" y="250"/>
                  </a:lnTo>
                  <a:lnTo>
                    <a:pt x="655" y="263"/>
                  </a:lnTo>
                  <a:lnTo>
                    <a:pt x="689" y="273"/>
                  </a:lnTo>
                  <a:lnTo>
                    <a:pt x="721" y="275"/>
                  </a:lnTo>
                  <a:lnTo>
                    <a:pt x="750" y="273"/>
                  </a:lnTo>
                  <a:lnTo>
                    <a:pt x="782" y="267"/>
                  </a:lnTo>
                  <a:lnTo>
                    <a:pt x="812" y="258"/>
                  </a:lnTo>
                  <a:lnTo>
                    <a:pt x="841" y="249"/>
                  </a:lnTo>
                  <a:lnTo>
                    <a:pt x="873" y="240"/>
                  </a:lnTo>
                  <a:lnTo>
                    <a:pt x="902" y="233"/>
                  </a:lnTo>
                  <a:lnTo>
                    <a:pt x="934" y="229"/>
                  </a:lnTo>
                  <a:lnTo>
                    <a:pt x="964" y="230"/>
                  </a:lnTo>
                  <a:lnTo>
                    <a:pt x="969" y="226"/>
                  </a:lnTo>
                  <a:lnTo>
                    <a:pt x="971" y="222"/>
                  </a:lnTo>
                  <a:lnTo>
                    <a:pt x="971" y="217"/>
                  </a:lnTo>
                  <a:lnTo>
                    <a:pt x="966" y="213"/>
                  </a:lnTo>
                  <a:lnTo>
                    <a:pt x="961" y="209"/>
                  </a:lnTo>
                  <a:lnTo>
                    <a:pt x="956" y="205"/>
                  </a:lnTo>
                  <a:lnTo>
                    <a:pt x="947" y="201"/>
                  </a:lnTo>
                  <a:lnTo>
                    <a:pt x="939" y="198"/>
                  </a:lnTo>
                  <a:lnTo>
                    <a:pt x="929" y="194"/>
                  </a:lnTo>
                  <a:lnTo>
                    <a:pt x="920" y="192"/>
                  </a:lnTo>
                  <a:lnTo>
                    <a:pt x="951" y="193"/>
                  </a:lnTo>
                  <a:lnTo>
                    <a:pt x="983" y="195"/>
                  </a:lnTo>
                  <a:lnTo>
                    <a:pt x="1015" y="199"/>
                  </a:lnTo>
                  <a:lnTo>
                    <a:pt x="1045" y="205"/>
                  </a:lnTo>
                  <a:lnTo>
                    <a:pt x="1072" y="211"/>
                  </a:lnTo>
                  <a:lnTo>
                    <a:pt x="1098" y="219"/>
                  </a:lnTo>
                  <a:lnTo>
                    <a:pt x="1123" y="230"/>
                  </a:lnTo>
                  <a:lnTo>
                    <a:pt x="1145" y="241"/>
                  </a:lnTo>
                  <a:lnTo>
                    <a:pt x="1162" y="254"/>
                  </a:lnTo>
                  <a:lnTo>
                    <a:pt x="1177" y="267"/>
                  </a:lnTo>
                  <a:lnTo>
                    <a:pt x="1187" y="281"/>
                  </a:lnTo>
                  <a:lnTo>
                    <a:pt x="1189" y="295"/>
                  </a:lnTo>
                  <a:lnTo>
                    <a:pt x="1187" y="307"/>
                  </a:lnTo>
                  <a:lnTo>
                    <a:pt x="1182" y="319"/>
                  </a:lnTo>
                  <a:lnTo>
                    <a:pt x="1172" y="331"/>
                  </a:lnTo>
                  <a:lnTo>
                    <a:pt x="1160" y="343"/>
                  </a:lnTo>
                  <a:lnTo>
                    <a:pt x="1145" y="353"/>
                  </a:lnTo>
                  <a:lnTo>
                    <a:pt x="1130" y="365"/>
                  </a:lnTo>
                  <a:lnTo>
                    <a:pt x="1118" y="375"/>
                  </a:lnTo>
                  <a:lnTo>
                    <a:pt x="1103" y="386"/>
                  </a:lnTo>
                  <a:lnTo>
                    <a:pt x="1059" y="402"/>
                  </a:lnTo>
                  <a:lnTo>
                    <a:pt x="1008" y="415"/>
                  </a:lnTo>
                  <a:lnTo>
                    <a:pt x="951" y="422"/>
                  </a:lnTo>
                  <a:lnTo>
                    <a:pt x="893" y="426"/>
                  </a:lnTo>
                  <a:lnTo>
                    <a:pt x="829" y="426"/>
                  </a:lnTo>
                  <a:lnTo>
                    <a:pt x="768" y="425"/>
                  </a:lnTo>
                  <a:lnTo>
                    <a:pt x="704" y="422"/>
                  </a:lnTo>
                  <a:lnTo>
                    <a:pt x="643" y="417"/>
                  </a:lnTo>
                  <a:lnTo>
                    <a:pt x="586" y="413"/>
                  </a:lnTo>
                  <a:lnTo>
                    <a:pt x="530" y="407"/>
                  </a:lnTo>
                  <a:lnTo>
                    <a:pt x="471" y="402"/>
                  </a:lnTo>
                  <a:lnTo>
                    <a:pt x="427" y="392"/>
                  </a:lnTo>
                  <a:lnTo>
                    <a:pt x="393" y="376"/>
                  </a:lnTo>
                  <a:lnTo>
                    <a:pt x="368" y="358"/>
                  </a:lnTo>
                  <a:lnTo>
                    <a:pt x="351" y="335"/>
                  </a:lnTo>
                  <a:lnTo>
                    <a:pt x="339" y="311"/>
                  </a:lnTo>
                  <a:lnTo>
                    <a:pt x="326" y="286"/>
                  </a:lnTo>
                  <a:lnTo>
                    <a:pt x="314" y="262"/>
                  </a:lnTo>
                  <a:lnTo>
                    <a:pt x="299" y="239"/>
                  </a:lnTo>
                  <a:lnTo>
                    <a:pt x="277" y="218"/>
                  </a:lnTo>
                  <a:lnTo>
                    <a:pt x="250" y="239"/>
                  </a:lnTo>
                  <a:lnTo>
                    <a:pt x="221" y="232"/>
                  </a:lnTo>
                  <a:lnTo>
                    <a:pt x="189" y="223"/>
                  </a:lnTo>
                  <a:lnTo>
                    <a:pt x="157" y="214"/>
                  </a:lnTo>
                  <a:lnTo>
                    <a:pt x="128" y="203"/>
                  </a:lnTo>
                  <a:lnTo>
                    <a:pt x="98" y="192"/>
                  </a:lnTo>
                  <a:lnTo>
                    <a:pt x="71" y="179"/>
                  </a:lnTo>
                  <a:lnTo>
                    <a:pt x="47" y="167"/>
                  </a:lnTo>
                  <a:lnTo>
                    <a:pt x="27" y="153"/>
                  </a:lnTo>
                  <a:lnTo>
                    <a:pt x="13" y="138"/>
                  </a:lnTo>
                  <a:lnTo>
                    <a:pt x="0" y="123"/>
                  </a:lnTo>
                  <a:lnTo>
                    <a:pt x="0" y="110"/>
                  </a:lnTo>
                  <a:lnTo>
                    <a:pt x="3" y="97"/>
                  </a:lnTo>
                  <a:lnTo>
                    <a:pt x="8" y="83"/>
                  </a:lnTo>
                  <a:lnTo>
                    <a:pt x="13" y="71"/>
                  </a:lnTo>
                  <a:lnTo>
                    <a:pt x="20" y="58"/>
                  </a:lnTo>
                  <a:lnTo>
                    <a:pt x="30" y="46"/>
                  </a:lnTo>
                  <a:lnTo>
                    <a:pt x="40" y="34"/>
                  </a:lnTo>
                  <a:lnTo>
                    <a:pt x="49" y="23"/>
                  </a:lnTo>
                  <a:lnTo>
                    <a:pt x="62" y="11"/>
                  </a:lnTo>
                  <a:lnTo>
                    <a:pt x="74" y="0"/>
                  </a:lnTo>
                  <a:lnTo>
                    <a:pt x="91" y="3"/>
                  </a:lnTo>
                  <a:lnTo>
                    <a:pt x="106" y="8"/>
                  </a:lnTo>
                  <a:lnTo>
                    <a:pt x="121" y="13"/>
                  </a:lnTo>
                  <a:lnTo>
                    <a:pt x="138" y="19"/>
                  </a:lnTo>
                  <a:lnTo>
                    <a:pt x="152" y="25"/>
                  </a:lnTo>
                  <a:lnTo>
                    <a:pt x="170" y="32"/>
                  </a:lnTo>
                  <a:lnTo>
                    <a:pt x="184" y="39"/>
                  </a:lnTo>
                  <a:lnTo>
                    <a:pt x="201" y="46"/>
                  </a:lnTo>
                  <a:lnTo>
                    <a:pt x="216" y="51"/>
                  </a:lnTo>
                  <a:lnTo>
                    <a:pt x="233" y="57"/>
                  </a:lnTo>
                  <a:lnTo>
                    <a:pt x="233" y="56"/>
                  </a:lnTo>
                  <a:close/>
                </a:path>
              </a:pathLst>
            </a:custGeom>
            <a:solidFill>
              <a:srgbClr val="B347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9" name="Freeform 52"/>
            <p:cNvSpPr>
              <a:spLocks/>
            </p:cNvSpPr>
            <p:nvPr/>
          </p:nvSpPr>
          <p:spPr bwMode="auto">
            <a:xfrm>
              <a:off x="3412" y="3749"/>
              <a:ext cx="47" cy="15"/>
            </a:xfrm>
            <a:custGeom>
              <a:avLst/>
              <a:gdLst>
                <a:gd name="T0" fmla="*/ 44 w 47"/>
                <a:gd name="T1" fmla="*/ 0 h 15"/>
                <a:gd name="T2" fmla="*/ 47 w 47"/>
                <a:gd name="T3" fmla="*/ 6 h 15"/>
                <a:gd name="T4" fmla="*/ 42 w 47"/>
                <a:gd name="T5" fmla="*/ 10 h 15"/>
                <a:gd name="T6" fmla="*/ 37 w 47"/>
                <a:gd name="T7" fmla="*/ 13 h 15"/>
                <a:gd name="T8" fmla="*/ 30 w 47"/>
                <a:gd name="T9" fmla="*/ 15 h 15"/>
                <a:gd name="T10" fmla="*/ 22 w 47"/>
                <a:gd name="T11" fmla="*/ 15 h 15"/>
                <a:gd name="T12" fmla="*/ 15 w 47"/>
                <a:gd name="T13" fmla="*/ 15 h 15"/>
                <a:gd name="T14" fmla="*/ 10 w 47"/>
                <a:gd name="T15" fmla="*/ 13 h 15"/>
                <a:gd name="T16" fmla="*/ 3 w 47"/>
                <a:gd name="T17" fmla="*/ 9 h 15"/>
                <a:gd name="T18" fmla="*/ 0 w 47"/>
                <a:gd name="T19" fmla="*/ 6 h 15"/>
                <a:gd name="T20" fmla="*/ 0 w 47"/>
                <a:gd name="T21" fmla="*/ 0 h 15"/>
                <a:gd name="T22" fmla="*/ 44 w 47"/>
                <a:gd name="T23" fmla="*/ 0 h 15"/>
                <a:gd name="T24" fmla="*/ 44 w 47"/>
                <a:gd name="T25" fmla="*/ 0 h 1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7"/>
                <a:gd name="T40" fmla="*/ 0 h 15"/>
                <a:gd name="T41" fmla="*/ 47 w 47"/>
                <a:gd name="T42" fmla="*/ 15 h 1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7" h="15">
                  <a:moveTo>
                    <a:pt x="44" y="0"/>
                  </a:moveTo>
                  <a:lnTo>
                    <a:pt x="47" y="6"/>
                  </a:lnTo>
                  <a:lnTo>
                    <a:pt x="42" y="10"/>
                  </a:lnTo>
                  <a:lnTo>
                    <a:pt x="37" y="13"/>
                  </a:lnTo>
                  <a:lnTo>
                    <a:pt x="30" y="15"/>
                  </a:lnTo>
                  <a:lnTo>
                    <a:pt x="22" y="15"/>
                  </a:lnTo>
                  <a:lnTo>
                    <a:pt x="15" y="15"/>
                  </a:lnTo>
                  <a:lnTo>
                    <a:pt x="10" y="13"/>
                  </a:lnTo>
                  <a:lnTo>
                    <a:pt x="3" y="9"/>
                  </a:lnTo>
                  <a:lnTo>
                    <a:pt x="0" y="6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0" name="Freeform 53"/>
            <p:cNvSpPr>
              <a:spLocks/>
            </p:cNvSpPr>
            <p:nvPr/>
          </p:nvSpPr>
          <p:spPr bwMode="auto">
            <a:xfrm>
              <a:off x="3491" y="3749"/>
              <a:ext cx="115" cy="54"/>
            </a:xfrm>
            <a:custGeom>
              <a:avLst/>
              <a:gdLst>
                <a:gd name="T0" fmla="*/ 112 w 115"/>
                <a:gd name="T1" fmla="*/ 0 h 54"/>
                <a:gd name="T2" fmla="*/ 115 w 115"/>
                <a:gd name="T3" fmla="*/ 6 h 54"/>
                <a:gd name="T4" fmla="*/ 115 w 115"/>
                <a:gd name="T5" fmla="*/ 11 h 54"/>
                <a:gd name="T6" fmla="*/ 112 w 115"/>
                <a:gd name="T7" fmla="*/ 17 h 54"/>
                <a:gd name="T8" fmla="*/ 107 w 115"/>
                <a:gd name="T9" fmla="*/ 23 h 54"/>
                <a:gd name="T10" fmla="*/ 100 w 115"/>
                <a:gd name="T11" fmla="*/ 29 h 54"/>
                <a:gd name="T12" fmla="*/ 93 w 115"/>
                <a:gd name="T13" fmla="*/ 34 h 54"/>
                <a:gd name="T14" fmla="*/ 85 w 115"/>
                <a:gd name="T15" fmla="*/ 39 h 54"/>
                <a:gd name="T16" fmla="*/ 76 w 115"/>
                <a:gd name="T17" fmla="*/ 45 h 54"/>
                <a:gd name="T18" fmla="*/ 68 w 115"/>
                <a:gd name="T19" fmla="*/ 49 h 54"/>
                <a:gd name="T20" fmla="*/ 61 w 115"/>
                <a:gd name="T21" fmla="*/ 54 h 54"/>
                <a:gd name="T22" fmla="*/ 49 w 115"/>
                <a:gd name="T23" fmla="*/ 51 h 54"/>
                <a:gd name="T24" fmla="*/ 36 w 115"/>
                <a:gd name="T25" fmla="*/ 48 h 54"/>
                <a:gd name="T26" fmla="*/ 24 w 115"/>
                <a:gd name="T27" fmla="*/ 45 h 54"/>
                <a:gd name="T28" fmla="*/ 14 w 115"/>
                <a:gd name="T29" fmla="*/ 40 h 54"/>
                <a:gd name="T30" fmla="*/ 7 w 115"/>
                <a:gd name="T31" fmla="*/ 35 h 54"/>
                <a:gd name="T32" fmla="*/ 2 w 115"/>
                <a:gd name="T33" fmla="*/ 30 h 54"/>
                <a:gd name="T34" fmla="*/ 0 w 115"/>
                <a:gd name="T35" fmla="*/ 24 h 54"/>
                <a:gd name="T36" fmla="*/ 0 w 115"/>
                <a:gd name="T37" fmla="*/ 17 h 54"/>
                <a:gd name="T38" fmla="*/ 5 w 115"/>
                <a:gd name="T39" fmla="*/ 11 h 54"/>
                <a:gd name="T40" fmla="*/ 9 w 115"/>
                <a:gd name="T41" fmla="*/ 3 h 54"/>
                <a:gd name="T42" fmla="*/ 19 w 115"/>
                <a:gd name="T43" fmla="*/ 2 h 54"/>
                <a:gd name="T44" fmla="*/ 29 w 115"/>
                <a:gd name="T45" fmla="*/ 1 h 54"/>
                <a:gd name="T46" fmla="*/ 39 w 115"/>
                <a:gd name="T47" fmla="*/ 0 h 54"/>
                <a:gd name="T48" fmla="*/ 49 w 115"/>
                <a:gd name="T49" fmla="*/ 0 h 54"/>
                <a:gd name="T50" fmla="*/ 61 w 115"/>
                <a:gd name="T51" fmla="*/ 0 h 54"/>
                <a:gd name="T52" fmla="*/ 71 w 115"/>
                <a:gd name="T53" fmla="*/ 0 h 54"/>
                <a:gd name="T54" fmla="*/ 83 w 115"/>
                <a:gd name="T55" fmla="*/ 0 h 54"/>
                <a:gd name="T56" fmla="*/ 93 w 115"/>
                <a:gd name="T57" fmla="*/ 0 h 54"/>
                <a:gd name="T58" fmla="*/ 103 w 115"/>
                <a:gd name="T59" fmla="*/ 0 h 54"/>
                <a:gd name="T60" fmla="*/ 112 w 115"/>
                <a:gd name="T61" fmla="*/ 0 h 54"/>
                <a:gd name="T62" fmla="*/ 112 w 115"/>
                <a:gd name="T63" fmla="*/ 0 h 5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15"/>
                <a:gd name="T97" fmla="*/ 0 h 54"/>
                <a:gd name="T98" fmla="*/ 115 w 115"/>
                <a:gd name="T99" fmla="*/ 54 h 54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15" h="54">
                  <a:moveTo>
                    <a:pt x="112" y="0"/>
                  </a:moveTo>
                  <a:lnTo>
                    <a:pt x="115" y="6"/>
                  </a:lnTo>
                  <a:lnTo>
                    <a:pt x="115" y="11"/>
                  </a:lnTo>
                  <a:lnTo>
                    <a:pt x="112" y="17"/>
                  </a:lnTo>
                  <a:lnTo>
                    <a:pt x="107" y="23"/>
                  </a:lnTo>
                  <a:lnTo>
                    <a:pt x="100" y="29"/>
                  </a:lnTo>
                  <a:lnTo>
                    <a:pt x="93" y="34"/>
                  </a:lnTo>
                  <a:lnTo>
                    <a:pt x="85" y="39"/>
                  </a:lnTo>
                  <a:lnTo>
                    <a:pt x="76" y="45"/>
                  </a:lnTo>
                  <a:lnTo>
                    <a:pt x="68" y="49"/>
                  </a:lnTo>
                  <a:lnTo>
                    <a:pt x="61" y="54"/>
                  </a:lnTo>
                  <a:lnTo>
                    <a:pt x="49" y="51"/>
                  </a:lnTo>
                  <a:lnTo>
                    <a:pt x="36" y="48"/>
                  </a:lnTo>
                  <a:lnTo>
                    <a:pt x="24" y="45"/>
                  </a:lnTo>
                  <a:lnTo>
                    <a:pt x="14" y="40"/>
                  </a:lnTo>
                  <a:lnTo>
                    <a:pt x="7" y="35"/>
                  </a:lnTo>
                  <a:lnTo>
                    <a:pt x="2" y="30"/>
                  </a:lnTo>
                  <a:lnTo>
                    <a:pt x="0" y="24"/>
                  </a:lnTo>
                  <a:lnTo>
                    <a:pt x="0" y="17"/>
                  </a:lnTo>
                  <a:lnTo>
                    <a:pt x="5" y="11"/>
                  </a:lnTo>
                  <a:lnTo>
                    <a:pt x="9" y="3"/>
                  </a:lnTo>
                  <a:lnTo>
                    <a:pt x="19" y="2"/>
                  </a:lnTo>
                  <a:lnTo>
                    <a:pt x="29" y="1"/>
                  </a:lnTo>
                  <a:lnTo>
                    <a:pt x="39" y="0"/>
                  </a:lnTo>
                  <a:lnTo>
                    <a:pt x="49" y="0"/>
                  </a:lnTo>
                  <a:lnTo>
                    <a:pt x="61" y="0"/>
                  </a:lnTo>
                  <a:lnTo>
                    <a:pt x="71" y="0"/>
                  </a:lnTo>
                  <a:lnTo>
                    <a:pt x="83" y="0"/>
                  </a:lnTo>
                  <a:lnTo>
                    <a:pt x="93" y="0"/>
                  </a:lnTo>
                  <a:lnTo>
                    <a:pt x="103" y="0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B3D9F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1" name="Freeform 54"/>
            <p:cNvSpPr>
              <a:spLocks/>
            </p:cNvSpPr>
            <p:nvPr/>
          </p:nvSpPr>
          <p:spPr bwMode="auto">
            <a:xfrm>
              <a:off x="3613" y="3749"/>
              <a:ext cx="152" cy="81"/>
            </a:xfrm>
            <a:custGeom>
              <a:avLst/>
              <a:gdLst>
                <a:gd name="T0" fmla="*/ 152 w 152"/>
                <a:gd name="T1" fmla="*/ 3 h 81"/>
                <a:gd name="T2" fmla="*/ 142 w 152"/>
                <a:gd name="T3" fmla="*/ 13 h 81"/>
                <a:gd name="T4" fmla="*/ 133 w 152"/>
                <a:gd name="T5" fmla="*/ 23 h 81"/>
                <a:gd name="T6" fmla="*/ 128 w 152"/>
                <a:gd name="T7" fmla="*/ 34 h 81"/>
                <a:gd name="T8" fmla="*/ 120 w 152"/>
                <a:gd name="T9" fmla="*/ 47 h 81"/>
                <a:gd name="T10" fmla="*/ 113 w 152"/>
                <a:gd name="T11" fmla="*/ 58 h 81"/>
                <a:gd name="T12" fmla="*/ 106 w 152"/>
                <a:gd name="T13" fmla="*/ 69 h 81"/>
                <a:gd name="T14" fmla="*/ 93 w 152"/>
                <a:gd name="T15" fmla="*/ 77 h 81"/>
                <a:gd name="T16" fmla="*/ 79 w 152"/>
                <a:gd name="T17" fmla="*/ 81 h 81"/>
                <a:gd name="T18" fmla="*/ 57 w 152"/>
                <a:gd name="T19" fmla="*/ 81 h 81"/>
                <a:gd name="T20" fmla="*/ 27 w 152"/>
                <a:gd name="T21" fmla="*/ 78 h 81"/>
                <a:gd name="T22" fmla="*/ 10 w 152"/>
                <a:gd name="T23" fmla="*/ 71 h 81"/>
                <a:gd name="T24" fmla="*/ 0 w 152"/>
                <a:gd name="T25" fmla="*/ 63 h 81"/>
                <a:gd name="T26" fmla="*/ 0 w 152"/>
                <a:gd name="T27" fmla="*/ 56 h 81"/>
                <a:gd name="T28" fmla="*/ 5 w 152"/>
                <a:gd name="T29" fmla="*/ 48 h 81"/>
                <a:gd name="T30" fmla="*/ 17 w 152"/>
                <a:gd name="T31" fmla="*/ 40 h 81"/>
                <a:gd name="T32" fmla="*/ 30 w 152"/>
                <a:gd name="T33" fmla="*/ 32 h 81"/>
                <a:gd name="T34" fmla="*/ 42 w 152"/>
                <a:gd name="T35" fmla="*/ 25 h 81"/>
                <a:gd name="T36" fmla="*/ 54 w 152"/>
                <a:gd name="T37" fmla="*/ 17 h 81"/>
                <a:gd name="T38" fmla="*/ 61 w 152"/>
                <a:gd name="T39" fmla="*/ 9 h 81"/>
                <a:gd name="T40" fmla="*/ 64 w 152"/>
                <a:gd name="T41" fmla="*/ 0 h 81"/>
                <a:gd name="T42" fmla="*/ 152 w 152"/>
                <a:gd name="T43" fmla="*/ 3 h 81"/>
                <a:gd name="T44" fmla="*/ 152 w 152"/>
                <a:gd name="T45" fmla="*/ 3 h 8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52"/>
                <a:gd name="T70" fmla="*/ 0 h 81"/>
                <a:gd name="T71" fmla="*/ 152 w 152"/>
                <a:gd name="T72" fmla="*/ 81 h 8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52" h="81">
                  <a:moveTo>
                    <a:pt x="152" y="3"/>
                  </a:moveTo>
                  <a:lnTo>
                    <a:pt x="142" y="13"/>
                  </a:lnTo>
                  <a:lnTo>
                    <a:pt x="133" y="23"/>
                  </a:lnTo>
                  <a:lnTo>
                    <a:pt x="128" y="34"/>
                  </a:lnTo>
                  <a:lnTo>
                    <a:pt x="120" y="47"/>
                  </a:lnTo>
                  <a:lnTo>
                    <a:pt x="113" y="58"/>
                  </a:lnTo>
                  <a:lnTo>
                    <a:pt x="106" y="69"/>
                  </a:lnTo>
                  <a:lnTo>
                    <a:pt x="93" y="77"/>
                  </a:lnTo>
                  <a:lnTo>
                    <a:pt x="79" y="81"/>
                  </a:lnTo>
                  <a:lnTo>
                    <a:pt x="57" y="81"/>
                  </a:lnTo>
                  <a:lnTo>
                    <a:pt x="27" y="78"/>
                  </a:lnTo>
                  <a:lnTo>
                    <a:pt x="10" y="71"/>
                  </a:lnTo>
                  <a:lnTo>
                    <a:pt x="0" y="63"/>
                  </a:lnTo>
                  <a:lnTo>
                    <a:pt x="0" y="56"/>
                  </a:lnTo>
                  <a:lnTo>
                    <a:pt x="5" y="48"/>
                  </a:lnTo>
                  <a:lnTo>
                    <a:pt x="17" y="40"/>
                  </a:lnTo>
                  <a:lnTo>
                    <a:pt x="30" y="32"/>
                  </a:lnTo>
                  <a:lnTo>
                    <a:pt x="42" y="25"/>
                  </a:lnTo>
                  <a:lnTo>
                    <a:pt x="54" y="17"/>
                  </a:lnTo>
                  <a:lnTo>
                    <a:pt x="61" y="9"/>
                  </a:lnTo>
                  <a:lnTo>
                    <a:pt x="64" y="0"/>
                  </a:lnTo>
                  <a:lnTo>
                    <a:pt x="152" y="3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2" name="Freeform 55"/>
            <p:cNvSpPr>
              <a:spLocks/>
            </p:cNvSpPr>
            <p:nvPr/>
          </p:nvSpPr>
          <p:spPr bwMode="auto">
            <a:xfrm>
              <a:off x="3748" y="3746"/>
              <a:ext cx="176" cy="100"/>
            </a:xfrm>
            <a:custGeom>
              <a:avLst/>
              <a:gdLst>
                <a:gd name="T0" fmla="*/ 176 w 176"/>
                <a:gd name="T1" fmla="*/ 6 h 100"/>
                <a:gd name="T2" fmla="*/ 159 w 176"/>
                <a:gd name="T3" fmla="*/ 18 h 100"/>
                <a:gd name="T4" fmla="*/ 147 w 176"/>
                <a:gd name="T5" fmla="*/ 32 h 100"/>
                <a:gd name="T6" fmla="*/ 137 w 176"/>
                <a:gd name="T7" fmla="*/ 46 h 100"/>
                <a:gd name="T8" fmla="*/ 130 w 176"/>
                <a:gd name="T9" fmla="*/ 61 h 100"/>
                <a:gd name="T10" fmla="*/ 120 w 176"/>
                <a:gd name="T11" fmla="*/ 75 h 100"/>
                <a:gd name="T12" fmla="*/ 108 w 176"/>
                <a:gd name="T13" fmla="*/ 86 h 100"/>
                <a:gd name="T14" fmla="*/ 91 w 176"/>
                <a:gd name="T15" fmla="*/ 96 h 100"/>
                <a:gd name="T16" fmla="*/ 69 w 176"/>
                <a:gd name="T17" fmla="*/ 100 h 100"/>
                <a:gd name="T18" fmla="*/ 39 w 176"/>
                <a:gd name="T19" fmla="*/ 99 h 100"/>
                <a:gd name="T20" fmla="*/ 0 w 176"/>
                <a:gd name="T21" fmla="*/ 92 h 100"/>
                <a:gd name="T22" fmla="*/ 12 w 176"/>
                <a:gd name="T23" fmla="*/ 81 h 100"/>
                <a:gd name="T24" fmla="*/ 22 w 176"/>
                <a:gd name="T25" fmla="*/ 67 h 100"/>
                <a:gd name="T26" fmla="*/ 32 w 176"/>
                <a:gd name="T27" fmla="*/ 53 h 100"/>
                <a:gd name="T28" fmla="*/ 42 w 176"/>
                <a:gd name="T29" fmla="*/ 38 h 100"/>
                <a:gd name="T30" fmla="*/ 51 w 176"/>
                <a:gd name="T31" fmla="*/ 25 h 100"/>
                <a:gd name="T32" fmla="*/ 66 w 176"/>
                <a:gd name="T33" fmla="*/ 13 h 100"/>
                <a:gd name="T34" fmla="*/ 86 w 176"/>
                <a:gd name="T35" fmla="*/ 4 h 100"/>
                <a:gd name="T36" fmla="*/ 108 w 176"/>
                <a:gd name="T37" fmla="*/ 0 h 100"/>
                <a:gd name="T38" fmla="*/ 140 w 176"/>
                <a:gd name="T39" fmla="*/ 1 h 100"/>
                <a:gd name="T40" fmla="*/ 176 w 176"/>
                <a:gd name="T41" fmla="*/ 6 h 100"/>
                <a:gd name="T42" fmla="*/ 176 w 176"/>
                <a:gd name="T43" fmla="*/ 6 h 1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76"/>
                <a:gd name="T67" fmla="*/ 0 h 100"/>
                <a:gd name="T68" fmla="*/ 176 w 176"/>
                <a:gd name="T69" fmla="*/ 100 h 10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76" h="100">
                  <a:moveTo>
                    <a:pt x="176" y="6"/>
                  </a:moveTo>
                  <a:lnTo>
                    <a:pt x="159" y="18"/>
                  </a:lnTo>
                  <a:lnTo>
                    <a:pt x="147" y="32"/>
                  </a:lnTo>
                  <a:lnTo>
                    <a:pt x="137" y="46"/>
                  </a:lnTo>
                  <a:lnTo>
                    <a:pt x="130" y="61"/>
                  </a:lnTo>
                  <a:lnTo>
                    <a:pt x="120" y="75"/>
                  </a:lnTo>
                  <a:lnTo>
                    <a:pt x="108" y="86"/>
                  </a:lnTo>
                  <a:lnTo>
                    <a:pt x="91" y="96"/>
                  </a:lnTo>
                  <a:lnTo>
                    <a:pt x="69" y="100"/>
                  </a:lnTo>
                  <a:lnTo>
                    <a:pt x="39" y="99"/>
                  </a:lnTo>
                  <a:lnTo>
                    <a:pt x="0" y="92"/>
                  </a:lnTo>
                  <a:lnTo>
                    <a:pt x="12" y="81"/>
                  </a:lnTo>
                  <a:lnTo>
                    <a:pt x="22" y="67"/>
                  </a:lnTo>
                  <a:lnTo>
                    <a:pt x="32" y="53"/>
                  </a:lnTo>
                  <a:lnTo>
                    <a:pt x="42" y="38"/>
                  </a:lnTo>
                  <a:lnTo>
                    <a:pt x="51" y="25"/>
                  </a:lnTo>
                  <a:lnTo>
                    <a:pt x="66" y="13"/>
                  </a:lnTo>
                  <a:lnTo>
                    <a:pt x="86" y="4"/>
                  </a:lnTo>
                  <a:lnTo>
                    <a:pt x="108" y="0"/>
                  </a:lnTo>
                  <a:lnTo>
                    <a:pt x="140" y="1"/>
                  </a:lnTo>
                  <a:lnTo>
                    <a:pt x="176" y="6"/>
                  </a:lnTo>
                  <a:close/>
                </a:path>
              </a:pathLst>
            </a:custGeom>
            <a:solidFill>
              <a:srgbClr val="B3D9F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3" name="Freeform 56"/>
            <p:cNvSpPr>
              <a:spLocks/>
            </p:cNvSpPr>
            <p:nvPr/>
          </p:nvSpPr>
          <p:spPr bwMode="auto">
            <a:xfrm>
              <a:off x="3905" y="3744"/>
              <a:ext cx="152" cy="100"/>
            </a:xfrm>
            <a:custGeom>
              <a:avLst/>
              <a:gdLst>
                <a:gd name="T0" fmla="*/ 149 w 152"/>
                <a:gd name="T1" fmla="*/ 8 h 100"/>
                <a:gd name="T2" fmla="*/ 137 w 152"/>
                <a:gd name="T3" fmla="*/ 19 h 100"/>
                <a:gd name="T4" fmla="*/ 127 w 152"/>
                <a:gd name="T5" fmla="*/ 30 h 100"/>
                <a:gd name="T6" fmla="*/ 120 w 152"/>
                <a:gd name="T7" fmla="*/ 43 h 100"/>
                <a:gd name="T8" fmla="*/ 113 w 152"/>
                <a:gd name="T9" fmla="*/ 55 h 100"/>
                <a:gd name="T10" fmla="*/ 103 w 152"/>
                <a:gd name="T11" fmla="*/ 67 h 100"/>
                <a:gd name="T12" fmla="*/ 93 w 152"/>
                <a:gd name="T13" fmla="*/ 78 h 100"/>
                <a:gd name="T14" fmla="*/ 81 w 152"/>
                <a:gd name="T15" fmla="*/ 88 h 100"/>
                <a:gd name="T16" fmla="*/ 61 w 152"/>
                <a:gd name="T17" fmla="*/ 95 h 100"/>
                <a:gd name="T18" fmla="*/ 34 w 152"/>
                <a:gd name="T19" fmla="*/ 99 h 100"/>
                <a:gd name="T20" fmla="*/ 0 w 152"/>
                <a:gd name="T21" fmla="*/ 100 h 100"/>
                <a:gd name="T22" fmla="*/ 10 w 152"/>
                <a:gd name="T23" fmla="*/ 87 h 100"/>
                <a:gd name="T24" fmla="*/ 17 w 152"/>
                <a:gd name="T25" fmla="*/ 74 h 100"/>
                <a:gd name="T26" fmla="*/ 24 w 152"/>
                <a:gd name="T27" fmla="*/ 58 h 100"/>
                <a:gd name="T28" fmla="*/ 32 w 152"/>
                <a:gd name="T29" fmla="*/ 42 h 100"/>
                <a:gd name="T30" fmla="*/ 42 w 152"/>
                <a:gd name="T31" fmla="*/ 27 h 100"/>
                <a:gd name="T32" fmla="*/ 54 w 152"/>
                <a:gd name="T33" fmla="*/ 14 h 100"/>
                <a:gd name="T34" fmla="*/ 71 w 152"/>
                <a:gd name="T35" fmla="*/ 5 h 100"/>
                <a:gd name="T36" fmla="*/ 93 w 152"/>
                <a:gd name="T37" fmla="*/ 0 h 100"/>
                <a:gd name="T38" fmla="*/ 117 w 152"/>
                <a:gd name="T39" fmla="*/ 0 h 100"/>
                <a:gd name="T40" fmla="*/ 152 w 152"/>
                <a:gd name="T41" fmla="*/ 8 h 100"/>
                <a:gd name="T42" fmla="*/ 152 w 152"/>
                <a:gd name="T43" fmla="*/ 8 h 100"/>
                <a:gd name="T44" fmla="*/ 149 w 152"/>
                <a:gd name="T45" fmla="*/ 8 h 10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52"/>
                <a:gd name="T70" fmla="*/ 0 h 100"/>
                <a:gd name="T71" fmla="*/ 152 w 152"/>
                <a:gd name="T72" fmla="*/ 100 h 10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52" h="100">
                  <a:moveTo>
                    <a:pt x="149" y="8"/>
                  </a:moveTo>
                  <a:lnTo>
                    <a:pt x="137" y="19"/>
                  </a:lnTo>
                  <a:lnTo>
                    <a:pt x="127" y="30"/>
                  </a:lnTo>
                  <a:lnTo>
                    <a:pt x="120" y="43"/>
                  </a:lnTo>
                  <a:lnTo>
                    <a:pt x="113" y="55"/>
                  </a:lnTo>
                  <a:lnTo>
                    <a:pt x="103" y="67"/>
                  </a:lnTo>
                  <a:lnTo>
                    <a:pt x="93" y="78"/>
                  </a:lnTo>
                  <a:lnTo>
                    <a:pt x="81" y="88"/>
                  </a:lnTo>
                  <a:lnTo>
                    <a:pt x="61" y="95"/>
                  </a:lnTo>
                  <a:lnTo>
                    <a:pt x="34" y="99"/>
                  </a:lnTo>
                  <a:lnTo>
                    <a:pt x="0" y="100"/>
                  </a:lnTo>
                  <a:lnTo>
                    <a:pt x="10" y="87"/>
                  </a:lnTo>
                  <a:lnTo>
                    <a:pt x="17" y="74"/>
                  </a:lnTo>
                  <a:lnTo>
                    <a:pt x="24" y="58"/>
                  </a:lnTo>
                  <a:lnTo>
                    <a:pt x="32" y="42"/>
                  </a:lnTo>
                  <a:lnTo>
                    <a:pt x="42" y="27"/>
                  </a:lnTo>
                  <a:lnTo>
                    <a:pt x="54" y="14"/>
                  </a:lnTo>
                  <a:lnTo>
                    <a:pt x="71" y="5"/>
                  </a:lnTo>
                  <a:lnTo>
                    <a:pt x="93" y="0"/>
                  </a:lnTo>
                  <a:lnTo>
                    <a:pt x="117" y="0"/>
                  </a:lnTo>
                  <a:lnTo>
                    <a:pt x="152" y="8"/>
                  </a:lnTo>
                  <a:lnTo>
                    <a:pt x="149" y="8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4" name="Freeform 57"/>
            <p:cNvSpPr>
              <a:spLocks/>
            </p:cNvSpPr>
            <p:nvPr/>
          </p:nvSpPr>
          <p:spPr bwMode="auto">
            <a:xfrm>
              <a:off x="3772" y="3863"/>
              <a:ext cx="214" cy="51"/>
            </a:xfrm>
            <a:custGeom>
              <a:avLst/>
              <a:gdLst>
                <a:gd name="T0" fmla="*/ 214 w 214"/>
                <a:gd name="T1" fmla="*/ 21 h 51"/>
                <a:gd name="T2" fmla="*/ 199 w 214"/>
                <a:gd name="T3" fmla="*/ 19 h 51"/>
                <a:gd name="T4" fmla="*/ 179 w 214"/>
                <a:gd name="T5" fmla="*/ 16 h 51"/>
                <a:gd name="T6" fmla="*/ 160 w 214"/>
                <a:gd name="T7" fmla="*/ 17 h 51"/>
                <a:gd name="T8" fmla="*/ 135 w 214"/>
                <a:gd name="T9" fmla="*/ 19 h 51"/>
                <a:gd name="T10" fmla="*/ 111 w 214"/>
                <a:gd name="T11" fmla="*/ 22 h 51"/>
                <a:gd name="T12" fmla="*/ 86 w 214"/>
                <a:gd name="T13" fmla="*/ 27 h 51"/>
                <a:gd name="T14" fmla="*/ 62 w 214"/>
                <a:gd name="T15" fmla="*/ 32 h 51"/>
                <a:gd name="T16" fmla="*/ 40 w 214"/>
                <a:gd name="T17" fmla="*/ 38 h 51"/>
                <a:gd name="T18" fmla="*/ 18 w 214"/>
                <a:gd name="T19" fmla="*/ 45 h 51"/>
                <a:gd name="T20" fmla="*/ 0 w 214"/>
                <a:gd name="T21" fmla="*/ 51 h 51"/>
                <a:gd name="T22" fmla="*/ 5 w 214"/>
                <a:gd name="T23" fmla="*/ 44 h 51"/>
                <a:gd name="T24" fmla="*/ 13 w 214"/>
                <a:gd name="T25" fmla="*/ 37 h 51"/>
                <a:gd name="T26" fmla="*/ 23 w 214"/>
                <a:gd name="T27" fmla="*/ 31 h 51"/>
                <a:gd name="T28" fmla="*/ 35 w 214"/>
                <a:gd name="T29" fmla="*/ 27 h 51"/>
                <a:gd name="T30" fmla="*/ 50 w 214"/>
                <a:gd name="T31" fmla="*/ 22 h 51"/>
                <a:gd name="T32" fmla="*/ 67 w 214"/>
                <a:gd name="T33" fmla="*/ 17 h 51"/>
                <a:gd name="T34" fmla="*/ 81 w 214"/>
                <a:gd name="T35" fmla="*/ 14 h 51"/>
                <a:gd name="T36" fmla="*/ 96 w 214"/>
                <a:gd name="T37" fmla="*/ 9 h 51"/>
                <a:gd name="T38" fmla="*/ 113 w 214"/>
                <a:gd name="T39" fmla="*/ 6 h 51"/>
                <a:gd name="T40" fmla="*/ 125 w 214"/>
                <a:gd name="T41" fmla="*/ 1 h 51"/>
                <a:gd name="T42" fmla="*/ 135 w 214"/>
                <a:gd name="T43" fmla="*/ 0 h 51"/>
                <a:gd name="T44" fmla="*/ 145 w 214"/>
                <a:gd name="T45" fmla="*/ 0 h 51"/>
                <a:gd name="T46" fmla="*/ 155 w 214"/>
                <a:gd name="T47" fmla="*/ 0 h 51"/>
                <a:gd name="T48" fmla="*/ 167 w 214"/>
                <a:gd name="T49" fmla="*/ 1 h 51"/>
                <a:gd name="T50" fmla="*/ 177 w 214"/>
                <a:gd name="T51" fmla="*/ 4 h 51"/>
                <a:gd name="T52" fmla="*/ 187 w 214"/>
                <a:gd name="T53" fmla="*/ 6 h 51"/>
                <a:gd name="T54" fmla="*/ 197 w 214"/>
                <a:gd name="T55" fmla="*/ 9 h 51"/>
                <a:gd name="T56" fmla="*/ 206 w 214"/>
                <a:gd name="T57" fmla="*/ 13 h 51"/>
                <a:gd name="T58" fmla="*/ 211 w 214"/>
                <a:gd name="T59" fmla="*/ 17 h 51"/>
                <a:gd name="T60" fmla="*/ 214 w 214"/>
                <a:gd name="T61" fmla="*/ 22 h 51"/>
                <a:gd name="T62" fmla="*/ 214 w 214"/>
                <a:gd name="T63" fmla="*/ 22 h 51"/>
                <a:gd name="T64" fmla="*/ 214 w 214"/>
                <a:gd name="T65" fmla="*/ 21 h 5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14"/>
                <a:gd name="T100" fmla="*/ 0 h 51"/>
                <a:gd name="T101" fmla="*/ 214 w 214"/>
                <a:gd name="T102" fmla="*/ 51 h 5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14" h="51">
                  <a:moveTo>
                    <a:pt x="214" y="21"/>
                  </a:moveTo>
                  <a:lnTo>
                    <a:pt x="199" y="19"/>
                  </a:lnTo>
                  <a:lnTo>
                    <a:pt x="179" y="16"/>
                  </a:lnTo>
                  <a:lnTo>
                    <a:pt x="160" y="17"/>
                  </a:lnTo>
                  <a:lnTo>
                    <a:pt x="135" y="19"/>
                  </a:lnTo>
                  <a:lnTo>
                    <a:pt x="111" y="22"/>
                  </a:lnTo>
                  <a:lnTo>
                    <a:pt x="86" y="27"/>
                  </a:lnTo>
                  <a:lnTo>
                    <a:pt x="62" y="32"/>
                  </a:lnTo>
                  <a:lnTo>
                    <a:pt x="40" y="38"/>
                  </a:lnTo>
                  <a:lnTo>
                    <a:pt x="18" y="45"/>
                  </a:lnTo>
                  <a:lnTo>
                    <a:pt x="0" y="51"/>
                  </a:lnTo>
                  <a:lnTo>
                    <a:pt x="5" y="44"/>
                  </a:lnTo>
                  <a:lnTo>
                    <a:pt x="13" y="37"/>
                  </a:lnTo>
                  <a:lnTo>
                    <a:pt x="23" y="31"/>
                  </a:lnTo>
                  <a:lnTo>
                    <a:pt x="35" y="27"/>
                  </a:lnTo>
                  <a:lnTo>
                    <a:pt x="50" y="22"/>
                  </a:lnTo>
                  <a:lnTo>
                    <a:pt x="67" y="17"/>
                  </a:lnTo>
                  <a:lnTo>
                    <a:pt x="81" y="14"/>
                  </a:lnTo>
                  <a:lnTo>
                    <a:pt x="96" y="9"/>
                  </a:lnTo>
                  <a:lnTo>
                    <a:pt x="113" y="6"/>
                  </a:lnTo>
                  <a:lnTo>
                    <a:pt x="125" y="1"/>
                  </a:lnTo>
                  <a:lnTo>
                    <a:pt x="135" y="0"/>
                  </a:lnTo>
                  <a:lnTo>
                    <a:pt x="145" y="0"/>
                  </a:lnTo>
                  <a:lnTo>
                    <a:pt x="155" y="0"/>
                  </a:lnTo>
                  <a:lnTo>
                    <a:pt x="167" y="1"/>
                  </a:lnTo>
                  <a:lnTo>
                    <a:pt x="177" y="4"/>
                  </a:lnTo>
                  <a:lnTo>
                    <a:pt x="187" y="6"/>
                  </a:lnTo>
                  <a:lnTo>
                    <a:pt x="197" y="9"/>
                  </a:lnTo>
                  <a:lnTo>
                    <a:pt x="206" y="13"/>
                  </a:lnTo>
                  <a:lnTo>
                    <a:pt x="211" y="17"/>
                  </a:lnTo>
                  <a:lnTo>
                    <a:pt x="214" y="22"/>
                  </a:lnTo>
                  <a:lnTo>
                    <a:pt x="214" y="21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5" name="Freeform 58"/>
            <p:cNvSpPr>
              <a:spLocks/>
            </p:cNvSpPr>
            <p:nvPr/>
          </p:nvSpPr>
          <p:spPr bwMode="auto">
            <a:xfrm>
              <a:off x="3206" y="3888"/>
              <a:ext cx="218" cy="144"/>
            </a:xfrm>
            <a:custGeom>
              <a:avLst/>
              <a:gdLst>
                <a:gd name="T0" fmla="*/ 169 w 218"/>
                <a:gd name="T1" fmla="*/ 143 h 144"/>
                <a:gd name="T2" fmla="*/ 145 w 218"/>
                <a:gd name="T3" fmla="*/ 132 h 144"/>
                <a:gd name="T4" fmla="*/ 118 w 218"/>
                <a:gd name="T5" fmla="*/ 119 h 144"/>
                <a:gd name="T6" fmla="*/ 91 w 218"/>
                <a:gd name="T7" fmla="*/ 108 h 144"/>
                <a:gd name="T8" fmla="*/ 64 w 218"/>
                <a:gd name="T9" fmla="*/ 94 h 144"/>
                <a:gd name="T10" fmla="*/ 40 w 218"/>
                <a:gd name="T11" fmla="*/ 82 h 144"/>
                <a:gd name="T12" fmla="*/ 20 w 218"/>
                <a:gd name="T13" fmla="*/ 68 h 144"/>
                <a:gd name="T14" fmla="*/ 5 w 218"/>
                <a:gd name="T15" fmla="*/ 52 h 144"/>
                <a:gd name="T16" fmla="*/ 0 w 218"/>
                <a:gd name="T17" fmla="*/ 36 h 144"/>
                <a:gd name="T18" fmla="*/ 3 w 218"/>
                <a:gd name="T19" fmla="*/ 19 h 144"/>
                <a:gd name="T20" fmla="*/ 20 w 218"/>
                <a:gd name="T21" fmla="*/ 0 h 144"/>
                <a:gd name="T22" fmla="*/ 30 w 218"/>
                <a:gd name="T23" fmla="*/ 19 h 144"/>
                <a:gd name="T24" fmla="*/ 52 w 218"/>
                <a:gd name="T25" fmla="*/ 34 h 144"/>
                <a:gd name="T26" fmla="*/ 86 w 218"/>
                <a:gd name="T27" fmla="*/ 48 h 144"/>
                <a:gd name="T28" fmla="*/ 123 w 218"/>
                <a:gd name="T29" fmla="*/ 62 h 144"/>
                <a:gd name="T30" fmla="*/ 160 w 218"/>
                <a:gd name="T31" fmla="*/ 75 h 144"/>
                <a:gd name="T32" fmla="*/ 189 w 218"/>
                <a:gd name="T33" fmla="*/ 86 h 144"/>
                <a:gd name="T34" fmla="*/ 211 w 218"/>
                <a:gd name="T35" fmla="*/ 100 h 144"/>
                <a:gd name="T36" fmla="*/ 218 w 218"/>
                <a:gd name="T37" fmla="*/ 114 h 144"/>
                <a:gd name="T38" fmla="*/ 206 w 218"/>
                <a:gd name="T39" fmla="*/ 127 h 144"/>
                <a:gd name="T40" fmla="*/ 169 w 218"/>
                <a:gd name="T41" fmla="*/ 144 h 144"/>
                <a:gd name="T42" fmla="*/ 169 w 218"/>
                <a:gd name="T43" fmla="*/ 144 h 144"/>
                <a:gd name="T44" fmla="*/ 169 w 218"/>
                <a:gd name="T45" fmla="*/ 143 h 14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18"/>
                <a:gd name="T70" fmla="*/ 0 h 144"/>
                <a:gd name="T71" fmla="*/ 218 w 218"/>
                <a:gd name="T72" fmla="*/ 144 h 14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18" h="144">
                  <a:moveTo>
                    <a:pt x="169" y="143"/>
                  </a:moveTo>
                  <a:lnTo>
                    <a:pt x="145" y="132"/>
                  </a:lnTo>
                  <a:lnTo>
                    <a:pt x="118" y="119"/>
                  </a:lnTo>
                  <a:lnTo>
                    <a:pt x="91" y="108"/>
                  </a:lnTo>
                  <a:lnTo>
                    <a:pt x="64" y="94"/>
                  </a:lnTo>
                  <a:lnTo>
                    <a:pt x="40" y="82"/>
                  </a:lnTo>
                  <a:lnTo>
                    <a:pt x="20" y="68"/>
                  </a:lnTo>
                  <a:lnTo>
                    <a:pt x="5" y="52"/>
                  </a:lnTo>
                  <a:lnTo>
                    <a:pt x="0" y="36"/>
                  </a:lnTo>
                  <a:lnTo>
                    <a:pt x="3" y="19"/>
                  </a:lnTo>
                  <a:lnTo>
                    <a:pt x="20" y="0"/>
                  </a:lnTo>
                  <a:lnTo>
                    <a:pt x="30" y="19"/>
                  </a:lnTo>
                  <a:lnTo>
                    <a:pt x="52" y="34"/>
                  </a:lnTo>
                  <a:lnTo>
                    <a:pt x="86" y="48"/>
                  </a:lnTo>
                  <a:lnTo>
                    <a:pt x="123" y="62"/>
                  </a:lnTo>
                  <a:lnTo>
                    <a:pt x="160" y="75"/>
                  </a:lnTo>
                  <a:lnTo>
                    <a:pt x="189" y="86"/>
                  </a:lnTo>
                  <a:lnTo>
                    <a:pt x="211" y="100"/>
                  </a:lnTo>
                  <a:lnTo>
                    <a:pt x="218" y="114"/>
                  </a:lnTo>
                  <a:lnTo>
                    <a:pt x="206" y="127"/>
                  </a:lnTo>
                  <a:lnTo>
                    <a:pt x="169" y="144"/>
                  </a:lnTo>
                  <a:lnTo>
                    <a:pt x="169" y="143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6" name="Freeform 59"/>
            <p:cNvSpPr>
              <a:spLocks/>
            </p:cNvSpPr>
            <p:nvPr/>
          </p:nvSpPr>
          <p:spPr bwMode="auto">
            <a:xfrm>
              <a:off x="3824" y="3917"/>
              <a:ext cx="213" cy="54"/>
            </a:xfrm>
            <a:custGeom>
              <a:avLst/>
              <a:gdLst>
                <a:gd name="T0" fmla="*/ 213 w 213"/>
                <a:gd name="T1" fmla="*/ 8 h 54"/>
                <a:gd name="T2" fmla="*/ 194 w 213"/>
                <a:gd name="T3" fmla="*/ 13 h 54"/>
                <a:gd name="T4" fmla="*/ 174 w 213"/>
                <a:gd name="T5" fmla="*/ 17 h 54"/>
                <a:gd name="T6" fmla="*/ 154 w 213"/>
                <a:gd name="T7" fmla="*/ 22 h 54"/>
                <a:gd name="T8" fmla="*/ 132 w 213"/>
                <a:gd name="T9" fmla="*/ 27 h 54"/>
                <a:gd name="T10" fmla="*/ 113 w 213"/>
                <a:gd name="T11" fmla="*/ 32 h 54"/>
                <a:gd name="T12" fmla="*/ 91 w 213"/>
                <a:gd name="T13" fmla="*/ 37 h 54"/>
                <a:gd name="T14" fmla="*/ 69 w 213"/>
                <a:gd name="T15" fmla="*/ 41 h 54"/>
                <a:gd name="T16" fmla="*/ 47 w 213"/>
                <a:gd name="T17" fmla="*/ 46 h 54"/>
                <a:gd name="T18" fmla="*/ 24 w 213"/>
                <a:gd name="T19" fmla="*/ 50 h 54"/>
                <a:gd name="T20" fmla="*/ 0 w 213"/>
                <a:gd name="T21" fmla="*/ 54 h 54"/>
                <a:gd name="T22" fmla="*/ 7 w 213"/>
                <a:gd name="T23" fmla="*/ 46 h 54"/>
                <a:gd name="T24" fmla="*/ 17 w 213"/>
                <a:gd name="T25" fmla="*/ 39 h 54"/>
                <a:gd name="T26" fmla="*/ 29 w 213"/>
                <a:gd name="T27" fmla="*/ 33 h 54"/>
                <a:gd name="T28" fmla="*/ 44 w 213"/>
                <a:gd name="T29" fmla="*/ 27 h 54"/>
                <a:gd name="T30" fmla="*/ 61 w 213"/>
                <a:gd name="T31" fmla="*/ 22 h 54"/>
                <a:gd name="T32" fmla="*/ 76 w 213"/>
                <a:gd name="T33" fmla="*/ 17 h 54"/>
                <a:gd name="T34" fmla="*/ 93 w 213"/>
                <a:gd name="T35" fmla="*/ 13 h 54"/>
                <a:gd name="T36" fmla="*/ 110 w 213"/>
                <a:gd name="T37" fmla="*/ 9 h 54"/>
                <a:gd name="T38" fmla="*/ 127 w 213"/>
                <a:gd name="T39" fmla="*/ 5 h 54"/>
                <a:gd name="T40" fmla="*/ 145 w 213"/>
                <a:gd name="T41" fmla="*/ 0 h 54"/>
                <a:gd name="T42" fmla="*/ 152 w 213"/>
                <a:gd name="T43" fmla="*/ 0 h 54"/>
                <a:gd name="T44" fmla="*/ 159 w 213"/>
                <a:gd name="T45" fmla="*/ 0 h 54"/>
                <a:gd name="T46" fmla="*/ 167 w 213"/>
                <a:gd name="T47" fmla="*/ 0 h 54"/>
                <a:gd name="T48" fmla="*/ 174 w 213"/>
                <a:gd name="T49" fmla="*/ 1 h 54"/>
                <a:gd name="T50" fmla="*/ 181 w 213"/>
                <a:gd name="T51" fmla="*/ 2 h 54"/>
                <a:gd name="T52" fmla="*/ 186 w 213"/>
                <a:gd name="T53" fmla="*/ 3 h 54"/>
                <a:gd name="T54" fmla="*/ 194 w 213"/>
                <a:gd name="T55" fmla="*/ 5 h 54"/>
                <a:gd name="T56" fmla="*/ 201 w 213"/>
                <a:gd name="T57" fmla="*/ 7 h 54"/>
                <a:gd name="T58" fmla="*/ 206 w 213"/>
                <a:gd name="T59" fmla="*/ 8 h 54"/>
                <a:gd name="T60" fmla="*/ 213 w 213"/>
                <a:gd name="T61" fmla="*/ 9 h 54"/>
                <a:gd name="T62" fmla="*/ 213 w 213"/>
                <a:gd name="T63" fmla="*/ 9 h 54"/>
                <a:gd name="T64" fmla="*/ 213 w 213"/>
                <a:gd name="T65" fmla="*/ 8 h 5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13"/>
                <a:gd name="T100" fmla="*/ 0 h 54"/>
                <a:gd name="T101" fmla="*/ 213 w 213"/>
                <a:gd name="T102" fmla="*/ 54 h 5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13" h="54">
                  <a:moveTo>
                    <a:pt x="213" y="8"/>
                  </a:moveTo>
                  <a:lnTo>
                    <a:pt x="194" y="13"/>
                  </a:lnTo>
                  <a:lnTo>
                    <a:pt x="174" y="17"/>
                  </a:lnTo>
                  <a:lnTo>
                    <a:pt x="154" y="22"/>
                  </a:lnTo>
                  <a:lnTo>
                    <a:pt x="132" y="27"/>
                  </a:lnTo>
                  <a:lnTo>
                    <a:pt x="113" y="32"/>
                  </a:lnTo>
                  <a:lnTo>
                    <a:pt x="91" y="37"/>
                  </a:lnTo>
                  <a:lnTo>
                    <a:pt x="69" y="41"/>
                  </a:lnTo>
                  <a:lnTo>
                    <a:pt x="47" y="46"/>
                  </a:lnTo>
                  <a:lnTo>
                    <a:pt x="24" y="50"/>
                  </a:lnTo>
                  <a:lnTo>
                    <a:pt x="0" y="54"/>
                  </a:lnTo>
                  <a:lnTo>
                    <a:pt x="7" y="46"/>
                  </a:lnTo>
                  <a:lnTo>
                    <a:pt x="17" y="39"/>
                  </a:lnTo>
                  <a:lnTo>
                    <a:pt x="29" y="33"/>
                  </a:lnTo>
                  <a:lnTo>
                    <a:pt x="44" y="27"/>
                  </a:lnTo>
                  <a:lnTo>
                    <a:pt x="61" y="22"/>
                  </a:lnTo>
                  <a:lnTo>
                    <a:pt x="76" y="17"/>
                  </a:lnTo>
                  <a:lnTo>
                    <a:pt x="93" y="13"/>
                  </a:lnTo>
                  <a:lnTo>
                    <a:pt x="110" y="9"/>
                  </a:lnTo>
                  <a:lnTo>
                    <a:pt x="127" y="5"/>
                  </a:lnTo>
                  <a:lnTo>
                    <a:pt x="145" y="0"/>
                  </a:lnTo>
                  <a:lnTo>
                    <a:pt x="152" y="0"/>
                  </a:lnTo>
                  <a:lnTo>
                    <a:pt x="159" y="0"/>
                  </a:lnTo>
                  <a:lnTo>
                    <a:pt x="167" y="0"/>
                  </a:lnTo>
                  <a:lnTo>
                    <a:pt x="174" y="1"/>
                  </a:lnTo>
                  <a:lnTo>
                    <a:pt x="181" y="2"/>
                  </a:lnTo>
                  <a:lnTo>
                    <a:pt x="186" y="3"/>
                  </a:lnTo>
                  <a:lnTo>
                    <a:pt x="194" y="5"/>
                  </a:lnTo>
                  <a:lnTo>
                    <a:pt x="201" y="7"/>
                  </a:lnTo>
                  <a:lnTo>
                    <a:pt x="206" y="8"/>
                  </a:lnTo>
                  <a:lnTo>
                    <a:pt x="213" y="9"/>
                  </a:lnTo>
                  <a:lnTo>
                    <a:pt x="213" y="8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7" name="Freeform 60"/>
            <p:cNvSpPr>
              <a:spLocks/>
            </p:cNvSpPr>
            <p:nvPr/>
          </p:nvSpPr>
          <p:spPr bwMode="auto">
            <a:xfrm>
              <a:off x="3949" y="3958"/>
              <a:ext cx="221" cy="54"/>
            </a:xfrm>
            <a:custGeom>
              <a:avLst/>
              <a:gdLst>
                <a:gd name="T0" fmla="*/ 221 w 221"/>
                <a:gd name="T1" fmla="*/ 0 h 54"/>
                <a:gd name="T2" fmla="*/ 216 w 221"/>
                <a:gd name="T3" fmla="*/ 5 h 54"/>
                <a:gd name="T4" fmla="*/ 211 w 221"/>
                <a:gd name="T5" fmla="*/ 8 h 54"/>
                <a:gd name="T6" fmla="*/ 201 w 221"/>
                <a:gd name="T7" fmla="*/ 12 h 54"/>
                <a:gd name="T8" fmla="*/ 191 w 221"/>
                <a:gd name="T9" fmla="*/ 13 h 54"/>
                <a:gd name="T10" fmla="*/ 179 w 221"/>
                <a:gd name="T11" fmla="*/ 15 h 54"/>
                <a:gd name="T12" fmla="*/ 167 w 221"/>
                <a:gd name="T13" fmla="*/ 16 h 54"/>
                <a:gd name="T14" fmla="*/ 157 w 221"/>
                <a:gd name="T15" fmla="*/ 17 h 54"/>
                <a:gd name="T16" fmla="*/ 145 w 221"/>
                <a:gd name="T17" fmla="*/ 20 h 54"/>
                <a:gd name="T18" fmla="*/ 135 w 221"/>
                <a:gd name="T19" fmla="*/ 22 h 54"/>
                <a:gd name="T20" fmla="*/ 125 w 221"/>
                <a:gd name="T21" fmla="*/ 24 h 54"/>
                <a:gd name="T22" fmla="*/ 115 w 221"/>
                <a:gd name="T23" fmla="*/ 29 h 54"/>
                <a:gd name="T24" fmla="*/ 105 w 221"/>
                <a:gd name="T25" fmla="*/ 32 h 54"/>
                <a:gd name="T26" fmla="*/ 96 w 221"/>
                <a:gd name="T27" fmla="*/ 36 h 54"/>
                <a:gd name="T28" fmla="*/ 83 w 221"/>
                <a:gd name="T29" fmla="*/ 38 h 54"/>
                <a:gd name="T30" fmla="*/ 73 w 221"/>
                <a:gd name="T31" fmla="*/ 41 h 54"/>
                <a:gd name="T32" fmla="*/ 61 w 221"/>
                <a:gd name="T33" fmla="*/ 44 h 54"/>
                <a:gd name="T34" fmla="*/ 51 w 221"/>
                <a:gd name="T35" fmla="*/ 46 h 54"/>
                <a:gd name="T36" fmla="*/ 39 w 221"/>
                <a:gd name="T37" fmla="*/ 49 h 54"/>
                <a:gd name="T38" fmla="*/ 29 w 221"/>
                <a:gd name="T39" fmla="*/ 52 h 54"/>
                <a:gd name="T40" fmla="*/ 20 w 221"/>
                <a:gd name="T41" fmla="*/ 54 h 54"/>
                <a:gd name="T42" fmla="*/ 0 w 221"/>
                <a:gd name="T43" fmla="*/ 45 h 54"/>
                <a:gd name="T44" fmla="*/ 17 w 221"/>
                <a:gd name="T45" fmla="*/ 38 h 54"/>
                <a:gd name="T46" fmla="*/ 37 w 221"/>
                <a:gd name="T47" fmla="*/ 30 h 54"/>
                <a:gd name="T48" fmla="*/ 56 w 221"/>
                <a:gd name="T49" fmla="*/ 23 h 54"/>
                <a:gd name="T50" fmla="*/ 76 w 221"/>
                <a:gd name="T51" fmla="*/ 17 h 54"/>
                <a:gd name="T52" fmla="*/ 98 w 221"/>
                <a:gd name="T53" fmla="*/ 12 h 54"/>
                <a:gd name="T54" fmla="*/ 120 w 221"/>
                <a:gd name="T55" fmla="*/ 7 h 54"/>
                <a:gd name="T56" fmla="*/ 145 w 221"/>
                <a:gd name="T57" fmla="*/ 4 h 54"/>
                <a:gd name="T58" fmla="*/ 169 w 221"/>
                <a:gd name="T59" fmla="*/ 1 h 54"/>
                <a:gd name="T60" fmla="*/ 194 w 221"/>
                <a:gd name="T61" fmla="*/ 0 h 54"/>
                <a:gd name="T62" fmla="*/ 221 w 221"/>
                <a:gd name="T63" fmla="*/ 0 h 54"/>
                <a:gd name="T64" fmla="*/ 221 w 221"/>
                <a:gd name="T65" fmla="*/ 0 h 5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21"/>
                <a:gd name="T100" fmla="*/ 0 h 54"/>
                <a:gd name="T101" fmla="*/ 221 w 221"/>
                <a:gd name="T102" fmla="*/ 54 h 5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21" h="54">
                  <a:moveTo>
                    <a:pt x="221" y="0"/>
                  </a:moveTo>
                  <a:lnTo>
                    <a:pt x="216" y="5"/>
                  </a:lnTo>
                  <a:lnTo>
                    <a:pt x="211" y="8"/>
                  </a:lnTo>
                  <a:lnTo>
                    <a:pt x="201" y="12"/>
                  </a:lnTo>
                  <a:lnTo>
                    <a:pt x="191" y="13"/>
                  </a:lnTo>
                  <a:lnTo>
                    <a:pt x="179" y="15"/>
                  </a:lnTo>
                  <a:lnTo>
                    <a:pt x="167" y="16"/>
                  </a:lnTo>
                  <a:lnTo>
                    <a:pt x="157" y="17"/>
                  </a:lnTo>
                  <a:lnTo>
                    <a:pt x="145" y="20"/>
                  </a:lnTo>
                  <a:lnTo>
                    <a:pt x="135" y="22"/>
                  </a:lnTo>
                  <a:lnTo>
                    <a:pt x="125" y="24"/>
                  </a:lnTo>
                  <a:lnTo>
                    <a:pt x="115" y="29"/>
                  </a:lnTo>
                  <a:lnTo>
                    <a:pt x="105" y="32"/>
                  </a:lnTo>
                  <a:lnTo>
                    <a:pt x="96" y="36"/>
                  </a:lnTo>
                  <a:lnTo>
                    <a:pt x="83" y="38"/>
                  </a:lnTo>
                  <a:lnTo>
                    <a:pt x="73" y="41"/>
                  </a:lnTo>
                  <a:lnTo>
                    <a:pt x="61" y="44"/>
                  </a:lnTo>
                  <a:lnTo>
                    <a:pt x="51" y="46"/>
                  </a:lnTo>
                  <a:lnTo>
                    <a:pt x="39" y="49"/>
                  </a:lnTo>
                  <a:lnTo>
                    <a:pt x="29" y="52"/>
                  </a:lnTo>
                  <a:lnTo>
                    <a:pt x="20" y="54"/>
                  </a:lnTo>
                  <a:lnTo>
                    <a:pt x="0" y="45"/>
                  </a:lnTo>
                  <a:lnTo>
                    <a:pt x="17" y="38"/>
                  </a:lnTo>
                  <a:lnTo>
                    <a:pt x="37" y="30"/>
                  </a:lnTo>
                  <a:lnTo>
                    <a:pt x="56" y="23"/>
                  </a:lnTo>
                  <a:lnTo>
                    <a:pt x="76" y="17"/>
                  </a:lnTo>
                  <a:lnTo>
                    <a:pt x="98" y="12"/>
                  </a:lnTo>
                  <a:lnTo>
                    <a:pt x="120" y="7"/>
                  </a:lnTo>
                  <a:lnTo>
                    <a:pt x="145" y="4"/>
                  </a:lnTo>
                  <a:lnTo>
                    <a:pt x="169" y="1"/>
                  </a:lnTo>
                  <a:lnTo>
                    <a:pt x="194" y="0"/>
                  </a:lnTo>
                  <a:lnTo>
                    <a:pt x="221" y="0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8" name="Freeform 61"/>
            <p:cNvSpPr>
              <a:spLocks/>
            </p:cNvSpPr>
            <p:nvPr/>
          </p:nvSpPr>
          <p:spPr bwMode="auto">
            <a:xfrm>
              <a:off x="3464" y="3999"/>
              <a:ext cx="934" cy="217"/>
            </a:xfrm>
            <a:custGeom>
              <a:avLst/>
              <a:gdLst>
                <a:gd name="T0" fmla="*/ 220 w 934"/>
                <a:gd name="T1" fmla="*/ 161 h 217"/>
                <a:gd name="T2" fmla="*/ 291 w 934"/>
                <a:gd name="T3" fmla="*/ 169 h 217"/>
                <a:gd name="T4" fmla="*/ 362 w 934"/>
                <a:gd name="T5" fmla="*/ 177 h 217"/>
                <a:gd name="T6" fmla="*/ 438 w 934"/>
                <a:gd name="T7" fmla="*/ 185 h 217"/>
                <a:gd name="T8" fmla="*/ 514 w 934"/>
                <a:gd name="T9" fmla="*/ 191 h 217"/>
                <a:gd name="T10" fmla="*/ 590 w 934"/>
                <a:gd name="T11" fmla="*/ 195 h 217"/>
                <a:gd name="T12" fmla="*/ 666 w 934"/>
                <a:gd name="T13" fmla="*/ 196 h 217"/>
                <a:gd name="T14" fmla="*/ 737 w 934"/>
                <a:gd name="T15" fmla="*/ 191 h 217"/>
                <a:gd name="T16" fmla="*/ 808 w 934"/>
                <a:gd name="T17" fmla="*/ 182 h 217"/>
                <a:gd name="T18" fmla="*/ 875 w 934"/>
                <a:gd name="T19" fmla="*/ 167 h 217"/>
                <a:gd name="T20" fmla="*/ 934 w 934"/>
                <a:gd name="T21" fmla="*/ 144 h 217"/>
                <a:gd name="T22" fmla="*/ 929 w 934"/>
                <a:gd name="T23" fmla="*/ 160 h 217"/>
                <a:gd name="T24" fmla="*/ 916 w 934"/>
                <a:gd name="T25" fmla="*/ 174 h 217"/>
                <a:gd name="T26" fmla="*/ 894 w 934"/>
                <a:gd name="T27" fmla="*/ 183 h 217"/>
                <a:gd name="T28" fmla="*/ 867 w 934"/>
                <a:gd name="T29" fmla="*/ 190 h 217"/>
                <a:gd name="T30" fmla="*/ 835 w 934"/>
                <a:gd name="T31" fmla="*/ 196 h 217"/>
                <a:gd name="T32" fmla="*/ 799 w 934"/>
                <a:gd name="T33" fmla="*/ 200 h 217"/>
                <a:gd name="T34" fmla="*/ 764 w 934"/>
                <a:gd name="T35" fmla="*/ 204 h 217"/>
                <a:gd name="T36" fmla="*/ 728 w 934"/>
                <a:gd name="T37" fmla="*/ 207 h 217"/>
                <a:gd name="T38" fmla="*/ 693 w 934"/>
                <a:gd name="T39" fmla="*/ 211 h 217"/>
                <a:gd name="T40" fmla="*/ 661 w 934"/>
                <a:gd name="T41" fmla="*/ 215 h 217"/>
                <a:gd name="T42" fmla="*/ 598 w 934"/>
                <a:gd name="T43" fmla="*/ 216 h 217"/>
                <a:gd name="T44" fmla="*/ 534 w 934"/>
                <a:gd name="T45" fmla="*/ 217 h 217"/>
                <a:gd name="T46" fmla="*/ 473 w 934"/>
                <a:gd name="T47" fmla="*/ 216 h 217"/>
                <a:gd name="T48" fmla="*/ 411 w 934"/>
                <a:gd name="T49" fmla="*/ 214 h 217"/>
                <a:gd name="T50" fmla="*/ 350 w 934"/>
                <a:gd name="T51" fmla="*/ 209 h 217"/>
                <a:gd name="T52" fmla="*/ 291 w 934"/>
                <a:gd name="T53" fmla="*/ 203 h 217"/>
                <a:gd name="T54" fmla="*/ 232 w 934"/>
                <a:gd name="T55" fmla="*/ 193 h 217"/>
                <a:gd name="T56" fmla="*/ 176 w 934"/>
                <a:gd name="T57" fmla="*/ 180 h 217"/>
                <a:gd name="T58" fmla="*/ 122 w 934"/>
                <a:gd name="T59" fmla="*/ 163 h 217"/>
                <a:gd name="T60" fmla="*/ 71 w 934"/>
                <a:gd name="T61" fmla="*/ 141 h 217"/>
                <a:gd name="T62" fmla="*/ 71 w 934"/>
                <a:gd name="T63" fmla="*/ 126 h 217"/>
                <a:gd name="T64" fmla="*/ 68 w 934"/>
                <a:gd name="T65" fmla="*/ 111 h 217"/>
                <a:gd name="T66" fmla="*/ 63 w 934"/>
                <a:gd name="T67" fmla="*/ 96 h 217"/>
                <a:gd name="T68" fmla="*/ 58 w 934"/>
                <a:gd name="T69" fmla="*/ 83 h 217"/>
                <a:gd name="T70" fmla="*/ 51 w 934"/>
                <a:gd name="T71" fmla="*/ 69 h 217"/>
                <a:gd name="T72" fmla="*/ 41 w 934"/>
                <a:gd name="T73" fmla="*/ 55 h 217"/>
                <a:gd name="T74" fmla="*/ 32 w 934"/>
                <a:gd name="T75" fmla="*/ 41 h 217"/>
                <a:gd name="T76" fmla="*/ 22 w 934"/>
                <a:gd name="T77" fmla="*/ 28 h 217"/>
                <a:gd name="T78" fmla="*/ 12 w 934"/>
                <a:gd name="T79" fmla="*/ 14 h 217"/>
                <a:gd name="T80" fmla="*/ 0 w 934"/>
                <a:gd name="T81" fmla="*/ 0 h 217"/>
                <a:gd name="T82" fmla="*/ 36 w 934"/>
                <a:gd name="T83" fmla="*/ 12 h 217"/>
                <a:gd name="T84" fmla="*/ 61 w 934"/>
                <a:gd name="T85" fmla="*/ 27 h 217"/>
                <a:gd name="T86" fmla="*/ 76 w 934"/>
                <a:gd name="T87" fmla="*/ 44 h 217"/>
                <a:gd name="T88" fmla="*/ 88 w 934"/>
                <a:gd name="T89" fmla="*/ 63 h 217"/>
                <a:gd name="T90" fmla="*/ 95 w 934"/>
                <a:gd name="T91" fmla="*/ 83 h 217"/>
                <a:gd name="T92" fmla="*/ 105 w 934"/>
                <a:gd name="T93" fmla="*/ 102 h 217"/>
                <a:gd name="T94" fmla="*/ 120 w 934"/>
                <a:gd name="T95" fmla="*/ 121 h 217"/>
                <a:gd name="T96" fmla="*/ 142 w 934"/>
                <a:gd name="T97" fmla="*/ 139 h 217"/>
                <a:gd name="T98" fmla="*/ 176 w 934"/>
                <a:gd name="T99" fmla="*/ 152 h 217"/>
                <a:gd name="T100" fmla="*/ 220 w 934"/>
                <a:gd name="T101" fmla="*/ 161 h 217"/>
                <a:gd name="T102" fmla="*/ 220 w 934"/>
                <a:gd name="T103" fmla="*/ 161 h 21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934"/>
                <a:gd name="T157" fmla="*/ 0 h 217"/>
                <a:gd name="T158" fmla="*/ 934 w 934"/>
                <a:gd name="T159" fmla="*/ 217 h 21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934" h="217">
                  <a:moveTo>
                    <a:pt x="220" y="161"/>
                  </a:moveTo>
                  <a:lnTo>
                    <a:pt x="291" y="169"/>
                  </a:lnTo>
                  <a:lnTo>
                    <a:pt x="362" y="177"/>
                  </a:lnTo>
                  <a:lnTo>
                    <a:pt x="438" y="185"/>
                  </a:lnTo>
                  <a:lnTo>
                    <a:pt x="514" y="191"/>
                  </a:lnTo>
                  <a:lnTo>
                    <a:pt x="590" y="195"/>
                  </a:lnTo>
                  <a:lnTo>
                    <a:pt x="666" y="196"/>
                  </a:lnTo>
                  <a:lnTo>
                    <a:pt x="737" y="191"/>
                  </a:lnTo>
                  <a:lnTo>
                    <a:pt x="808" y="182"/>
                  </a:lnTo>
                  <a:lnTo>
                    <a:pt x="875" y="167"/>
                  </a:lnTo>
                  <a:lnTo>
                    <a:pt x="934" y="144"/>
                  </a:lnTo>
                  <a:lnTo>
                    <a:pt x="929" y="160"/>
                  </a:lnTo>
                  <a:lnTo>
                    <a:pt x="916" y="174"/>
                  </a:lnTo>
                  <a:lnTo>
                    <a:pt x="894" y="183"/>
                  </a:lnTo>
                  <a:lnTo>
                    <a:pt x="867" y="190"/>
                  </a:lnTo>
                  <a:lnTo>
                    <a:pt x="835" y="196"/>
                  </a:lnTo>
                  <a:lnTo>
                    <a:pt x="799" y="200"/>
                  </a:lnTo>
                  <a:lnTo>
                    <a:pt x="764" y="204"/>
                  </a:lnTo>
                  <a:lnTo>
                    <a:pt x="728" y="207"/>
                  </a:lnTo>
                  <a:lnTo>
                    <a:pt x="693" y="211"/>
                  </a:lnTo>
                  <a:lnTo>
                    <a:pt x="661" y="215"/>
                  </a:lnTo>
                  <a:lnTo>
                    <a:pt x="598" y="216"/>
                  </a:lnTo>
                  <a:lnTo>
                    <a:pt x="534" y="217"/>
                  </a:lnTo>
                  <a:lnTo>
                    <a:pt x="473" y="216"/>
                  </a:lnTo>
                  <a:lnTo>
                    <a:pt x="411" y="214"/>
                  </a:lnTo>
                  <a:lnTo>
                    <a:pt x="350" y="209"/>
                  </a:lnTo>
                  <a:lnTo>
                    <a:pt x="291" y="203"/>
                  </a:lnTo>
                  <a:lnTo>
                    <a:pt x="232" y="193"/>
                  </a:lnTo>
                  <a:lnTo>
                    <a:pt x="176" y="180"/>
                  </a:lnTo>
                  <a:lnTo>
                    <a:pt x="122" y="163"/>
                  </a:lnTo>
                  <a:lnTo>
                    <a:pt x="71" y="141"/>
                  </a:lnTo>
                  <a:lnTo>
                    <a:pt x="71" y="126"/>
                  </a:lnTo>
                  <a:lnTo>
                    <a:pt x="68" y="111"/>
                  </a:lnTo>
                  <a:lnTo>
                    <a:pt x="63" y="96"/>
                  </a:lnTo>
                  <a:lnTo>
                    <a:pt x="58" y="83"/>
                  </a:lnTo>
                  <a:lnTo>
                    <a:pt x="51" y="69"/>
                  </a:lnTo>
                  <a:lnTo>
                    <a:pt x="41" y="55"/>
                  </a:lnTo>
                  <a:lnTo>
                    <a:pt x="32" y="41"/>
                  </a:lnTo>
                  <a:lnTo>
                    <a:pt x="22" y="28"/>
                  </a:lnTo>
                  <a:lnTo>
                    <a:pt x="12" y="14"/>
                  </a:lnTo>
                  <a:lnTo>
                    <a:pt x="0" y="0"/>
                  </a:lnTo>
                  <a:lnTo>
                    <a:pt x="36" y="12"/>
                  </a:lnTo>
                  <a:lnTo>
                    <a:pt x="61" y="27"/>
                  </a:lnTo>
                  <a:lnTo>
                    <a:pt x="76" y="44"/>
                  </a:lnTo>
                  <a:lnTo>
                    <a:pt x="88" y="63"/>
                  </a:lnTo>
                  <a:lnTo>
                    <a:pt x="95" y="83"/>
                  </a:lnTo>
                  <a:lnTo>
                    <a:pt x="105" y="102"/>
                  </a:lnTo>
                  <a:lnTo>
                    <a:pt x="120" y="121"/>
                  </a:lnTo>
                  <a:lnTo>
                    <a:pt x="142" y="139"/>
                  </a:lnTo>
                  <a:lnTo>
                    <a:pt x="176" y="152"/>
                  </a:lnTo>
                  <a:lnTo>
                    <a:pt x="220" y="161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9" name="Freeform 62"/>
            <p:cNvSpPr>
              <a:spLocks/>
            </p:cNvSpPr>
            <p:nvPr/>
          </p:nvSpPr>
          <p:spPr bwMode="auto">
            <a:xfrm>
              <a:off x="2140" y="3743"/>
              <a:ext cx="101" cy="121"/>
            </a:xfrm>
            <a:custGeom>
              <a:avLst/>
              <a:gdLst>
                <a:gd name="T0" fmla="*/ 81 w 101"/>
                <a:gd name="T1" fmla="*/ 103 h 121"/>
                <a:gd name="T2" fmla="*/ 44 w 101"/>
                <a:gd name="T3" fmla="*/ 121 h 121"/>
                <a:gd name="T4" fmla="*/ 39 w 101"/>
                <a:gd name="T5" fmla="*/ 110 h 121"/>
                <a:gd name="T6" fmla="*/ 34 w 101"/>
                <a:gd name="T7" fmla="*/ 100 h 121"/>
                <a:gd name="T8" fmla="*/ 29 w 101"/>
                <a:gd name="T9" fmla="*/ 88 h 121"/>
                <a:gd name="T10" fmla="*/ 25 w 101"/>
                <a:gd name="T11" fmla="*/ 77 h 121"/>
                <a:gd name="T12" fmla="*/ 20 w 101"/>
                <a:gd name="T13" fmla="*/ 67 h 121"/>
                <a:gd name="T14" fmla="*/ 15 w 101"/>
                <a:gd name="T15" fmla="*/ 55 h 121"/>
                <a:gd name="T16" fmla="*/ 10 w 101"/>
                <a:gd name="T17" fmla="*/ 44 h 121"/>
                <a:gd name="T18" fmla="*/ 5 w 101"/>
                <a:gd name="T19" fmla="*/ 32 h 121"/>
                <a:gd name="T20" fmla="*/ 3 w 101"/>
                <a:gd name="T21" fmla="*/ 20 h 121"/>
                <a:gd name="T22" fmla="*/ 0 w 101"/>
                <a:gd name="T23" fmla="*/ 6 h 121"/>
                <a:gd name="T24" fmla="*/ 47 w 101"/>
                <a:gd name="T25" fmla="*/ 0 h 121"/>
                <a:gd name="T26" fmla="*/ 76 w 101"/>
                <a:gd name="T27" fmla="*/ 0 h 121"/>
                <a:gd name="T28" fmla="*/ 93 w 101"/>
                <a:gd name="T29" fmla="*/ 6 h 121"/>
                <a:gd name="T30" fmla="*/ 101 w 101"/>
                <a:gd name="T31" fmla="*/ 16 h 121"/>
                <a:gd name="T32" fmla="*/ 101 w 101"/>
                <a:gd name="T33" fmla="*/ 30 h 121"/>
                <a:gd name="T34" fmla="*/ 93 w 101"/>
                <a:gd name="T35" fmla="*/ 46 h 121"/>
                <a:gd name="T36" fmla="*/ 86 w 101"/>
                <a:gd name="T37" fmla="*/ 62 h 121"/>
                <a:gd name="T38" fmla="*/ 81 w 101"/>
                <a:gd name="T39" fmla="*/ 78 h 121"/>
                <a:gd name="T40" fmla="*/ 79 w 101"/>
                <a:gd name="T41" fmla="*/ 93 h 121"/>
                <a:gd name="T42" fmla="*/ 81 w 101"/>
                <a:gd name="T43" fmla="*/ 104 h 121"/>
                <a:gd name="T44" fmla="*/ 81 w 101"/>
                <a:gd name="T45" fmla="*/ 104 h 121"/>
                <a:gd name="T46" fmla="*/ 81 w 101"/>
                <a:gd name="T47" fmla="*/ 103 h 12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01"/>
                <a:gd name="T73" fmla="*/ 0 h 121"/>
                <a:gd name="T74" fmla="*/ 101 w 101"/>
                <a:gd name="T75" fmla="*/ 121 h 121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01" h="121">
                  <a:moveTo>
                    <a:pt x="81" y="103"/>
                  </a:moveTo>
                  <a:lnTo>
                    <a:pt x="44" y="121"/>
                  </a:lnTo>
                  <a:lnTo>
                    <a:pt x="39" y="110"/>
                  </a:lnTo>
                  <a:lnTo>
                    <a:pt x="34" y="100"/>
                  </a:lnTo>
                  <a:lnTo>
                    <a:pt x="29" y="88"/>
                  </a:lnTo>
                  <a:lnTo>
                    <a:pt x="25" y="77"/>
                  </a:lnTo>
                  <a:lnTo>
                    <a:pt x="20" y="67"/>
                  </a:lnTo>
                  <a:lnTo>
                    <a:pt x="15" y="55"/>
                  </a:lnTo>
                  <a:lnTo>
                    <a:pt x="10" y="44"/>
                  </a:lnTo>
                  <a:lnTo>
                    <a:pt x="5" y="32"/>
                  </a:lnTo>
                  <a:lnTo>
                    <a:pt x="3" y="20"/>
                  </a:lnTo>
                  <a:lnTo>
                    <a:pt x="0" y="6"/>
                  </a:lnTo>
                  <a:lnTo>
                    <a:pt x="47" y="0"/>
                  </a:lnTo>
                  <a:lnTo>
                    <a:pt x="76" y="0"/>
                  </a:lnTo>
                  <a:lnTo>
                    <a:pt x="93" y="6"/>
                  </a:lnTo>
                  <a:lnTo>
                    <a:pt x="101" y="16"/>
                  </a:lnTo>
                  <a:lnTo>
                    <a:pt x="101" y="30"/>
                  </a:lnTo>
                  <a:lnTo>
                    <a:pt x="93" y="46"/>
                  </a:lnTo>
                  <a:lnTo>
                    <a:pt x="86" y="62"/>
                  </a:lnTo>
                  <a:lnTo>
                    <a:pt x="81" y="78"/>
                  </a:lnTo>
                  <a:lnTo>
                    <a:pt x="79" y="93"/>
                  </a:lnTo>
                  <a:lnTo>
                    <a:pt x="81" y="104"/>
                  </a:lnTo>
                  <a:lnTo>
                    <a:pt x="81" y="103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0" name="Freeform 63"/>
            <p:cNvSpPr>
              <a:spLocks/>
            </p:cNvSpPr>
            <p:nvPr/>
          </p:nvSpPr>
          <p:spPr bwMode="auto">
            <a:xfrm>
              <a:off x="2258" y="3747"/>
              <a:ext cx="122" cy="132"/>
            </a:xfrm>
            <a:custGeom>
              <a:avLst/>
              <a:gdLst>
                <a:gd name="T0" fmla="*/ 122 w 122"/>
                <a:gd name="T1" fmla="*/ 2 h 132"/>
                <a:gd name="T2" fmla="*/ 103 w 122"/>
                <a:gd name="T3" fmla="*/ 132 h 132"/>
                <a:gd name="T4" fmla="*/ 56 w 122"/>
                <a:gd name="T5" fmla="*/ 131 h 132"/>
                <a:gd name="T6" fmla="*/ 24 w 122"/>
                <a:gd name="T7" fmla="*/ 125 h 132"/>
                <a:gd name="T8" fmla="*/ 7 w 122"/>
                <a:gd name="T9" fmla="*/ 115 h 132"/>
                <a:gd name="T10" fmla="*/ 0 w 122"/>
                <a:gd name="T11" fmla="*/ 103 h 132"/>
                <a:gd name="T12" fmla="*/ 2 w 122"/>
                <a:gd name="T13" fmla="*/ 87 h 132"/>
                <a:gd name="T14" fmla="*/ 10 w 122"/>
                <a:gd name="T15" fmla="*/ 71 h 132"/>
                <a:gd name="T16" fmla="*/ 17 w 122"/>
                <a:gd name="T17" fmla="*/ 52 h 132"/>
                <a:gd name="T18" fmla="*/ 24 w 122"/>
                <a:gd name="T19" fmla="*/ 35 h 132"/>
                <a:gd name="T20" fmla="*/ 27 w 122"/>
                <a:gd name="T21" fmla="*/ 18 h 132"/>
                <a:gd name="T22" fmla="*/ 22 w 122"/>
                <a:gd name="T23" fmla="*/ 2 h 132"/>
                <a:gd name="T24" fmla="*/ 34 w 122"/>
                <a:gd name="T25" fmla="*/ 3 h 132"/>
                <a:gd name="T26" fmla="*/ 46 w 122"/>
                <a:gd name="T27" fmla="*/ 3 h 132"/>
                <a:gd name="T28" fmla="*/ 56 w 122"/>
                <a:gd name="T29" fmla="*/ 2 h 132"/>
                <a:gd name="T30" fmla="*/ 63 w 122"/>
                <a:gd name="T31" fmla="*/ 2 h 132"/>
                <a:gd name="T32" fmla="*/ 73 w 122"/>
                <a:gd name="T33" fmla="*/ 1 h 132"/>
                <a:gd name="T34" fmla="*/ 83 w 122"/>
                <a:gd name="T35" fmla="*/ 0 h 132"/>
                <a:gd name="T36" fmla="*/ 93 w 122"/>
                <a:gd name="T37" fmla="*/ 0 h 132"/>
                <a:gd name="T38" fmla="*/ 103 w 122"/>
                <a:gd name="T39" fmla="*/ 0 h 132"/>
                <a:gd name="T40" fmla="*/ 112 w 122"/>
                <a:gd name="T41" fmla="*/ 1 h 132"/>
                <a:gd name="T42" fmla="*/ 122 w 122"/>
                <a:gd name="T43" fmla="*/ 2 h 132"/>
                <a:gd name="T44" fmla="*/ 122 w 122"/>
                <a:gd name="T45" fmla="*/ 2 h 13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2"/>
                <a:gd name="T70" fmla="*/ 0 h 132"/>
                <a:gd name="T71" fmla="*/ 122 w 122"/>
                <a:gd name="T72" fmla="*/ 132 h 13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2" h="132">
                  <a:moveTo>
                    <a:pt x="122" y="2"/>
                  </a:moveTo>
                  <a:lnTo>
                    <a:pt x="103" y="132"/>
                  </a:lnTo>
                  <a:lnTo>
                    <a:pt x="56" y="131"/>
                  </a:lnTo>
                  <a:lnTo>
                    <a:pt x="24" y="125"/>
                  </a:lnTo>
                  <a:lnTo>
                    <a:pt x="7" y="115"/>
                  </a:lnTo>
                  <a:lnTo>
                    <a:pt x="0" y="103"/>
                  </a:lnTo>
                  <a:lnTo>
                    <a:pt x="2" y="87"/>
                  </a:lnTo>
                  <a:lnTo>
                    <a:pt x="10" y="71"/>
                  </a:lnTo>
                  <a:lnTo>
                    <a:pt x="17" y="52"/>
                  </a:lnTo>
                  <a:lnTo>
                    <a:pt x="24" y="35"/>
                  </a:lnTo>
                  <a:lnTo>
                    <a:pt x="27" y="18"/>
                  </a:lnTo>
                  <a:lnTo>
                    <a:pt x="22" y="2"/>
                  </a:lnTo>
                  <a:lnTo>
                    <a:pt x="34" y="3"/>
                  </a:lnTo>
                  <a:lnTo>
                    <a:pt x="46" y="3"/>
                  </a:lnTo>
                  <a:lnTo>
                    <a:pt x="56" y="2"/>
                  </a:lnTo>
                  <a:lnTo>
                    <a:pt x="63" y="2"/>
                  </a:lnTo>
                  <a:lnTo>
                    <a:pt x="73" y="1"/>
                  </a:lnTo>
                  <a:lnTo>
                    <a:pt x="83" y="0"/>
                  </a:lnTo>
                  <a:lnTo>
                    <a:pt x="93" y="0"/>
                  </a:lnTo>
                  <a:lnTo>
                    <a:pt x="103" y="0"/>
                  </a:lnTo>
                  <a:lnTo>
                    <a:pt x="112" y="1"/>
                  </a:lnTo>
                  <a:lnTo>
                    <a:pt x="122" y="2"/>
                  </a:lnTo>
                  <a:close/>
                </a:path>
              </a:pathLst>
            </a:custGeom>
            <a:solidFill>
              <a:srgbClr val="B3D9F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1" name="Freeform 64"/>
            <p:cNvSpPr>
              <a:spLocks/>
            </p:cNvSpPr>
            <p:nvPr/>
          </p:nvSpPr>
          <p:spPr bwMode="auto">
            <a:xfrm>
              <a:off x="2405" y="3749"/>
              <a:ext cx="88" cy="185"/>
            </a:xfrm>
            <a:custGeom>
              <a:avLst/>
              <a:gdLst>
                <a:gd name="T0" fmla="*/ 88 w 88"/>
                <a:gd name="T1" fmla="*/ 0 h 185"/>
                <a:gd name="T2" fmla="*/ 88 w 88"/>
                <a:gd name="T3" fmla="*/ 19 h 185"/>
                <a:gd name="T4" fmla="*/ 88 w 88"/>
                <a:gd name="T5" fmla="*/ 38 h 185"/>
                <a:gd name="T6" fmla="*/ 86 w 88"/>
                <a:gd name="T7" fmla="*/ 56 h 185"/>
                <a:gd name="T8" fmla="*/ 86 w 88"/>
                <a:gd name="T9" fmla="*/ 75 h 185"/>
                <a:gd name="T10" fmla="*/ 86 w 88"/>
                <a:gd name="T11" fmla="*/ 94 h 185"/>
                <a:gd name="T12" fmla="*/ 83 w 88"/>
                <a:gd name="T13" fmla="*/ 112 h 185"/>
                <a:gd name="T14" fmla="*/ 81 w 88"/>
                <a:gd name="T15" fmla="*/ 130 h 185"/>
                <a:gd name="T16" fmla="*/ 76 w 88"/>
                <a:gd name="T17" fmla="*/ 150 h 185"/>
                <a:gd name="T18" fmla="*/ 71 w 88"/>
                <a:gd name="T19" fmla="*/ 168 h 185"/>
                <a:gd name="T20" fmla="*/ 64 w 88"/>
                <a:gd name="T21" fmla="*/ 185 h 185"/>
                <a:gd name="T22" fmla="*/ 34 w 88"/>
                <a:gd name="T23" fmla="*/ 173 h 185"/>
                <a:gd name="T24" fmla="*/ 14 w 88"/>
                <a:gd name="T25" fmla="*/ 157 h 185"/>
                <a:gd name="T26" fmla="*/ 2 w 88"/>
                <a:gd name="T27" fmla="*/ 139 h 185"/>
                <a:gd name="T28" fmla="*/ 0 w 88"/>
                <a:gd name="T29" fmla="*/ 120 h 185"/>
                <a:gd name="T30" fmla="*/ 2 w 88"/>
                <a:gd name="T31" fmla="*/ 99 h 185"/>
                <a:gd name="T32" fmla="*/ 7 w 88"/>
                <a:gd name="T33" fmla="*/ 79 h 185"/>
                <a:gd name="T34" fmla="*/ 12 w 88"/>
                <a:gd name="T35" fmla="*/ 58 h 185"/>
                <a:gd name="T36" fmla="*/ 17 w 88"/>
                <a:gd name="T37" fmla="*/ 38 h 185"/>
                <a:gd name="T38" fmla="*/ 22 w 88"/>
                <a:gd name="T39" fmla="*/ 18 h 185"/>
                <a:gd name="T40" fmla="*/ 19 w 88"/>
                <a:gd name="T41" fmla="*/ 0 h 185"/>
                <a:gd name="T42" fmla="*/ 88 w 88"/>
                <a:gd name="T43" fmla="*/ 0 h 185"/>
                <a:gd name="T44" fmla="*/ 88 w 88"/>
                <a:gd name="T45" fmla="*/ 0 h 18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88"/>
                <a:gd name="T70" fmla="*/ 0 h 185"/>
                <a:gd name="T71" fmla="*/ 88 w 88"/>
                <a:gd name="T72" fmla="*/ 185 h 18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88" h="185">
                  <a:moveTo>
                    <a:pt x="88" y="0"/>
                  </a:moveTo>
                  <a:lnTo>
                    <a:pt x="88" y="19"/>
                  </a:lnTo>
                  <a:lnTo>
                    <a:pt x="88" y="38"/>
                  </a:lnTo>
                  <a:lnTo>
                    <a:pt x="86" y="56"/>
                  </a:lnTo>
                  <a:lnTo>
                    <a:pt x="86" y="75"/>
                  </a:lnTo>
                  <a:lnTo>
                    <a:pt x="86" y="94"/>
                  </a:lnTo>
                  <a:lnTo>
                    <a:pt x="83" y="112"/>
                  </a:lnTo>
                  <a:lnTo>
                    <a:pt x="81" y="130"/>
                  </a:lnTo>
                  <a:lnTo>
                    <a:pt x="76" y="150"/>
                  </a:lnTo>
                  <a:lnTo>
                    <a:pt x="71" y="168"/>
                  </a:lnTo>
                  <a:lnTo>
                    <a:pt x="64" y="185"/>
                  </a:lnTo>
                  <a:lnTo>
                    <a:pt x="34" y="173"/>
                  </a:lnTo>
                  <a:lnTo>
                    <a:pt x="14" y="157"/>
                  </a:lnTo>
                  <a:lnTo>
                    <a:pt x="2" y="139"/>
                  </a:lnTo>
                  <a:lnTo>
                    <a:pt x="0" y="120"/>
                  </a:lnTo>
                  <a:lnTo>
                    <a:pt x="2" y="99"/>
                  </a:lnTo>
                  <a:lnTo>
                    <a:pt x="7" y="79"/>
                  </a:lnTo>
                  <a:lnTo>
                    <a:pt x="12" y="58"/>
                  </a:lnTo>
                  <a:lnTo>
                    <a:pt x="17" y="38"/>
                  </a:lnTo>
                  <a:lnTo>
                    <a:pt x="22" y="18"/>
                  </a:lnTo>
                  <a:lnTo>
                    <a:pt x="19" y="0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2" name="Freeform 65"/>
            <p:cNvSpPr>
              <a:spLocks/>
            </p:cNvSpPr>
            <p:nvPr/>
          </p:nvSpPr>
          <p:spPr bwMode="auto">
            <a:xfrm>
              <a:off x="2184" y="3977"/>
              <a:ext cx="275" cy="147"/>
            </a:xfrm>
            <a:custGeom>
              <a:avLst/>
              <a:gdLst>
                <a:gd name="T0" fmla="*/ 265 w 275"/>
                <a:gd name="T1" fmla="*/ 86 h 147"/>
                <a:gd name="T2" fmla="*/ 262 w 275"/>
                <a:gd name="T3" fmla="*/ 94 h 147"/>
                <a:gd name="T4" fmla="*/ 262 w 275"/>
                <a:gd name="T5" fmla="*/ 100 h 147"/>
                <a:gd name="T6" fmla="*/ 265 w 275"/>
                <a:gd name="T7" fmla="*/ 106 h 147"/>
                <a:gd name="T8" fmla="*/ 270 w 275"/>
                <a:gd name="T9" fmla="*/ 113 h 147"/>
                <a:gd name="T10" fmla="*/ 272 w 275"/>
                <a:gd name="T11" fmla="*/ 120 h 147"/>
                <a:gd name="T12" fmla="*/ 275 w 275"/>
                <a:gd name="T13" fmla="*/ 126 h 147"/>
                <a:gd name="T14" fmla="*/ 275 w 275"/>
                <a:gd name="T15" fmla="*/ 131 h 147"/>
                <a:gd name="T16" fmla="*/ 272 w 275"/>
                <a:gd name="T17" fmla="*/ 137 h 147"/>
                <a:gd name="T18" fmla="*/ 267 w 275"/>
                <a:gd name="T19" fmla="*/ 143 h 147"/>
                <a:gd name="T20" fmla="*/ 258 w 275"/>
                <a:gd name="T21" fmla="*/ 147 h 147"/>
                <a:gd name="T22" fmla="*/ 240 w 275"/>
                <a:gd name="T23" fmla="*/ 129 h 147"/>
                <a:gd name="T24" fmla="*/ 216 w 275"/>
                <a:gd name="T25" fmla="*/ 114 h 147"/>
                <a:gd name="T26" fmla="*/ 184 w 275"/>
                <a:gd name="T27" fmla="*/ 100 h 147"/>
                <a:gd name="T28" fmla="*/ 150 w 275"/>
                <a:gd name="T29" fmla="*/ 89 h 147"/>
                <a:gd name="T30" fmla="*/ 113 w 275"/>
                <a:gd name="T31" fmla="*/ 78 h 147"/>
                <a:gd name="T32" fmla="*/ 79 w 275"/>
                <a:gd name="T33" fmla="*/ 66 h 147"/>
                <a:gd name="T34" fmla="*/ 47 w 275"/>
                <a:gd name="T35" fmla="*/ 54 h 147"/>
                <a:gd name="T36" fmla="*/ 22 w 275"/>
                <a:gd name="T37" fmla="*/ 39 h 147"/>
                <a:gd name="T38" fmla="*/ 8 w 275"/>
                <a:gd name="T39" fmla="*/ 22 h 147"/>
                <a:gd name="T40" fmla="*/ 0 w 275"/>
                <a:gd name="T41" fmla="*/ 0 h 147"/>
                <a:gd name="T42" fmla="*/ 35 w 275"/>
                <a:gd name="T43" fmla="*/ 2 h 147"/>
                <a:gd name="T44" fmla="*/ 69 w 275"/>
                <a:gd name="T45" fmla="*/ 6 h 147"/>
                <a:gd name="T46" fmla="*/ 101 w 275"/>
                <a:gd name="T47" fmla="*/ 11 h 147"/>
                <a:gd name="T48" fmla="*/ 130 w 275"/>
                <a:gd name="T49" fmla="*/ 18 h 147"/>
                <a:gd name="T50" fmla="*/ 160 w 275"/>
                <a:gd name="T51" fmla="*/ 27 h 147"/>
                <a:gd name="T52" fmla="*/ 184 w 275"/>
                <a:gd name="T53" fmla="*/ 36 h 147"/>
                <a:gd name="T54" fmla="*/ 209 w 275"/>
                <a:gd name="T55" fmla="*/ 48 h 147"/>
                <a:gd name="T56" fmla="*/ 231 w 275"/>
                <a:gd name="T57" fmla="*/ 59 h 147"/>
                <a:gd name="T58" fmla="*/ 250 w 275"/>
                <a:gd name="T59" fmla="*/ 73 h 147"/>
                <a:gd name="T60" fmla="*/ 265 w 275"/>
                <a:gd name="T61" fmla="*/ 86 h 147"/>
                <a:gd name="T62" fmla="*/ 265 w 275"/>
                <a:gd name="T63" fmla="*/ 86 h 1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75"/>
                <a:gd name="T97" fmla="*/ 0 h 147"/>
                <a:gd name="T98" fmla="*/ 275 w 275"/>
                <a:gd name="T99" fmla="*/ 147 h 14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75" h="147">
                  <a:moveTo>
                    <a:pt x="265" y="86"/>
                  </a:moveTo>
                  <a:lnTo>
                    <a:pt x="262" y="94"/>
                  </a:lnTo>
                  <a:lnTo>
                    <a:pt x="262" y="100"/>
                  </a:lnTo>
                  <a:lnTo>
                    <a:pt x="265" y="106"/>
                  </a:lnTo>
                  <a:lnTo>
                    <a:pt x="270" y="113"/>
                  </a:lnTo>
                  <a:lnTo>
                    <a:pt x="272" y="120"/>
                  </a:lnTo>
                  <a:lnTo>
                    <a:pt x="275" y="126"/>
                  </a:lnTo>
                  <a:lnTo>
                    <a:pt x="275" y="131"/>
                  </a:lnTo>
                  <a:lnTo>
                    <a:pt x="272" y="137"/>
                  </a:lnTo>
                  <a:lnTo>
                    <a:pt x="267" y="143"/>
                  </a:lnTo>
                  <a:lnTo>
                    <a:pt x="258" y="147"/>
                  </a:lnTo>
                  <a:lnTo>
                    <a:pt x="240" y="129"/>
                  </a:lnTo>
                  <a:lnTo>
                    <a:pt x="216" y="114"/>
                  </a:lnTo>
                  <a:lnTo>
                    <a:pt x="184" y="100"/>
                  </a:lnTo>
                  <a:lnTo>
                    <a:pt x="150" y="89"/>
                  </a:lnTo>
                  <a:lnTo>
                    <a:pt x="113" y="78"/>
                  </a:lnTo>
                  <a:lnTo>
                    <a:pt x="79" y="66"/>
                  </a:lnTo>
                  <a:lnTo>
                    <a:pt x="47" y="54"/>
                  </a:lnTo>
                  <a:lnTo>
                    <a:pt x="22" y="39"/>
                  </a:lnTo>
                  <a:lnTo>
                    <a:pt x="8" y="22"/>
                  </a:lnTo>
                  <a:lnTo>
                    <a:pt x="0" y="0"/>
                  </a:lnTo>
                  <a:lnTo>
                    <a:pt x="35" y="2"/>
                  </a:lnTo>
                  <a:lnTo>
                    <a:pt x="69" y="6"/>
                  </a:lnTo>
                  <a:lnTo>
                    <a:pt x="101" y="11"/>
                  </a:lnTo>
                  <a:lnTo>
                    <a:pt x="130" y="18"/>
                  </a:lnTo>
                  <a:lnTo>
                    <a:pt x="160" y="27"/>
                  </a:lnTo>
                  <a:lnTo>
                    <a:pt x="184" y="36"/>
                  </a:lnTo>
                  <a:lnTo>
                    <a:pt x="209" y="48"/>
                  </a:lnTo>
                  <a:lnTo>
                    <a:pt x="231" y="59"/>
                  </a:lnTo>
                  <a:lnTo>
                    <a:pt x="250" y="73"/>
                  </a:lnTo>
                  <a:lnTo>
                    <a:pt x="265" y="86"/>
                  </a:lnTo>
                  <a:close/>
                </a:path>
              </a:pathLst>
            </a:custGeom>
            <a:solidFill>
              <a:srgbClr val="00FF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" name="Freeform 66"/>
            <p:cNvSpPr>
              <a:spLocks/>
            </p:cNvSpPr>
            <p:nvPr/>
          </p:nvSpPr>
          <p:spPr bwMode="auto">
            <a:xfrm>
              <a:off x="1611" y="3893"/>
              <a:ext cx="272" cy="151"/>
            </a:xfrm>
            <a:custGeom>
              <a:avLst/>
              <a:gdLst>
                <a:gd name="T0" fmla="*/ 272 w 272"/>
                <a:gd name="T1" fmla="*/ 151 h 151"/>
                <a:gd name="T2" fmla="*/ 0 w 272"/>
                <a:gd name="T3" fmla="*/ 0 h 151"/>
                <a:gd name="T4" fmla="*/ 272 w 272"/>
                <a:gd name="T5" fmla="*/ 144 h 151"/>
                <a:gd name="T6" fmla="*/ 272 w 272"/>
                <a:gd name="T7" fmla="*/ 151 h 151"/>
                <a:gd name="T8" fmla="*/ 272 w 272"/>
                <a:gd name="T9" fmla="*/ 151 h 1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2"/>
                <a:gd name="T16" fmla="*/ 0 h 151"/>
                <a:gd name="T17" fmla="*/ 272 w 272"/>
                <a:gd name="T18" fmla="*/ 151 h 1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2" h="151">
                  <a:moveTo>
                    <a:pt x="272" y="151"/>
                  </a:moveTo>
                  <a:lnTo>
                    <a:pt x="0" y="0"/>
                  </a:lnTo>
                  <a:lnTo>
                    <a:pt x="272" y="144"/>
                  </a:lnTo>
                  <a:lnTo>
                    <a:pt x="272" y="151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" name="Freeform 67"/>
            <p:cNvSpPr>
              <a:spLocks/>
            </p:cNvSpPr>
            <p:nvPr/>
          </p:nvSpPr>
          <p:spPr bwMode="auto">
            <a:xfrm>
              <a:off x="1824" y="4015"/>
              <a:ext cx="309" cy="109"/>
            </a:xfrm>
            <a:custGeom>
              <a:avLst/>
              <a:gdLst>
                <a:gd name="T0" fmla="*/ 309 w 309"/>
                <a:gd name="T1" fmla="*/ 25 h 109"/>
                <a:gd name="T2" fmla="*/ 306 w 309"/>
                <a:gd name="T3" fmla="*/ 37 h 109"/>
                <a:gd name="T4" fmla="*/ 296 w 309"/>
                <a:gd name="T5" fmla="*/ 46 h 109"/>
                <a:gd name="T6" fmla="*/ 284 w 309"/>
                <a:gd name="T7" fmla="*/ 54 h 109"/>
                <a:gd name="T8" fmla="*/ 267 w 309"/>
                <a:gd name="T9" fmla="*/ 62 h 109"/>
                <a:gd name="T10" fmla="*/ 250 w 309"/>
                <a:gd name="T11" fmla="*/ 68 h 109"/>
                <a:gd name="T12" fmla="*/ 230 w 309"/>
                <a:gd name="T13" fmla="*/ 75 h 109"/>
                <a:gd name="T14" fmla="*/ 208 w 309"/>
                <a:gd name="T15" fmla="*/ 80 h 109"/>
                <a:gd name="T16" fmla="*/ 186 w 309"/>
                <a:gd name="T17" fmla="*/ 85 h 109"/>
                <a:gd name="T18" fmla="*/ 167 w 309"/>
                <a:gd name="T19" fmla="*/ 91 h 109"/>
                <a:gd name="T20" fmla="*/ 147 w 309"/>
                <a:gd name="T21" fmla="*/ 96 h 109"/>
                <a:gd name="T22" fmla="*/ 135 w 309"/>
                <a:gd name="T23" fmla="*/ 99 h 109"/>
                <a:gd name="T24" fmla="*/ 122 w 309"/>
                <a:gd name="T25" fmla="*/ 102 h 109"/>
                <a:gd name="T26" fmla="*/ 110 w 309"/>
                <a:gd name="T27" fmla="*/ 103 h 109"/>
                <a:gd name="T28" fmla="*/ 95 w 309"/>
                <a:gd name="T29" fmla="*/ 105 h 109"/>
                <a:gd name="T30" fmla="*/ 83 w 309"/>
                <a:gd name="T31" fmla="*/ 107 h 109"/>
                <a:gd name="T32" fmla="*/ 69 w 309"/>
                <a:gd name="T33" fmla="*/ 108 h 109"/>
                <a:gd name="T34" fmla="*/ 54 w 309"/>
                <a:gd name="T35" fmla="*/ 108 h 109"/>
                <a:gd name="T36" fmla="*/ 39 w 309"/>
                <a:gd name="T37" fmla="*/ 109 h 109"/>
                <a:gd name="T38" fmla="*/ 24 w 309"/>
                <a:gd name="T39" fmla="*/ 109 h 109"/>
                <a:gd name="T40" fmla="*/ 7 w 309"/>
                <a:gd name="T41" fmla="*/ 108 h 109"/>
                <a:gd name="T42" fmla="*/ 0 w 309"/>
                <a:gd name="T43" fmla="*/ 93 h 109"/>
                <a:gd name="T44" fmla="*/ 5 w 309"/>
                <a:gd name="T45" fmla="*/ 81 h 109"/>
                <a:gd name="T46" fmla="*/ 17 w 309"/>
                <a:gd name="T47" fmla="*/ 71 h 109"/>
                <a:gd name="T48" fmla="*/ 37 w 309"/>
                <a:gd name="T49" fmla="*/ 63 h 109"/>
                <a:gd name="T50" fmla="*/ 64 w 309"/>
                <a:gd name="T51" fmla="*/ 56 h 109"/>
                <a:gd name="T52" fmla="*/ 93 w 309"/>
                <a:gd name="T53" fmla="*/ 51 h 109"/>
                <a:gd name="T54" fmla="*/ 122 w 309"/>
                <a:gd name="T55" fmla="*/ 45 h 109"/>
                <a:gd name="T56" fmla="*/ 152 w 309"/>
                <a:gd name="T57" fmla="*/ 39 h 109"/>
                <a:gd name="T58" fmla="*/ 181 w 309"/>
                <a:gd name="T59" fmla="*/ 33 h 109"/>
                <a:gd name="T60" fmla="*/ 203 w 309"/>
                <a:gd name="T61" fmla="*/ 25 h 109"/>
                <a:gd name="T62" fmla="*/ 216 w 309"/>
                <a:gd name="T63" fmla="*/ 21 h 109"/>
                <a:gd name="T64" fmla="*/ 230 w 309"/>
                <a:gd name="T65" fmla="*/ 16 h 109"/>
                <a:gd name="T66" fmla="*/ 245 w 309"/>
                <a:gd name="T67" fmla="*/ 11 h 109"/>
                <a:gd name="T68" fmla="*/ 257 w 309"/>
                <a:gd name="T69" fmla="*/ 6 h 109"/>
                <a:gd name="T70" fmla="*/ 272 w 309"/>
                <a:gd name="T71" fmla="*/ 3 h 109"/>
                <a:gd name="T72" fmla="*/ 284 w 309"/>
                <a:gd name="T73" fmla="*/ 0 h 109"/>
                <a:gd name="T74" fmla="*/ 294 w 309"/>
                <a:gd name="T75" fmla="*/ 1 h 109"/>
                <a:gd name="T76" fmla="*/ 301 w 309"/>
                <a:gd name="T77" fmla="*/ 6 h 109"/>
                <a:gd name="T78" fmla="*/ 309 w 309"/>
                <a:gd name="T79" fmla="*/ 14 h 109"/>
                <a:gd name="T80" fmla="*/ 309 w 309"/>
                <a:gd name="T81" fmla="*/ 25 h 109"/>
                <a:gd name="T82" fmla="*/ 309 w 309"/>
                <a:gd name="T83" fmla="*/ 25 h 10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309"/>
                <a:gd name="T127" fmla="*/ 0 h 109"/>
                <a:gd name="T128" fmla="*/ 309 w 309"/>
                <a:gd name="T129" fmla="*/ 109 h 10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309" h="109">
                  <a:moveTo>
                    <a:pt x="309" y="25"/>
                  </a:moveTo>
                  <a:lnTo>
                    <a:pt x="306" y="37"/>
                  </a:lnTo>
                  <a:lnTo>
                    <a:pt x="296" y="46"/>
                  </a:lnTo>
                  <a:lnTo>
                    <a:pt x="284" y="54"/>
                  </a:lnTo>
                  <a:lnTo>
                    <a:pt x="267" y="62"/>
                  </a:lnTo>
                  <a:lnTo>
                    <a:pt x="250" y="68"/>
                  </a:lnTo>
                  <a:lnTo>
                    <a:pt x="230" y="75"/>
                  </a:lnTo>
                  <a:lnTo>
                    <a:pt x="208" y="80"/>
                  </a:lnTo>
                  <a:lnTo>
                    <a:pt x="186" y="85"/>
                  </a:lnTo>
                  <a:lnTo>
                    <a:pt x="167" y="91"/>
                  </a:lnTo>
                  <a:lnTo>
                    <a:pt x="147" y="96"/>
                  </a:lnTo>
                  <a:lnTo>
                    <a:pt x="135" y="99"/>
                  </a:lnTo>
                  <a:lnTo>
                    <a:pt x="122" y="102"/>
                  </a:lnTo>
                  <a:lnTo>
                    <a:pt x="110" y="103"/>
                  </a:lnTo>
                  <a:lnTo>
                    <a:pt x="95" y="105"/>
                  </a:lnTo>
                  <a:lnTo>
                    <a:pt x="83" y="107"/>
                  </a:lnTo>
                  <a:lnTo>
                    <a:pt x="69" y="108"/>
                  </a:lnTo>
                  <a:lnTo>
                    <a:pt x="54" y="108"/>
                  </a:lnTo>
                  <a:lnTo>
                    <a:pt x="39" y="109"/>
                  </a:lnTo>
                  <a:lnTo>
                    <a:pt x="24" y="109"/>
                  </a:lnTo>
                  <a:lnTo>
                    <a:pt x="7" y="108"/>
                  </a:lnTo>
                  <a:lnTo>
                    <a:pt x="0" y="93"/>
                  </a:lnTo>
                  <a:lnTo>
                    <a:pt x="5" y="81"/>
                  </a:lnTo>
                  <a:lnTo>
                    <a:pt x="17" y="71"/>
                  </a:lnTo>
                  <a:lnTo>
                    <a:pt x="37" y="63"/>
                  </a:lnTo>
                  <a:lnTo>
                    <a:pt x="64" y="56"/>
                  </a:lnTo>
                  <a:lnTo>
                    <a:pt x="93" y="51"/>
                  </a:lnTo>
                  <a:lnTo>
                    <a:pt x="122" y="45"/>
                  </a:lnTo>
                  <a:lnTo>
                    <a:pt x="152" y="39"/>
                  </a:lnTo>
                  <a:lnTo>
                    <a:pt x="181" y="33"/>
                  </a:lnTo>
                  <a:lnTo>
                    <a:pt x="203" y="25"/>
                  </a:lnTo>
                  <a:lnTo>
                    <a:pt x="216" y="21"/>
                  </a:lnTo>
                  <a:lnTo>
                    <a:pt x="230" y="16"/>
                  </a:lnTo>
                  <a:lnTo>
                    <a:pt x="245" y="11"/>
                  </a:lnTo>
                  <a:lnTo>
                    <a:pt x="257" y="6"/>
                  </a:lnTo>
                  <a:lnTo>
                    <a:pt x="272" y="3"/>
                  </a:lnTo>
                  <a:lnTo>
                    <a:pt x="284" y="0"/>
                  </a:lnTo>
                  <a:lnTo>
                    <a:pt x="294" y="1"/>
                  </a:lnTo>
                  <a:lnTo>
                    <a:pt x="301" y="6"/>
                  </a:lnTo>
                  <a:lnTo>
                    <a:pt x="309" y="14"/>
                  </a:lnTo>
                  <a:lnTo>
                    <a:pt x="309" y="25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5" name="Freeform 68"/>
            <p:cNvSpPr>
              <a:spLocks/>
            </p:cNvSpPr>
            <p:nvPr/>
          </p:nvSpPr>
          <p:spPr bwMode="auto">
            <a:xfrm>
              <a:off x="1839" y="4058"/>
              <a:ext cx="451" cy="176"/>
            </a:xfrm>
            <a:custGeom>
              <a:avLst/>
              <a:gdLst>
                <a:gd name="T0" fmla="*/ 345 w 451"/>
                <a:gd name="T1" fmla="*/ 0 h 176"/>
                <a:gd name="T2" fmla="*/ 355 w 451"/>
                <a:gd name="T3" fmla="*/ 14 h 176"/>
                <a:gd name="T4" fmla="*/ 367 w 451"/>
                <a:gd name="T5" fmla="*/ 27 h 176"/>
                <a:gd name="T6" fmla="*/ 384 w 451"/>
                <a:gd name="T7" fmla="*/ 41 h 176"/>
                <a:gd name="T8" fmla="*/ 404 w 451"/>
                <a:gd name="T9" fmla="*/ 53 h 176"/>
                <a:gd name="T10" fmla="*/ 421 w 451"/>
                <a:gd name="T11" fmla="*/ 66 h 176"/>
                <a:gd name="T12" fmla="*/ 436 w 451"/>
                <a:gd name="T13" fmla="*/ 80 h 176"/>
                <a:gd name="T14" fmla="*/ 446 w 451"/>
                <a:gd name="T15" fmla="*/ 93 h 176"/>
                <a:gd name="T16" fmla="*/ 451 w 451"/>
                <a:gd name="T17" fmla="*/ 107 h 176"/>
                <a:gd name="T18" fmla="*/ 443 w 451"/>
                <a:gd name="T19" fmla="*/ 123 h 176"/>
                <a:gd name="T20" fmla="*/ 426 w 451"/>
                <a:gd name="T21" fmla="*/ 139 h 176"/>
                <a:gd name="T22" fmla="*/ 409 w 451"/>
                <a:gd name="T23" fmla="*/ 148 h 176"/>
                <a:gd name="T24" fmla="*/ 389 w 451"/>
                <a:gd name="T25" fmla="*/ 156 h 176"/>
                <a:gd name="T26" fmla="*/ 370 w 451"/>
                <a:gd name="T27" fmla="*/ 162 h 176"/>
                <a:gd name="T28" fmla="*/ 348 w 451"/>
                <a:gd name="T29" fmla="*/ 168 h 176"/>
                <a:gd name="T30" fmla="*/ 328 w 451"/>
                <a:gd name="T31" fmla="*/ 171 h 176"/>
                <a:gd name="T32" fmla="*/ 306 w 451"/>
                <a:gd name="T33" fmla="*/ 173 h 176"/>
                <a:gd name="T34" fmla="*/ 284 w 451"/>
                <a:gd name="T35" fmla="*/ 176 h 176"/>
                <a:gd name="T36" fmla="*/ 262 w 451"/>
                <a:gd name="T37" fmla="*/ 176 h 176"/>
                <a:gd name="T38" fmla="*/ 240 w 451"/>
                <a:gd name="T39" fmla="*/ 174 h 176"/>
                <a:gd name="T40" fmla="*/ 220 w 451"/>
                <a:gd name="T41" fmla="*/ 171 h 176"/>
                <a:gd name="T42" fmla="*/ 196 w 451"/>
                <a:gd name="T43" fmla="*/ 165 h 176"/>
                <a:gd name="T44" fmla="*/ 171 w 451"/>
                <a:gd name="T45" fmla="*/ 158 h 176"/>
                <a:gd name="T46" fmla="*/ 147 w 451"/>
                <a:gd name="T47" fmla="*/ 152 h 176"/>
                <a:gd name="T48" fmla="*/ 122 w 451"/>
                <a:gd name="T49" fmla="*/ 145 h 176"/>
                <a:gd name="T50" fmla="*/ 98 w 451"/>
                <a:gd name="T51" fmla="*/ 137 h 176"/>
                <a:gd name="T52" fmla="*/ 76 w 451"/>
                <a:gd name="T53" fmla="*/ 128 h 176"/>
                <a:gd name="T54" fmla="*/ 54 w 451"/>
                <a:gd name="T55" fmla="*/ 118 h 176"/>
                <a:gd name="T56" fmla="*/ 34 w 451"/>
                <a:gd name="T57" fmla="*/ 108 h 176"/>
                <a:gd name="T58" fmla="*/ 17 w 451"/>
                <a:gd name="T59" fmla="*/ 98 h 176"/>
                <a:gd name="T60" fmla="*/ 0 w 451"/>
                <a:gd name="T61" fmla="*/ 85 h 176"/>
                <a:gd name="T62" fmla="*/ 41 w 451"/>
                <a:gd name="T63" fmla="*/ 85 h 176"/>
                <a:gd name="T64" fmla="*/ 80 w 451"/>
                <a:gd name="T65" fmla="*/ 81 h 176"/>
                <a:gd name="T66" fmla="*/ 120 w 451"/>
                <a:gd name="T67" fmla="*/ 75 h 176"/>
                <a:gd name="T68" fmla="*/ 154 w 451"/>
                <a:gd name="T69" fmla="*/ 67 h 176"/>
                <a:gd name="T70" fmla="*/ 191 w 451"/>
                <a:gd name="T71" fmla="*/ 57 h 176"/>
                <a:gd name="T72" fmla="*/ 223 w 451"/>
                <a:gd name="T73" fmla="*/ 46 h 176"/>
                <a:gd name="T74" fmla="*/ 257 w 451"/>
                <a:gd name="T75" fmla="*/ 35 h 176"/>
                <a:gd name="T76" fmla="*/ 286 w 451"/>
                <a:gd name="T77" fmla="*/ 22 h 176"/>
                <a:gd name="T78" fmla="*/ 318 w 451"/>
                <a:gd name="T79" fmla="*/ 11 h 176"/>
                <a:gd name="T80" fmla="*/ 345 w 451"/>
                <a:gd name="T81" fmla="*/ 0 h 176"/>
                <a:gd name="T82" fmla="*/ 345 w 451"/>
                <a:gd name="T83" fmla="*/ 0 h 17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51"/>
                <a:gd name="T127" fmla="*/ 0 h 176"/>
                <a:gd name="T128" fmla="*/ 451 w 451"/>
                <a:gd name="T129" fmla="*/ 176 h 17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51" h="176">
                  <a:moveTo>
                    <a:pt x="345" y="0"/>
                  </a:moveTo>
                  <a:lnTo>
                    <a:pt x="355" y="14"/>
                  </a:lnTo>
                  <a:lnTo>
                    <a:pt x="367" y="27"/>
                  </a:lnTo>
                  <a:lnTo>
                    <a:pt x="384" y="41"/>
                  </a:lnTo>
                  <a:lnTo>
                    <a:pt x="404" y="53"/>
                  </a:lnTo>
                  <a:lnTo>
                    <a:pt x="421" y="66"/>
                  </a:lnTo>
                  <a:lnTo>
                    <a:pt x="436" y="80"/>
                  </a:lnTo>
                  <a:lnTo>
                    <a:pt x="446" y="93"/>
                  </a:lnTo>
                  <a:lnTo>
                    <a:pt x="451" y="107"/>
                  </a:lnTo>
                  <a:lnTo>
                    <a:pt x="443" y="123"/>
                  </a:lnTo>
                  <a:lnTo>
                    <a:pt x="426" y="139"/>
                  </a:lnTo>
                  <a:lnTo>
                    <a:pt x="409" y="148"/>
                  </a:lnTo>
                  <a:lnTo>
                    <a:pt x="389" y="156"/>
                  </a:lnTo>
                  <a:lnTo>
                    <a:pt x="370" y="162"/>
                  </a:lnTo>
                  <a:lnTo>
                    <a:pt x="348" y="168"/>
                  </a:lnTo>
                  <a:lnTo>
                    <a:pt x="328" y="171"/>
                  </a:lnTo>
                  <a:lnTo>
                    <a:pt x="306" y="173"/>
                  </a:lnTo>
                  <a:lnTo>
                    <a:pt x="284" y="176"/>
                  </a:lnTo>
                  <a:lnTo>
                    <a:pt x="262" y="176"/>
                  </a:lnTo>
                  <a:lnTo>
                    <a:pt x="240" y="174"/>
                  </a:lnTo>
                  <a:lnTo>
                    <a:pt x="220" y="171"/>
                  </a:lnTo>
                  <a:lnTo>
                    <a:pt x="196" y="165"/>
                  </a:lnTo>
                  <a:lnTo>
                    <a:pt x="171" y="158"/>
                  </a:lnTo>
                  <a:lnTo>
                    <a:pt x="147" y="152"/>
                  </a:lnTo>
                  <a:lnTo>
                    <a:pt x="122" y="145"/>
                  </a:lnTo>
                  <a:lnTo>
                    <a:pt x="98" y="137"/>
                  </a:lnTo>
                  <a:lnTo>
                    <a:pt x="76" y="128"/>
                  </a:lnTo>
                  <a:lnTo>
                    <a:pt x="54" y="118"/>
                  </a:lnTo>
                  <a:lnTo>
                    <a:pt x="34" y="108"/>
                  </a:lnTo>
                  <a:lnTo>
                    <a:pt x="17" y="98"/>
                  </a:lnTo>
                  <a:lnTo>
                    <a:pt x="0" y="85"/>
                  </a:lnTo>
                  <a:lnTo>
                    <a:pt x="41" y="85"/>
                  </a:lnTo>
                  <a:lnTo>
                    <a:pt x="80" y="81"/>
                  </a:lnTo>
                  <a:lnTo>
                    <a:pt x="120" y="75"/>
                  </a:lnTo>
                  <a:lnTo>
                    <a:pt x="154" y="67"/>
                  </a:lnTo>
                  <a:lnTo>
                    <a:pt x="191" y="57"/>
                  </a:lnTo>
                  <a:lnTo>
                    <a:pt x="223" y="46"/>
                  </a:lnTo>
                  <a:lnTo>
                    <a:pt x="257" y="35"/>
                  </a:lnTo>
                  <a:lnTo>
                    <a:pt x="286" y="22"/>
                  </a:lnTo>
                  <a:lnTo>
                    <a:pt x="318" y="11"/>
                  </a:lnTo>
                  <a:lnTo>
                    <a:pt x="345" y="0"/>
                  </a:lnTo>
                  <a:close/>
                </a:path>
              </a:pathLst>
            </a:custGeom>
            <a:solidFill>
              <a:srgbClr val="B347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36" name="Group 69"/>
            <p:cNvGrpSpPr>
              <a:grpSpLocks/>
            </p:cNvGrpSpPr>
            <p:nvPr/>
          </p:nvGrpSpPr>
          <p:grpSpPr bwMode="auto">
            <a:xfrm rot="-665025">
              <a:off x="1241" y="3611"/>
              <a:ext cx="1166" cy="666"/>
              <a:chOff x="1226" y="3481"/>
              <a:chExt cx="1166" cy="666"/>
            </a:xfrm>
          </p:grpSpPr>
          <p:sp>
            <p:nvSpPr>
              <p:cNvPr id="3147" name="Freeform 70"/>
              <p:cNvSpPr>
                <a:spLocks/>
              </p:cNvSpPr>
              <p:nvPr/>
            </p:nvSpPr>
            <p:spPr bwMode="auto">
              <a:xfrm>
                <a:off x="1439" y="3481"/>
                <a:ext cx="892" cy="666"/>
              </a:xfrm>
              <a:custGeom>
                <a:avLst/>
                <a:gdLst>
                  <a:gd name="T0" fmla="*/ 620 w 892"/>
                  <a:gd name="T1" fmla="*/ 342 h 666"/>
                  <a:gd name="T2" fmla="*/ 622 w 892"/>
                  <a:gd name="T3" fmla="*/ 394 h 666"/>
                  <a:gd name="T4" fmla="*/ 637 w 892"/>
                  <a:gd name="T5" fmla="*/ 448 h 666"/>
                  <a:gd name="T6" fmla="*/ 676 w 892"/>
                  <a:gd name="T7" fmla="*/ 496 h 666"/>
                  <a:gd name="T8" fmla="*/ 755 w 892"/>
                  <a:gd name="T9" fmla="*/ 534 h 666"/>
                  <a:gd name="T10" fmla="*/ 828 w 892"/>
                  <a:gd name="T11" fmla="*/ 557 h 666"/>
                  <a:gd name="T12" fmla="*/ 858 w 892"/>
                  <a:gd name="T13" fmla="*/ 578 h 666"/>
                  <a:gd name="T14" fmla="*/ 882 w 892"/>
                  <a:gd name="T15" fmla="*/ 602 h 666"/>
                  <a:gd name="T16" fmla="*/ 892 w 892"/>
                  <a:gd name="T17" fmla="*/ 628 h 666"/>
                  <a:gd name="T18" fmla="*/ 882 w 892"/>
                  <a:gd name="T19" fmla="*/ 654 h 666"/>
                  <a:gd name="T20" fmla="*/ 850 w 892"/>
                  <a:gd name="T21" fmla="*/ 647 h 666"/>
                  <a:gd name="T22" fmla="*/ 809 w 892"/>
                  <a:gd name="T23" fmla="*/ 608 h 666"/>
                  <a:gd name="T24" fmla="*/ 762 w 892"/>
                  <a:gd name="T25" fmla="*/ 568 h 666"/>
                  <a:gd name="T26" fmla="*/ 711 w 892"/>
                  <a:gd name="T27" fmla="*/ 530 h 666"/>
                  <a:gd name="T28" fmla="*/ 649 w 892"/>
                  <a:gd name="T29" fmla="*/ 496 h 666"/>
                  <a:gd name="T30" fmla="*/ 598 w 892"/>
                  <a:gd name="T31" fmla="*/ 464 h 666"/>
                  <a:gd name="T32" fmla="*/ 583 w 892"/>
                  <a:gd name="T33" fmla="*/ 426 h 666"/>
                  <a:gd name="T34" fmla="*/ 586 w 892"/>
                  <a:gd name="T35" fmla="*/ 388 h 666"/>
                  <a:gd name="T36" fmla="*/ 590 w 892"/>
                  <a:gd name="T37" fmla="*/ 349 h 666"/>
                  <a:gd name="T38" fmla="*/ 586 w 892"/>
                  <a:gd name="T39" fmla="*/ 310 h 666"/>
                  <a:gd name="T40" fmla="*/ 541 w 892"/>
                  <a:gd name="T41" fmla="*/ 256 h 666"/>
                  <a:gd name="T42" fmla="*/ 463 w 892"/>
                  <a:gd name="T43" fmla="*/ 186 h 666"/>
                  <a:gd name="T44" fmla="*/ 358 w 892"/>
                  <a:gd name="T45" fmla="*/ 120 h 666"/>
                  <a:gd name="T46" fmla="*/ 230 w 892"/>
                  <a:gd name="T47" fmla="*/ 64 h 666"/>
                  <a:gd name="T48" fmla="*/ 83 w 892"/>
                  <a:gd name="T49" fmla="*/ 24 h 666"/>
                  <a:gd name="T50" fmla="*/ 37 w 892"/>
                  <a:gd name="T51" fmla="*/ 2 h 666"/>
                  <a:gd name="T52" fmla="*/ 108 w 892"/>
                  <a:gd name="T53" fmla="*/ 2 h 666"/>
                  <a:gd name="T54" fmla="*/ 179 w 892"/>
                  <a:gd name="T55" fmla="*/ 18 h 666"/>
                  <a:gd name="T56" fmla="*/ 245 w 892"/>
                  <a:gd name="T57" fmla="*/ 42 h 666"/>
                  <a:gd name="T58" fmla="*/ 306 w 892"/>
                  <a:gd name="T59" fmla="*/ 68 h 666"/>
                  <a:gd name="T60" fmla="*/ 367 w 892"/>
                  <a:gd name="T61" fmla="*/ 101 h 666"/>
                  <a:gd name="T62" fmla="*/ 434 w 892"/>
                  <a:gd name="T63" fmla="*/ 146 h 666"/>
                  <a:gd name="T64" fmla="*/ 497 w 892"/>
                  <a:gd name="T65" fmla="*/ 193 h 666"/>
                  <a:gd name="T66" fmla="*/ 551 w 892"/>
                  <a:gd name="T67" fmla="*/ 241 h 666"/>
                  <a:gd name="T68" fmla="*/ 598 w 892"/>
                  <a:gd name="T69" fmla="*/ 290 h 666"/>
                  <a:gd name="T70" fmla="*/ 617 w 892"/>
                  <a:gd name="T71" fmla="*/ 317 h 66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892"/>
                  <a:gd name="T109" fmla="*/ 0 h 666"/>
                  <a:gd name="T110" fmla="*/ 892 w 892"/>
                  <a:gd name="T111" fmla="*/ 666 h 66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892" h="666">
                    <a:moveTo>
                      <a:pt x="617" y="316"/>
                    </a:moveTo>
                    <a:lnTo>
                      <a:pt x="620" y="342"/>
                    </a:lnTo>
                    <a:lnTo>
                      <a:pt x="620" y="368"/>
                    </a:lnTo>
                    <a:lnTo>
                      <a:pt x="622" y="394"/>
                    </a:lnTo>
                    <a:lnTo>
                      <a:pt x="627" y="422"/>
                    </a:lnTo>
                    <a:lnTo>
                      <a:pt x="637" y="448"/>
                    </a:lnTo>
                    <a:lnTo>
                      <a:pt x="652" y="473"/>
                    </a:lnTo>
                    <a:lnTo>
                      <a:pt x="676" y="496"/>
                    </a:lnTo>
                    <a:lnTo>
                      <a:pt x="711" y="517"/>
                    </a:lnTo>
                    <a:lnTo>
                      <a:pt x="755" y="534"/>
                    </a:lnTo>
                    <a:lnTo>
                      <a:pt x="811" y="546"/>
                    </a:lnTo>
                    <a:lnTo>
                      <a:pt x="828" y="557"/>
                    </a:lnTo>
                    <a:lnTo>
                      <a:pt x="845" y="567"/>
                    </a:lnTo>
                    <a:lnTo>
                      <a:pt x="858" y="578"/>
                    </a:lnTo>
                    <a:lnTo>
                      <a:pt x="872" y="590"/>
                    </a:lnTo>
                    <a:lnTo>
                      <a:pt x="882" y="602"/>
                    </a:lnTo>
                    <a:lnTo>
                      <a:pt x="890" y="615"/>
                    </a:lnTo>
                    <a:lnTo>
                      <a:pt x="892" y="628"/>
                    </a:lnTo>
                    <a:lnTo>
                      <a:pt x="890" y="640"/>
                    </a:lnTo>
                    <a:lnTo>
                      <a:pt x="882" y="654"/>
                    </a:lnTo>
                    <a:lnTo>
                      <a:pt x="870" y="666"/>
                    </a:lnTo>
                    <a:lnTo>
                      <a:pt x="850" y="647"/>
                    </a:lnTo>
                    <a:lnTo>
                      <a:pt x="831" y="628"/>
                    </a:lnTo>
                    <a:lnTo>
                      <a:pt x="809" y="608"/>
                    </a:lnTo>
                    <a:lnTo>
                      <a:pt x="787" y="589"/>
                    </a:lnTo>
                    <a:lnTo>
                      <a:pt x="762" y="568"/>
                    </a:lnTo>
                    <a:lnTo>
                      <a:pt x="738" y="550"/>
                    </a:lnTo>
                    <a:lnTo>
                      <a:pt x="711" y="530"/>
                    </a:lnTo>
                    <a:lnTo>
                      <a:pt x="681" y="513"/>
                    </a:lnTo>
                    <a:lnTo>
                      <a:pt x="649" y="496"/>
                    </a:lnTo>
                    <a:lnTo>
                      <a:pt x="617" y="481"/>
                    </a:lnTo>
                    <a:lnTo>
                      <a:pt x="598" y="464"/>
                    </a:lnTo>
                    <a:lnTo>
                      <a:pt x="588" y="446"/>
                    </a:lnTo>
                    <a:lnTo>
                      <a:pt x="583" y="426"/>
                    </a:lnTo>
                    <a:lnTo>
                      <a:pt x="583" y="407"/>
                    </a:lnTo>
                    <a:lnTo>
                      <a:pt x="586" y="388"/>
                    </a:lnTo>
                    <a:lnTo>
                      <a:pt x="588" y="368"/>
                    </a:lnTo>
                    <a:lnTo>
                      <a:pt x="590" y="349"/>
                    </a:lnTo>
                    <a:lnTo>
                      <a:pt x="590" y="329"/>
                    </a:lnTo>
                    <a:lnTo>
                      <a:pt x="586" y="310"/>
                    </a:lnTo>
                    <a:lnTo>
                      <a:pt x="573" y="290"/>
                    </a:lnTo>
                    <a:lnTo>
                      <a:pt x="541" y="256"/>
                    </a:lnTo>
                    <a:lnTo>
                      <a:pt x="505" y="221"/>
                    </a:lnTo>
                    <a:lnTo>
                      <a:pt x="463" y="186"/>
                    </a:lnTo>
                    <a:lnTo>
                      <a:pt x="414" y="152"/>
                    </a:lnTo>
                    <a:lnTo>
                      <a:pt x="358" y="120"/>
                    </a:lnTo>
                    <a:lnTo>
                      <a:pt x="296" y="90"/>
                    </a:lnTo>
                    <a:lnTo>
                      <a:pt x="230" y="64"/>
                    </a:lnTo>
                    <a:lnTo>
                      <a:pt x="159" y="42"/>
                    </a:lnTo>
                    <a:lnTo>
                      <a:pt x="83" y="24"/>
                    </a:lnTo>
                    <a:lnTo>
                      <a:pt x="0" y="12"/>
                    </a:lnTo>
                    <a:lnTo>
                      <a:pt x="37" y="2"/>
                    </a:lnTo>
                    <a:lnTo>
                      <a:pt x="73" y="0"/>
                    </a:lnTo>
                    <a:lnTo>
                      <a:pt x="108" y="2"/>
                    </a:lnTo>
                    <a:lnTo>
                      <a:pt x="144" y="9"/>
                    </a:lnTo>
                    <a:lnTo>
                      <a:pt x="179" y="18"/>
                    </a:lnTo>
                    <a:lnTo>
                      <a:pt x="211" y="30"/>
                    </a:lnTo>
                    <a:lnTo>
                      <a:pt x="245" y="42"/>
                    </a:lnTo>
                    <a:lnTo>
                      <a:pt x="277" y="56"/>
                    </a:lnTo>
                    <a:lnTo>
                      <a:pt x="306" y="68"/>
                    </a:lnTo>
                    <a:lnTo>
                      <a:pt x="333" y="78"/>
                    </a:lnTo>
                    <a:lnTo>
                      <a:pt x="367" y="101"/>
                    </a:lnTo>
                    <a:lnTo>
                      <a:pt x="402" y="124"/>
                    </a:lnTo>
                    <a:lnTo>
                      <a:pt x="434" y="146"/>
                    </a:lnTo>
                    <a:lnTo>
                      <a:pt x="465" y="169"/>
                    </a:lnTo>
                    <a:lnTo>
                      <a:pt x="497" y="193"/>
                    </a:lnTo>
                    <a:lnTo>
                      <a:pt x="524" y="216"/>
                    </a:lnTo>
                    <a:lnTo>
                      <a:pt x="551" y="241"/>
                    </a:lnTo>
                    <a:lnTo>
                      <a:pt x="576" y="265"/>
                    </a:lnTo>
                    <a:lnTo>
                      <a:pt x="598" y="290"/>
                    </a:lnTo>
                    <a:lnTo>
                      <a:pt x="617" y="317"/>
                    </a:lnTo>
                    <a:lnTo>
                      <a:pt x="617" y="316"/>
                    </a:lnTo>
                    <a:close/>
                  </a:path>
                </a:pathLst>
              </a:custGeom>
              <a:solidFill>
                <a:srgbClr val="D1843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8" name="Freeform 71"/>
              <p:cNvSpPr>
                <a:spLocks/>
              </p:cNvSpPr>
              <p:nvPr/>
            </p:nvSpPr>
            <p:spPr bwMode="auto">
              <a:xfrm>
                <a:off x="1632" y="3483"/>
                <a:ext cx="760" cy="603"/>
              </a:xfrm>
              <a:custGeom>
                <a:avLst/>
                <a:gdLst>
                  <a:gd name="T0" fmla="*/ 378 w 760"/>
                  <a:gd name="T1" fmla="*/ 139 h 603"/>
                  <a:gd name="T2" fmla="*/ 417 w 760"/>
                  <a:gd name="T3" fmla="*/ 188 h 603"/>
                  <a:gd name="T4" fmla="*/ 447 w 760"/>
                  <a:gd name="T5" fmla="*/ 244 h 603"/>
                  <a:gd name="T6" fmla="*/ 471 w 760"/>
                  <a:gd name="T7" fmla="*/ 303 h 603"/>
                  <a:gd name="T8" fmla="*/ 491 w 760"/>
                  <a:gd name="T9" fmla="*/ 363 h 603"/>
                  <a:gd name="T10" fmla="*/ 508 w 760"/>
                  <a:gd name="T11" fmla="*/ 402 h 603"/>
                  <a:gd name="T12" fmla="*/ 520 w 760"/>
                  <a:gd name="T13" fmla="*/ 421 h 603"/>
                  <a:gd name="T14" fmla="*/ 527 w 760"/>
                  <a:gd name="T15" fmla="*/ 442 h 603"/>
                  <a:gd name="T16" fmla="*/ 542 w 760"/>
                  <a:gd name="T17" fmla="*/ 460 h 603"/>
                  <a:gd name="T18" fmla="*/ 562 w 760"/>
                  <a:gd name="T19" fmla="*/ 476 h 603"/>
                  <a:gd name="T20" fmla="*/ 579 w 760"/>
                  <a:gd name="T21" fmla="*/ 482 h 603"/>
                  <a:gd name="T22" fmla="*/ 581 w 760"/>
                  <a:gd name="T23" fmla="*/ 478 h 603"/>
                  <a:gd name="T24" fmla="*/ 584 w 760"/>
                  <a:gd name="T25" fmla="*/ 474 h 603"/>
                  <a:gd name="T26" fmla="*/ 581 w 760"/>
                  <a:gd name="T27" fmla="*/ 469 h 603"/>
                  <a:gd name="T28" fmla="*/ 581 w 760"/>
                  <a:gd name="T29" fmla="*/ 464 h 603"/>
                  <a:gd name="T30" fmla="*/ 606 w 760"/>
                  <a:gd name="T31" fmla="*/ 466 h 603"/>
                  <a:gd name="T32" fmla="*/ 645 w 760"/>
                  <a:gd name="T33" fmla="*/ 476 h 603"/>
                  <a:gd name="T34" fmla="*/ 679 w 760"/>
                  <a:gd name="T35" fmla="*/ 490 h 603"/>
                  <a:gd name="T36" fmla="*/ 711 w 760"/>
                  <a:gd name="T37" fmla="*/ 506 h 603"/>
                  <a:gd name="T38" fmla="*/ 738 w 760"/>
                  <a:gd name="T39" fmla="*/ 524 h 603"/>
                  <a:gd name="T40" fmla="*/ 755 w 760"/>
                  <a:gd name="T41" fmla="*/ 540 h 603"/>
                  <a:gd name="T42" fmla="*/ 760 w 760"/>
                  <a:gd name="T43" fmla="*/ 555 h 603"/>
                  <a:gd name="T44" fmla="*/ 755 w 760"/>
                  <a:gd name="T45" fmla="*/ 568 h 603"/>
                  <a:gd name="T46" fmla="*/ 748 w 760"/>
                  <a:gd name="T47" fmla="*/ 583 h 603"/>
                  <a:gd name="T48" fmla="*/ 738 w 760"/>
                  <a:gd name="T49" fmla="*/ 596 h 603"/>
                  <a:gd name="T50" fmla="*/ 719 w 760"/>
                  <a:gd name="T51" fmla="*/ 587 h 603"/>
                  <a:gd name="T52" fmla="*/ 677 w 760"/>
                  <a:gd name="T53" fmla="*/ 557 h 603"/>
                  <a:gd name="T54" fmla="*/ 628 w 760"/>
                  <a:gd name="T55" fmla="*/ 530 h 603"/>
                  <a:gd name="T56" fmla="*/ 572 w 760"/>
                  <a:gd name="T57" fmla="*/ 503 h 603"/>
                  <a:gd name="T58" fmla="*/ 515 w 760"/>
                  <a:gd name="T59" fmla="*/ 478 h 603"/>
                  <a:gd name="T60" fmla="*/ 491 w 760"/>
                  <a:gd name="T61" fmla="*/ 416 h 603"/>
                  <a:gd name="T62" fmla="*/ 459 w 760"/>
                  <a:gd name="T63" fmla="*/ 320 h 603"/>
                  <a:gd name="T64" fmla="*/ 388 w 760"/>
                  <a:gd name="T65" fmla="*/ 232 h 603"/>
                  <a:gd name="T66" fmla="*/ 285 w 760"/>
                  <a:gd name="T67" fmla="*/ 151 h 603"/>
                  <a:gd name="T68" fmla="*/ 167 w 760"/>
                  <a:gd name="T69" fmla="*/ 75 h 603"/>
                  <a:gd name="T70" fmla="*/ 0 w 760"/>
                  <a:gd name="T71" fmla="*/ 0 h 603"/>
                  <a:gd name="T72" fmla="*/ 91 w 760"/>
                  <a:gd name="T73" fmla="*/ 7 h 603"/>
                  <a:gd name="T74" fmla="*/ 174 w 760"/>
                  <a:gd name="T75" fmla="*/ 23 h 603"/>
                  <a:gd name="T76" fmla="*/ 250 w 760"/>
                  <a:gd name="T77" fmla="*/ 48 h 603"/>
                  <a:gd name="T78" fmla="*/ 312 w 760"/>
                  <a:gd name="T79" fmla="*/ 80 h 603"/>
                  <a:gd name="T80" fmla="*/ 353 w 760"/>
                  <a:gd name="T81" fmla="*/ 117 h 60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760"/>
                  <a:gd name="T124" fmla="*/ 0 h 603"/>
                  <a:gd name="T125" fmla="*/ 760 w 760"/>
                  <a:gd name="T126" fmla="*/ 603 h 603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760" h="603">
                    <a:moveTo>
                      <a:pt x="353" y="117"/>
                    </a:moveTo>
                    <a:lnTo>
                      <a:pt x="378" y="139"/>
                    </a:lnTo>
                    <a:lnTo>
                      <a:pt x="400" y="163"/>
                    </a:lnTo>
                    <a:lnTo>
                      <a:pt x="417" y="188"/>
                    </a:lnTo>
                    <a:lnTo>
                      <a:pt x="434" y="215"/>
                    </a:lnTo>
                    <a:lnTo>
                      <a:pt x="447" y="244"/>
                    </a:lnTo>
                    <a:lnTo>
                      <a:pt x="459" y="274"/>
                    </a:lnTo>
                    <a:lnTo>
                      <a:pt x="471" y="303"/>
                    </a:lnTo>
                    <a:lnTo>
                      <a:pt x="481" y="333"/>
                    </a:lnTo>
                    <a:lnTo>
                      <a:pt x="491" y="363"/>
                    </a:lnTo>
                    <a:lnTo>
                      <a:pt x="500" y="391"/>
                    </a:lnTo>
                    <a:lnTo>
                      <a:pt x="508" y="402"/>
                    </a:lnTo>
                    <a:lnTo>
                      <a:pt x="515" y="411"/>
                    </a:lnTo>
                    <a:lnTo>
                      <a:pt x="520" y="421"/>
                    </a:lnTo>
                    <a:lnTo>
                      <a:pt x="522" y="431"/>
                    </a:lnTo>
                    <a:lnTo>
                      <a:pt x="527" y="442"/>
                    </a:lnTo>
                    <a:lnTo>
                      <a:pt x="535" y="451"/>
                    </a:lnTo>
                    <a:lnTo>
                      <a:pt x="542" y="460"/>
                    </a:lnTo>
                    <a:lnTo>
                      <a:pt x="549" y="468"/>
                    </a:lnTo>
                    <a:lnTo>
                      <a:pt x="562" y="476"/>
                    </a:lnTo>
                    <a:lnTo>
                      <a:pt x="574" y="483"/>
                    </a:lnTo>
                    <a:lnTo>
                      <a:pt x="579" y="482"/>
                    </a:lnTo>
                    <a:lnTo>
                      <a:pt x="581" y="479"/>
                    </a:lnTo>
                    <a:lnTo>
                      <a:pt x="581" y="478"/>
                    </a:lnTo>
                    <a:lnTo>
                      <a:pt x="584" y="476"/>
                    </a:lnTo>
                    <a:lnTo>
                      <a:pt x="584" y="474"/>
                    </a:lnTo>
                    <a:lnTo>
                      <a:pt x="581" y="471"/>
                    </a:lnTo>
                    <a:lnTo>
                      <a:pt x="581" y="469"/>
                    </a:lnTo>
                    <a:lnTo>
                      <a:pt x="581" y="467"/>
                    </a:lnTo>
                    <a:lnTo>
                      <a:pt x="581" y="464"/>
                    </a:lnTo>
                    <a:lnTo>
                      <a:pt x="581" y="462"/>
                    </a:lnTo>
                    <a:lnTo>
                      <a:pt x="606" y="466"/>
                    </a:lnTo>
                    <a:lnTo>
                      <a:pt x="625" y="470"/>
                    </a:lnTo>
                    <a:lnTo>
                      <a:pt x="645" y="476"/>
                    </a:lnTo>
                    <a:lnTo>
                      <a:pt x="662" y="482"/>
                    </a:lnTo>
                    <a:lnTo>
                      <a:pt x="679" y="490"/>
                    </a:lnTo>
                    <a:lnTo>
                      <a:pt x="694" y="498"/>
                    </a:lnTo>
                    <a:lnTo>
                      <a:pt x="711" y="506"/>
                    </a:lnTo>
                    <a:lnTo>
                      <a:pt x="723" y="515"/>
                    </a:lnTo>
                    <a:lnTo>
                      <a:pt x="738" y="524"/>
                    </a:lnTo>
                    <a:lnTo>
                      <a:pt x="750" y="532"/>
                    </a:lnTo>
                    <a:lnTo>
                      <a:pt x="755" y="540"/>
                    </a:lnTo>
                    <a:lnTo>
                      <a:pt x="758" y="547"/>
                    </a:lnTo>
                    <a:lnTo>
                      <a:pt x="760" y="555"/>
                    </a:lnTo>
                    <a:lnTo>
                      <a:pt x="758" y="562"/>
                    </a:lnTo>
                    <a:lnTo>
                      <a:pt x="755" y="568"/>
                    </a:lnTo>
                    <a:lnTo>
                      <a:pt x="753" y="576"/>
                    </a:lnTo>
                    <a:lnTo>
                      <a:pt x="748" y="583"/>
                    </a:lnTo>
                    <a:lnTo>
                      <a:pt x="743" y="590"/>
                    </a:lnTo>
                    <a:lnTo>
                      <a:pt x="738" y="596"/>
                    </a:lnTo>
                    <a:lnTo>
                      <a:pt x="733" y="603"/>
                    </a:lnTo>
                    <a:lnTo>
                      <a:pt x="719" y="587"/>
                    </a:lnTo>
                    <a:lnTo>
                      <a:pt x="699" y="572"/>
                    </a:lnTo>
                    <a:lnTo>
                      <a:pt x="677" y="557"/>
                    </a:lnTo>
                    <a:lnTo>
                      <a:pt x="655" y="543"/>
                    </a:lnTo>
                    <a:lnTo>
                      <a:pt x="628" y="530"/>
                    </a:lnTo>
                    <a:lnTo>
                      <a:pt x="601" y="516"/>
                    </a:lnTo>
                    <a:lnTo>
                      <a:pt x="572" y="503"/>
                    </a:lnTo>
                    <a:lnTo>
                      <a:pt x="545" y="491"/>
                    </a:lnTo>
                    <a:lnTo>
                      <a:pt x="515" y="478"/>
                    </a:lnTo>
                    <a:lnTo>
                      <a:pt x="486" y="467"/>
                    </a:lnTo>
                    <a:lnTo>
                      <a:pt x="491" y="416"/>
                    </a:lnTo>
                    <a:lnTo>
                      <a:pt x="481" y="367"/>
                    </a:lnTo>
                    <a:lnTo>
                      <a:pt x="459" y="320"/>
                    </a:lnTo>
                    <a:lnTo>
                      <a:pt x="427" y="276"/>
                    </a:lnTo>
                    <a:lnTo>
                      <a:pt x="388" y="232"/>
                    </a:lnTo>
                    <a:lnTo>
                      <a:pt x="339" y="191"/>
                    </a:lnTo>
                    <a:lnTo>
                      <a:pt x="285" y="151"/>
                    </a:lnTo>
                    <a:lnTo>
                      <a:pt x="226" y="112"/>
                    </a:lnTo>
                    <a:lnTo>
                      <a:pt x="167" y="75"/>
                    </a:lnTo>
                    <a:lnTo>
                      <a:pt x="103" y="38"/>
                    </a:lnTo>
                    <a:lnTo>
                      <a:pt x="0" y="0"/>
                    </a:lnTo>
                    <a:lnTo>
                      <a:pt x="47" y="3"/>
                    </a:lnTo>
                    <a:lnTo>
                      <a:pt x="91" y="7"/>
                    </a:lnTo>
                    <a:lnTo>
                      <a:pt x="133" y="14"/>
                    </a:lnTo>
                    <a:lnTo>
                      <a:pt x="174" y="23"/>
                    </a:lnTo>
                    <a:lnTo>
                      <a:pt x="214" y="35"/>
                    </a:lnTo>
                    <a:lnTo>
                      <a:pt x="250" y="48"/>
                    </a:lnTo>
                    <a:lnTo>
                      <a:pt x="282" y="63"/>
                    </a:lnTo>
                    <a:lnTo>
                      <a:pt x="312" y="80"/>
                    </a:lnTo>
                    <a:lnTo>
                      <a:pt x="336" y="99"/>
                    </a:lnTo>
                    <a:lnTo>
                      <a:pt x="353" y="117"/>
                    </a:lnTo>
                    <a:close/>
                  </a:path>
                </a:pathLst>
              </a:custGeom>
              <a:solidFill>
                <a:srgbClr val="B347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9" name="Freeform 72"/>
              <p:cNvSpPr>
                <a:spLocks/>
              </p:cNvSpPr>
              <p:nvPr/>
            </p:nvSpPr>
            <p:spPr bwMode="auto">
              <a:xfrm>
                <a:off x="1226" y="3512"/>
                <a:ext cx="818" cy="547"/>
              </a:xfrm>
              <a:custGeom>
                <a:avLst/>
                <a:gdLst>
                  <a:gd name="T0" fmla="*/ 752 w 818"/>
                  <a:gd name="T1" fmla="*/ 273 h 547"/>
                  <a:gd name="T2" fmla="*/ 762 w 818"/>
                  <a:gd name="T3" fmla="*/ 322 h 547"/>
                  <a:gd name="T4" fmla="*/ 762 w 818"/>
                  <a:gd name="T5" fmla="*/ 373 h 547"/>
                  <a:gd name="T6" fmla="*/ 747 w 818"/>
                  <a:gd name="T7" fmla="*/ 399 h 547"/>
                  <a:gd name="T8" fmla="*/ 715 w 818"/>
                  <a:gd name="T9" fmla="*/ 368 h 547"/>
                  <a:gd name="T10" fmla="*/ 688 w 818"/>
                  <a:gd name="T11" fmla="*/ 337 h 547"/>
                  <a:gd name="T12" fmla="*/ 654 w 818"/>
                  <a:gd name="T13" fmla="*/ 306 h 547"/>
                  <a:gd name="T14" fmla="*/ 794 w 818"/>
                  <a:gd name="T15" fmla="*/ 491 h 547"/>
                  <a:gd name="T16" fmla="*/ 723 w 818"/>
                  <a:gd name="T17" fmla="*/ 438 h 547"/>
                  <a:gd name="T18" fmla="*/ 654 w 818"/>
                  <a:gd name="T19" fmla="*/ 381 h 547"/>
                  <a:gd name="T20" fmla="*/ 576 w 818"/>
                  <a:gd name="T21" fmla="*/ 329 h 547"/>
                  <a:gd name="T22" fmla="*/ 774 w 818"/>
                  <a:gd name="T23" fmla="*/ 506 h 547"/>
                  <a:gd name="T24" fmla="*/ 764 w 818"/>
                  <a:gd name="T25" fmla="*/ 509 h 547"/>
                  <a:gd name="T26" fmla="*/ 754 w 818"/>
                  <a:gd name="T27" fmla="*/ 511 h 547"/>
                  <a:gd name="T28" fmla="*/ 745 w 818"/>
                  <a:gd name="T29" fmla="*/ 514 h 547"/>
                  <a:gd name="T30" fmla="*/ 691 w 818"/>
                  <a:gd name="T31" fmla="*/ 481 h 547"/>
                  <a:gd name="T32" fmla="*/ 602 w 818"/>
                  <a:gd name="T33" fmla="*/ 425 h 547"/>
                  <a:gd name="T34" fmla="*/ 512 w 818"/>
                  <a:gd name="T35" fmla="*/ 371 h 547"/>
                  <a:gd name="T36" fmla="*/ 441 w 818"/>
                  <a:gd name="T37" fmla="*/ 342 h 547"/>
                  <a:gd name="T38" fmla="*/ 522 w 818"/>
                  <a:gd name="T39" fmla="*/ 397 h 547"/>
                  <a:gd name="T40" fmla="*/ 607 w 818"/>
                  <a:gd name="T41" fmla="*/ 450 h 547"/>
                  <a:gd name="T42" fmla="*/ 691 w 818"/>
                  <a:gd name="T43" fmla="*/ 503 h 547"/>
                  <a:gd name="T44" fmla="*/ 598 w 818"/>
                  <a:gd name="T45" fmla="*/ 533 h 547"/>
                  <a:gd name="T46" fmla="*/ 502 w 818"/>
                  <a:gd name="T47" fmla="*/ 491 h 547"/>
                  <a:gd name="T48" fmla="*/ 419 w 818"/>
                  <a:gd name="T49" fmla="*/ 448 h 547"/>
                  <a:gd name="T50" fmla="*/ 323 w 818"/>
                  <a:gd name="T51" fmla="*/ 410 h 547"/>
                  <a:gd name="T52" fmla="*/ 277 w 818"/>
                  <a:gd name="T53" fmla="*/ 403 h 547"/>
                  <a:gd name="T54" fmla="*/ 272 w 818"/>
                  <a:gd name="T55" fmla="*/ 409 h 547"/>
                  <a:gd name="T56" fmla="*/ 277 w 818"/>
                  <a:gd name="T57" fmla="*/ 415 h 547"/>
                  <a:gd name="T58" fmla="*/ 316 w 818"/>
                  <a:gd name="T59" fmla="*/ 430 h 547"/>
                  <a:gd name="T60" fmla="*/ 406 w 818"/>
                  <a:gd name="T61" fmla="*/ 465 h 547"/>
                  <a:gd name="T62" fmla="*/ 485 w 818"/>
                  <a:gd name="T63" fmla="*/ 501 h 547"/>
                  <a:gd name="T64" fmla="*/ 566 w 818"/>
                  <a:gd name="T65" fmla="*/ 541 h 547"/>
                  <a:gd name="T66" fmla="*/ 316 w 818"/>
                  <a:gd name="T67" fmla="*/ 462 h 547"/>
                  <a:gd name="T68" fmla="*/ 127 w 818"/>
                  <a:gd name="T69" fmla="*/ 352 h 547"/>
                  <a:gd name="T70" fmla="*/ 14 w 818"/>
                  <a:gd name="T71" fmla="*/ 222 h 547"/>
                  <a:gd name="T72" fmla="*/ 4 w 818"/>
                  <a:gd name="T73" fmla="*/ 128 h 547"/>
                  <a:gd name="T74" fmla="*/ 26 w 818"/>
                  <a:gd name="T75" fmla="*/ 66 h 547"/>
                  <a:gd name="T76" fmla="*/ 76 w 818"/>
                  <a:gd name="T77" fmla="*/ 19 h 547"/>
                  <a:gd name="T78" fmla="*/ 215 w 818"/>
                  <a:gd name="T79" fmla="*/ 0 h 547"/>
                  <a:gd name="T80" fmla="*/ 436 w 818"/>
                  <a:gd name="T81" fmla="*/ 47 h 547"/>
                  <a:gd name="T82" fmla="*/ 607 w 818"/>
                  <a:gd name="T83" fmla="*/ 139 h 547"/>
                  <a:gd name="T84" fmla="*/ 730 w 818"/>
                  <a:gd name="T85" fmla="*/ 239 h 547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818"/>
                  <a:gd name="T130" fmla="*/ 0 h 547"/>
                  <a:gd name="T131" fmla="*/ 818 w 818"/>
                  <a:gd name="T132" fmla="*/ 547 h 547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818" h="547">
                    <a:moveTo>
                      <a:pt x="730" y="239"/>
                    </a:moveTo>
                    <a:lnTo>
                      <a:pt x="742" y="256"/>
                    </a:lnTo>
                    <a:lnTo>
                      <a:pt x="752" y="273"/>
                    </a:lnTo>
                    <a:lnTo>
                      <a:pt x="757" y="289"/>
                    </a:lnTo>
                    <a:lnTo>
                      <a:pt x="759" y="306"/>
                    </a:lnTo>
                    <a:lnTo>
                      <a:pt x="762" y="322"/>
                    </a:lnTo>
                    <a:lnTo>
                      <a:pt x="762" y="338"/>
                    </a:lnTo>
                    <a:lnTo>
                      <a:pt x="762" y="355"/>
                    </a:lnTo>
                    <a:lnTo>
                      <a:pt x="762" y="373"/>
                    </a:lnTo>
                    <a:lnTo>
                      <a:pt x="762" y="391"/>
                    </a:lnTo>
                    <a:lnTo>
                      <a:pt x="759" y="409"/>
                    </a:lnTo>
                    <a:lnTo>
                      <a:pt x="747" y="399"/>
                    </a:lnTo>
                    <a:lnTo>
                      <a:pt x="737" y="389"/>
                    </a:lnTo>
                    <a:lnTo>
                      <a:pt x="725" y="378"/>
                    </a:lnTo>
                    <a:lnTo>
                      <a:pt x="715" y="368"/>
                    </a:lnTo>
                    <a:lnTo>
                      <a:pt x="708" y="358"/>
                    </a:lnTo>
                    <a:lnTo>
                      <a:pt x="698" y="347"/>
                    </a:lnTo>
                    <a:lnTo>
                      <a:pt x="688" y="337"/>
                    </a:lnTo>
                    <a:lnTo>
                      <a:pt x="678" y="326"/>
                    </a:lnTo>
                    <a:lnTo>
                      <a:pt x="666" y="317"/>
                    </a:lnTo>
                    <a:lnTo>
                      <a:pt x="654" y="306"/>
                    </a:lnTo>
                    <a:lnTo>
                      <a:pt x="634" y="314"/>
                    </a:lnTo>
                    <a:lnTo>
                      <a:pt x="818" y="491"/>
                    </a:lnTo>
                    <a:lnTo>
                      <a:pt x="794" y="491"/>
                    </a:lnTo>
                    <a:lnTo>
                      <a:pt x="769" y="474"/>
                    </a:lnTo>
                    <a:lnTo>
                      <a:pt x="745" y="456"/>
                    </a:lnTo>
                    <a:lnTo>
                      <a:pt x="723" y="438"/>
                    </a:lnTo>
                    <a:lnTo>
                      <a:pt x="701" y="418"/>
                    </a:lnTo>
                    <a:lnTo>
                      <a:pt x="676" y="400"/>
                    </a:lnTo>
                    <a:lnTo>
                      <a:pt x="654" y="381"/>
                    </a:lnTo>
                    <a:lnTo>
                      <a:pt x="629" y="363"/>
                    </a:lnTo>
                    <a:lnTo>
                      <a:pt x="605" y="345"/>
                    </a:lnTo>
                    <a:lnTo>
                      <a:pt x="576" y="329"/>
                    </a:lnTo>
                    <a:lnTo>
                      <a:pt x="546" y="314"/>
                    </a:lnTo>
                    <a:lnTo>
                      <a:pt x="546" y="330"/>
                    </a:lnTo>
                    <a:lnTo>
                      <a:pt x="774" y="506"/>
                    </a:lnTo>
                    <a:lnTo>
                      <a:pt x="772" y="507"/>
                    </a:lnTo>
                    <a:lnTo>
                      <a:pt x="769" y="509"/>
                    </a:lnTo>
                    <a:lnTo>
                      <a:pt x="764" y="509"/>
                    </a:lnTo>
                    <a:lnTo>
                      <a:pt x="762" y="510"/>
                    </a:lnTo>
                    <a:lnTo>
                      <a:pt x="757" y="511"/>
                    </a:lnTo>
                    <a:lnTo>
                      <a:pt x="754" y="511"/>
                    </a:lnTo>
                    <a:lnTo>
                      <a:pt x="750" y="512"/>
                    </a:lnTo>
                    <a:lnTo>
                      <a:pt x="747" y="513"/>
                    </a:lnTo>
                    <a:lnTo>
                      <a:pt x="745" y="514"/>
                    </a:lnTo>
                    <a:lnTo>
                      <a:pt x="742" y="515"/>
                    </a:lnTo>
                    <a:lnTo>
                      <a:pt x="718" y="498"/>
                    </a:lnTo>
                    <a:lnTo>
                      <a:pt x="691" y="481"/>
                    </a:lnTo>
                    <a:lnTo>
                      <a:pt x="661" y="463"/>
                    </a:lnTo>
                    <a:lnTo>
                      <a:pt x="634" y="443"/>
                    </a:lnTo>
                    <a:lnTo>
                      <a:pt x="602" y="425"/>
                    </a:lnTo>
                    <a:lnTo>
                      <a:pt x="573" y="407"/>
                    </a:lnTo>
                    <a:lnTo>
                      <a:pt x="544" y="389"/>
                    </a:lnTo>
                    <a:lnTo>
                      <a:pt x="512" y="371"/>
                    </a:lnTo>
                    <a:lnTo>
                      <a:pt x="482" y="354"/>
                    </a:lnTo>
                    <a:lnTo>
                      <a:pt x="451" y="338"/>
                    </a:lnTo>
                    <a:lnTo>
                      <a:pt x="441" y="342"/>
                    </a:lnTo>
                    <a:lnTo>
                      <a:pt x="465" y="361"/>
                    </a:lnTo>
                    <a:lnTo>
                      <a:pt x="492" y="378"/>
                    </a:lnTo>
                    <a:lnTo>
                      <a:pt x="522" y="397"/>
                    </a:lnTo>
                    <a:lnTo>
                      <a:pt x="549" y="415"/>
                    </a:lnTo>
                    <a:lnTo>
                      <a:pt x="578" y="433"/>
                    </a:lnTo>
                    <a:lnTo>
                      <a:pt x="607" y="450"/>
                    </a:lnTo>
                    <a:lnTo>
                      <a:pt x="637" y="467"/>
                    </a:lnTo>
                    <a:lnTo>
                      <a:pt x="664" y="486"/>
                    </a:lnTo>
                    <a:lnTo>
                      <a:pt x="691" y="503"/>
                    </a:lnTo>
                    <a:lnTo>
                      <a:pt x="715" y="520"/>
                    </a:lnTo>
                    <a:lnTo>
                      <a:pt x="598" y="547"/>
                    </a:lnTo>
                    <a:lnTo>
                      <a:pt x="598" y="533"/>
                    </a:lnTo>
                    <a:lnTo>
                      <a:pt x="563" y="520"/>
                    </a:lnTo>
                    <a:lnTo>
                      <a:pt x="531" y="506"/>
                    </a:lnTo>
                    <a:lnTo>
                      <a:pt x="502" y="491"/>
                    </a:lnTo>
                    <a:lnTo>
                      <a:pt x="475" y="477"/>
                    </a:lnTo>
                    <a:lnTo>
                      <a:pt x="448" y="462"/>
                    </a:lnTo>
                    <a:lnTo>
                      <a:pt x="419" y="448"/>
                    </a:lnTo>
                    <a:lnTo>
                      <a:pt x="389" y="434"/>
                    </a:lnTo>
                    <a:lnTo>
                      <a:pt x="357" y="422"/>
                    </a:lnTo>
                    <a:lnTo>
                      <a:pt x="323" y="410"/>
                    </a:lnTo>
                    <a:lnTo>
                      <a:pt x="281" y="400"/>
                    </a:lnTo>
                    <a:lnTo>
                      <a:pt x="279" y="401"/>
                    </a:lnTo>
                    <a:lnTo>
                      <a:pt x="277" y="403"/>
                    </a:lnTo>
                    <a:lnTo>
                      <a:pt x="274" y="405"/>
                    </a:lnTo>
                    <a:lnTo>
                      <a:pt x="272" y="407"/>
                    </a:lnTo>
                    <a:lnTo>
                      <a:pt x="272" y="409"/>
                    </a:lnTo>
                    <a:lnTo>
                      <a:pt x="272" y="411"/>
                    </a:lnTo>
                    <a:lnTo>
                      <a:pt x="274" y="413"/>
                    </a:lnTo>
                    <a:lnTo>
                      <a:pt x="277" y="415"/>
                    </a:lnTo>
                    <a:lnTo>
                      <a:pt x="279" y="416"/>
                    </a:lnTo>
                    <a:lnTo>
                      <a:pt x="281" y="417"/>
                    </a:lnTo>
                    <a:lnTo>
                      <a:pt x="316" y="430"/>
                    </a:lnTo>
                    <a:lnTo>
                      <a:pt x="348" y="442"/>
                    </a:lnTo>
                    <a:lnTo>
                      <a:pt x="377" y="454"/>
                    </a:lnTo>
                    <a:lnTo>
                      <a:pt x="406" y="465"/>
                    </a:lnTo>
                    <a:lnTo>
                      <a:pt x="433" y="477"/>
                    </a:lnTo>
                    <a:lnTo>
                      <a:pt x="460" y="488"/>
                    </a:lnTo>
                    <a:lnTo>
                      <a:pt x="485" y="501"/>
                    </a:lnTo>
                    <a:lnTo>
                      <a:pt x="512" y="513"/>
                    </a:lnTo>
                    <a:lnTo>
                      <a:pt x="539" y="527"/>
                    </a:lnTo>
                    <a:lnTo>
                      <a:pt x="566" y="541"/>
                    </a:lnTo>
                    <a:lnTo>
                      <a:pt x="477" y="519"/>
                    </a:lnTo>
                    <a:lnTo>
                      <a:pt x="394" y="491"/>
                    </a:lnTo>
                    <a:lnTo>
                      <a:pt x="316" y="462"/>
                    </a:lnTo>
                    <a:lnTo>
                      <a:pt x="245" y="429"/>
                    </a:lnTo>
                    <a:lnTo>
                      <a:pt x="181" y="392"/>
                    </a:lnTo>
                    <a:lnTo>
                      <a:pt x="127" y="352"/>
                    </a:lnTo>
                    <a:lnTo>
                      <a:pt x="80" y="311"/>
                    </a:lnTo>
                    <a:lnTo>
                      <a:pt x="41" y="267"/>
                    </a:lnTo>
                    <a:lnTo>
                      <a:pt x="14" y="222"/>
                    </a:lnTo>
                    <a:lnTo>
                      <a:pt x="0" y="174"/>
                    </a:lnTo>
                    <a:lnTo>
                      <a:pt x="2" y="151"/>
                    </a:lnTo>
                    <a:lnTo>
                      <a:pt x="4" y="128"/>
                    </a:lnTo>
                    <a:lnTo>
                      <a:pt x="9" y="106"/>
                    </a:lnTo>
                    <a:lnTo>
                      <a:pt x="17" y="86"/>
                    </a:lnTo>
                    <a:lnTo>
                      <a:pt x="26" y="66"/>
                    </a:lnTo>
                    <a:lnTo>
                      <a:pt x="39" y="49"/>
                    </a:lnTo>
                    <a:lnTo>
                      <a:pt x="56" y="33"/>
                    </a:lnTo>
                    <a:lnTo>
                      <a:pt x="76" y="19"/>
                    </a:lnTo>
                    <a:lnTo>
                      <a:pt x="100" y="9"/>
                    </a:lnTo>
                    <a:lnTo>
                      <a:pt x="132" y="1"/>
                    </a:lnTo>
                    <a:lnTo>
                      <a:pt x="215" y="0"/>
                    </a:lnTo>
                    <a:lnTo>
                      <a:pt x="294" y="8"/>
                    </a:lnTo>
                    <a:lnTo>
                      <a:pt x="367" y="24"/>
                    </a:lnTo>
                    <a:lnTo>
                      <a:pt x="436" y="47"/>
                    </a:lnTo>
                    <a:lnTo>
                      <a:pt x="497" y="74"/>
                    </a:lnTo>
                    <a:lnTo>
                      <a:pt x="556" y="106"/>
                    </a:lnTo>
                    <a:lnTo>
                      <a:pt x="607" y="139"/>
                    </a:lnTo>
                    <a:lnTo>
                      <a:pt x="654" y="174"/>
                    </a:lnTo>
                    <a:lnTo>
                      <a:pt x="696" y="208"/>
                    </a:lnTo>
                    <a:lnTo>
                      <a:pt x="730" y="239"/>
                    </a:lnTo>
                    <a:close/>
                  </a:path>
                </a:pathLst>
              </a:custGeom>
              <a:solidFill>
                <a:srgbClr val="B347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37" name="Rectangle 73"/>
            <p:cNvSpPr>
              <a:spLocks noChangeArrowheads="1"/>
            </p:cNvSpPr>
            <p:nvPr/>
          </p:nvSpPr>
          <p:spPr bwMode="auto">
            <a:xfrm>
              <a:off x="717" y="1238"/>
              <a:ext cx="4338" cy="2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grpSp>
          <p:nvGrpSpPr>
            <p:cNvPr id="3138" name="Group 74"/>
            <p:cNvGrpSpPr>
              <a:grpSpLocks/>
            </p:cNvGrpSpPr>
            <p:nvPr/>
          </p:nvGrpSpPr>
          <p:grpSpPr bwMode="auto">
            <a:xfrm>
              <a:off x="226" y="1515"/>
              <a:ext cx="5350" cy="528"/>
              <a:chOff x="211" y="1521"/>
              <a:chExt cx="5350" cy="528"/>
            </a:xfrm>
          </p:grpSpPr>
          <p:sp>
            <p:nvSpPr>
              <p:cNvPr id="3139" name="Freeform 75"/>
              <p:cNvSpPr>
                <a:spLocks/>
              </p:cNvSpPr>
              <p:nvPr/>
            </p:nvSpPr>
            <p:spPr bwMode="auto">
              <a:xfrm>
                <a:off x="5125" y="1521"/>
                <a:ext cx="414" cy="159"/>
              </a:xfrm>
              <a:custGeom>
                <a:avLst/>
                <a:gdLst>
                  <a:gd name="T0" fmla="*/ 405 w 414"/>
                  <a:gd name="T1" fmla="*/ 90 h 159"/>
                  <a:gd name="T2" fmla="*/ 410 w 414"/>
                  <a:gd name="T3" fmla="*/ 97 h 159"/>
                  <a:gd name="T4" fmla="*/ 412 w 414"/>
                  <a:gd name="T5" fmla="*/ 103 h 159"/>
                  <a:gd name="T6" fmla="*/ 414 w 414"/>
                  <a:gd name="T7" fmla="*/ 110 h 159"/>
                  <a:gd name="T8" fmla="*/ 414 w 414"/>
                  <a:gd name="T9" fmla="*/ 116 h 159"/>
                  <a:gd name="T10" fmla="*/ 414 w 414"/>
                  <a:gd name="T11" fmla="*/ 122 h 159"/>
                  <a:gd name="T12" fmla="*/ 412 w 414"/>
                  <a:gd name="T13" fmla="*/ 128 h 159"/>
                  <a:gd name="T14" fmla="*/ 407 w 414"/>
                  <a:gd name="T15" fmla="*/ 134 h 159"/>
                  <a:gd name="T16" fmla="*/ 400 w 414"/>
                  <a:gd name="T17" fmla="*/ 138 h 159"/>
                  <a:gd name="T18" fmla="*/ 392 w 414"/>
                  <a:gd name="T19" fmla="*/ 143 h 159"/>
                  <a:gd name="T20" fmla="*/ 380 w 414"/>
                  <a:gd name="T21" fmla="*/ 145 h 159"/>
                  <a:gd name="T22" fmla="*/ 380 w 414"/>
                  <a:gd name="T23" fmla="*/ 158 h 159"/>
                  <a:gd name="T24" fmla="*/ 368 w 414"/>
                  <a:gd name="T25" fmla="*/ 159 h 159"/>
                  <a:gd name="T26" fmla="*/ 356 w 414"/>
                  <a:gd name="T27" fmla="*/ 159 h 159"/>
                  <a:gd name="T28" fmla="*/ 346 w 414"/>
                  <a:gd name="T29" fmla="*/ 158 h 159"/>
                  <a:gd name="T30" fmla="*/ 334 w 414"/>
                  <a:gd name="T31" fmla="*/ 156 h 159"/>
                  <a:gd name="T32" fmla="*/ 324 w 414"/>
                  <a:gd name="T33" fmla="*/ 152 h 159"/>
                  <a:gd name="T34" fmla="*/ 311 w 414"/>
                  <a:gd name="T35" fmla="*/ 149 h 159"/>
                  <a:gd name="T36" fmla="*/ 302 w 414"/>
                  <a:gd name="T37" fmla="*/ 145 h 159"/>
                  <a:gd name="T38" fmla="*/ 289 w 414"/>
                  <a:gd name="T39" fmla="*/ 142 h 159"/>
                  <a:gd name="T40" fmla="*/ 277 w 414"/>
                  <a:gd name="T41" fmla="*/ 140 h 159"/>
                  <a:gd name="T42" fmla="*/ 265 w 414"/>
                  <a:gd name="T43" fmla="*/ 137 h 159"/>
                  <a:gd name="T44" fmla="*/ 265 w 414"/>
                  <a:gd name="T45" fmla="*/ 125 h 159"/>
                  <a:gd name="T46" fmla="*/ 235 w 414"/>
                  <a:gd name="T47" fmla="*/ 113 h 159"/>
                  <a:gd name="T48" fmla="*/ 206 w 414"/>
                  <a:gd name="T49" fmla="*/ 103 h 159"/>
                  <a:gd name="T50" fmla="*/ 174 w 414"/>
                  <a:gd name="T51" fmla="*/ 93 h 159"/>
                  <a:gd name="T52" fmla="*/ 142 w 414"/>
                  <a:gd name="T53" fmla="*/ 82 h 159"/>
                  <a:gd name="T54" fmla="*/ 113 w 414"/>
                  <a:gd name="T55" fmla="*/ 72 h 159"/>
                  <a:gd name="T56" fmla="*/ 84 w 414"/>
                  <a:gd name="T57" fmla="*/ 61 h 159"/>
                  <a:gd name="T58" fmla="*/ 59 w 414"/>
                  <a:gd name="T59" fmla="*/ 48 h 159"/>
                  <a:gd name="T60" fmla="*/ 34 w 414"/>
                  <a:gd name="T61" fmla="*/ 34 h 159"/>
                  <a:gd name="T62" fmla="*/ 15 w 414"/>
                  <a:gd name="T63" fmla="*/ 20 h 159"/>
                  <a:gd name="T64" fmla="*/ 0 w 414"/>
                  <a:gd name="T65" fmla="*/ 1 h 159"/>
                  <a:gd name="T66" fmla="*/ 42 w 414"/>
                  <a:gd name="T67" fmla="*/ 0 h 159"/>
                  <a:gd name="T68" fmla="*/ 81 w 414"/>
                  <a:gd name="T69" fmla="*/ 0 h 159"/>
                  <a:gd name="T70" fmla="*/ 123 w 414"/>
                  <a:gd name="T71" fmla="*/ 4 h 159"/>
                  <a:gd name="T72" fmla="*/ 162 w 414"/>
                  <a:gd name="T73" fmla="*/ 9 h 159"/>
                  <a:gd name="T74" fmla="*/ 201 w 414"/>
                  <a:gd name="T75" fmla="*/ 17 h 159"/>
                  <a:gd name="T76" fmla="*/ 238 w 414"/>
                  <a:gd name="T77" fmla="*/ 25 h 159"/>
                  <a:gd name="T78" fmla="*/ 275 w 414"/>
                  <a:gd name="T79" fmla="*/ 36 h 159"/>
                  <a:gd name="T80" fmla="*/ 311 w 414"/>
                  <a:gd name="T81" fmla="*/ 47 h 159"/>
                  <a:gd name="T82" fmla="*/ 346 w 414"/>
                  <a:gd name="T83" fmla="*/ 58 h 159"/>
                  <a:gd name="T84" fmla="*/ 380 w 414"/>
                  <a:gd name="T85" fmla="*/ 70 h 159"/>
                  <a:gd name="T86" fmla="*/ 405 w 414"/>
                  <a:gd name="T87" fmla="*/ 90 h 159"/>
                  <a:gd name="T88" fmla="*/ 405 w 414"/>
                  <a:gd name="T89" fmla="*/ 90 h 159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414"/>
                  <a:gd name="T136" fmla="*/ 0 h 159"/>
                  <a:gd name="T137" fmla="*/ 414 w 414"/>
                  <a:gd name="T138" fmla="*/ 159 h 159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414" h="159">
                    <a:moveTo>
                      <a:pt x="405" y="90"/>
                    </a:moveTo>
                    <a:lnTo>
                      <a:pt x="410" y="97"/>
                    </a:lnTo>
                    <a:lnTo>
                      <a:pt x="412" y="103"/>
                    </a:lnTo>
                    <a:lnTo>
                      <a:pt x="414" y="110"/>
                    </a:lnTo>
                    <a:lnTo>
                      <a:pt x="414" y="116"/>
                    </a:lnTo>
                    <a:lnTo>
                      <a:pt x="414" y="122"/>
                    </a:lnTo>
                    <a:lnTo>
                      <a:pt x="412" y="128"/>
                    </a:lnTo>
                    <a:lnTo>
                      <a:pt x="407" y="134"/>
                    </a:lnTo>
                    <a:lnTo>
                      <a:pt x="400" y="138"/>
                    </a:lnTo>
                    <a:lnTo>
                      <a:pt x="392" y="143"/>
                    </a:lnTo>
                    <a:lnTo>
                      <a:pt x="380" y="145"/>
                    </a:lnTo>
                    <a:lnTo>
                      <a:pt x="380" y="158"/>
                    </a:lnTo>
                    <a:lnTo>
                      <a:pt x="368" y="159"/>
                    </a:lnTo>
                    <a:lnTo>
                      <a:pt x="356" y="159"/>
                    </a:lnTo>
                    <a:lnTo>
                      <a:pt x="346" y="158"/>
                    </a:lnTo>
                    <a:lnTo>
                      <a:pt x="334" y="156"/>
                    </a:lnTo>
                    <a:lnTo>
                      <a:pt x="324" y="152"/>
                    </a:lnTo>
                    <a:lnTo>
                      <a:pt x="311" y="149"/>
                    </a:lnTo>
                    <a:lnTo>
                      <a:pt x="302" y="145"/>
                    </a:lnTo>
                    <a:lnTo>
                      <a:pt x="289" y="142"/>
                    </a:lnTo>
                    <a:lnTo>
                      <a:pt x="277" y="140"/>
                    </a:lnTo>
                    <a:lnTo>
                      <a:pt x="265" y="137"/>
                    </a:lnTo>
                    <a:lnTo>
                      <a:pt x="265" y="125"/>
                    </a:lnTo>
                    <a:lnTo>
                      <a:pt x="235" y="113"/>
                    </a:lnTo>
                    <a:lnTo>
                      <a:pt x="206" y="103"/>
                    </a:lnTo>
                    <a:lnTo>
                      <a:pt x="174" y="93"/>
                    </a:lnTo>
                    <a:lnTo>
                      <a:pt x="142" y="82"/>
                    </a:lnTo>
                    <a:lnTo>
                      <a:pt x="113" y="72"/>
                    </a:lnTo>
                    <a:lnTo>
                      <a:pt x="84" y="61"/>
                    </a:lnTo>
                    <a:lnTo>
                      <a:pt x="59" y="48"/>
                    </a:lnTo>
                    <a:lnTo>
                      <a:pt x="34" y="34"/>
                    </a:lnTo>
                    <a:lnTo>
                      <a:pt x="15" y="20"/>
                    </a:lnTo>
                    <a:lnTo>
                      <a:pt x="0" y="1"/>
                    </a:lnTo>
                    <a:lnTo>
                      <a:pt x="42" y="0"/>
                    </a:lnTo>
                    <a:lnTo>
                      <a:pt x="81" y="0"/>
                    </a:lnTo>
                    <a:lnTo>
                      <a:pt x="123" y="4"/>
                    </a:lnTo>
                    <a:lnTo>
                      <a:pt x="162" y="9"/>
                    </a:lnTo>
                    <a:lnTo>
                      <a:pt x="201" y="17"/>
                    </a:lnTo>
                    <a:lnTo>
                      <a:pt x="238" y="25"/>
                    </a:lnTo>
                    <a:lnTo>
                      <a:pt x="275" y="36"/>
                    </a:lnTo>
                    <a:lnTo>
                      <a:pt x="311" y="47"/>
                    </a:lnTo>
                    <a:lnTo>
                      <a:pt x="346" y="58"/>
                    </a:lnTo>
                    <a:lnTo>
                      <a:pt x="380" y="70"/>
                    </a:lnTo>
                    <a:lnTo>
                      <a:pt x="405" y="90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0" name="Freeform 76"/>
              <p:cNvSpPr>
                <a:spLocks/>
              </p:cNvSpPr>
              <p:nvPr/>
            </p:nvSpPr>
            <p:spPr bwMode="auto">
              <a:xfrm>
                <a:off x="235" y="1575"/>
                <a:ext cx="486" cy="153"/>
              </a:xfrm>
              <a:custGeom>
                <a:avLst/>
                <a:gdLst>
                  <a:gd name="T0" fmla="*/ 486 w 486"/>
                  <a:gd name="T1" fmla="*/ 33 h 153"/>
                  <a:gd name="T2" fmla="*/ 446 w 486"/>
                  <a:gd name="T3" fmla="*/ 50 h 153"/>
                  <a:gd name="T4" fmla="*/ 405 w 486"/>
                  <a:gd name="T5" fmla="*/ 65 h 153"/>
                  <a:gd name="T6" fmla="*/ 361 w 486"/>
                  <a:gd name="T7" fmla="*/ 79 h 153"/>
                  <a:gd name="T8" fmla="*/ 316 w 486"/>
                  <a:gd name="T9" fmla="*/ 90 h 153"/>
                  <a:gd name="T10" fmla="*/ 272 w 486"/>
                  <a:gd name="T11" fmla="*/ 102 h 153"/>
                  <a:gd name="T12" fmla="*/ 228 w 486"/>
                  <a:gd name="T13" fmla="*/ 113 h 153"/>
                  <a:gd name="T14" fmla="*/ 182 w 486"/>
                  <a:gd name="T15" fmla="*/ 122 h 153"/>
                  <a:gd name="T16" fmla="*/ 138 w 486"/>
                  <a:gd name="T17" fmla="*/ 132 h 153"/>
                  <a:gd name="T18" fmla="*/ 91 w 486"/>
                  <a:gd name="T19" fmla="*/ 143 h 153"/>
                  <a:gd name="T20" fmla="*/ 44 w 486"/>
                  <a:gd name="T21" fmla="*/ 153 h 153"/>
                  <a:gd name="T22" fmla="*/ 57 w 486"/>
                  <a:gd name="T23" fmla="*/ 148 h 153"/>
                  <a:gd name="T24" fmla="*/ 44 w 486"/>
                  <a:gd name="T25" fmla="*/ 147 h 153"/>
                  <a:gd name="T26" fmla="*/ 37 w 486"/>
                  <a:gd name="T27" fmla="*/ 145 h 153"/>
                  <a:gd name="T28" fmla="*/ 30 w 486"/>
                  <a:gd name="T29" fmla="*/ 140 h 153"/>
                  <a:gd name="T30" fmla="*/ 25 w 486"/>
                  <a:gd name="T31" fmla="*/ 135 h 153"/>
                  <a:gd name="T32" fmla="*/ 22 w 486"/>
                  <a:gd name="T33" fmla="*/ 129 h 153"/>
                  <a:gd name="T34" fmla="*/ 20 w 486"/>
                  <a:gd name="T35" fmla="*/ 123 h 153"/>
                  <a:gd name="T36" fmla="*/ 15 w 486"/>
                  <a:gd name="T37" fmla="*/ 116 h 153"/>
                  <a:gd name="T38" fmla="*/ 13 w 486"/>
                  <a:gd name="T39" fmla="*/ 110 h 153"/>
                  <a:gd name="T40" fmla="*/ 8 w 486"/>
                  <a:gd name="T41" fmla="*/ 104 h 153"/>
                  <a:gd name="T42" fmla="*/ 0 w 486"/>
                  <a:gd name="T43" fmla="*/ 98 h 153"/>
                  <a:gd name="T44" fmla="*/ 30 w 486"/>
                  <a:gd name="T45" fmla="*/ 81 h 153"/>
                  <a:gd name="T46" fmla="*/ 64 w 486"/>
                  <a:gd name="T47" fmla="*/ 66 h 153"/>
                  <a:gd name="T48" fmla="*/ 101 w 486"/>
                  <a:gd name="T49" fmla="*/ 54 h 153"/>
                  <a:gd name="T50" fmla="*/ 142 w 486"/>
                  <a:gd name="T51" fmla="*/ 43 h 153"/>
                  <a:gd name="T52" fmla="*/ 187 w 486"/>
                  <a:gd name="T53" fmla="*/ 34 h 153"/>
                  <a:gd name="T54" fmla="*/ 231 w 486"/>
                  <a:gd name="T55" fmla="*/ 26 h 153"/>
                  <a:gd name="T56" fmla="*/ 277 w 486"/>
                  <a:gd name="T57" fmla="*/ 19 h 153"/>
                  <a:gd name="T58" fmla="*/ 324 w 486"/>
                  <a:gd name="T59" fmla="*/ 12 h 153"/>
                  <a:gd name="T60" fmla="*/ 370 w 486"/>
                  <a:gd name="T61" fmla="*/ 7 h 153"/>
                  <a:gd name="T62" fmla="*/ 417 w 486"/>
                  <a:gd name="T63" fmla="*/ 1 h 153"/>
                  <a:gd name="T64" fmla="*/ 432 w 486"/>
                  <a:gd name="T65" fmla="*/ 0 h 153"/>
                  <a:gd name="T66" fmla="*/ 444 w 486"/>
                  <a:gd name="T67" fmla="*/ 1 h 153"/>
                  <a:gd name="T68" fmla="*/ 454 w 486"/>
                  <a:gd name="T69" fmla="*/ 4 h 153"/>
                  <a:gd name="T70" fmla="*/ 459 w 486"/>
                  <a:gd name="T71" fmla="*/ 8 h 153"/>
                  <a:gd name="T72" fmla="*/ 464 w 486"/>
                  <a:gd name="T73" fmla="*/ 12 h 153"/>
                  <a:gd name="T74" fmla="*/ 468 w 486"/>
                  <a:gd name="T75" fmla="*/ 17 h 153"/>
                  <a:gd name="T76" fmla="*/ 471 w 486"/>
                  <a:gd name="T77" fmla="*/ 22 h 153"/>
                  <a:gd name="T78" fmla="*/ 476 w 486"/>
                  <a:gd name="T79" fmla="*/ 26 h 153"/>
                  <a:gd name="T80" fmla="*/ 481 w 486"/>
                  <a:gd name="T81" fmla="*/ 31 h 153"/>
                  <a:gd name="T82" fmla="*/ 486 w 486"/>
                  <a:gd name="T83" fmla="*/ 33 h 153"/>
                  <a:gd name="T84" fmla="*/ 486 w 486"/>
                  <a:gd name="T85" fmla="*/ 33 h 153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486"/>
                  <a:gd name="T130" fmla="*/ 0 h 153"/>
                  <a:gd name="T131" fmla="*/ 486 w 486"/>
                  <a:gd name="T132" fmla="*/ 153 h 153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486" h="153">
                    <a:moveTo>
                      <a:pt x="486" y="33"/>
                    </a:moveTo>
                    <a:lnTo>
                      <a:pt x="446" y="50"/>
                    </a:lnTo>
                    <a:lnTo>
                      <a:pt x="405" y="65"/>
                    </a:lnTo>
                    <a:lnTo>
                      <a:pt x="361" y="79"/>
                    </a:lnTo>
                    <a:lnTo>
                      <a:pt x="316" y="90"/>
                    </a:lnTo>
                    <a:lnTo>
                      <a:pt x="272" y="102"/>
                    </a:lnTo>
                    <a:lnTo>
                      <a:pt x="228" y="113"/>
                    </a:lnTo>
                    <a:lnTo>
                      <a:pt x="182" y="122"/>
                    </a:lnTo>
                    <a:lnTo>
                      <a:pt x="138" y="132"/>
                    </a:lnTo>
                    <a:lnTo>
                      <a:pt x="91" y="143"/>
                    </a:lnTo>
                    <a:lnTo>
                      <a:pt x="44" y="153"/>
                    </a:lnTo>
                    <a:lnTo>
                      <a:pt x="57" y="148"/>
                    </a:lnTo>
                    <a:lnTo>
                      <a:pt x="44" y="147"/>
                    </a:lnTo>
                    <a:lnTo>
                      <a:pt x="37" y="145"/>
                    </a:lnTo>
                    <a:lnTo>
                      <a:pt x="30" y="140"/>
                    </a:lnTo>
                    <a:lnTo>
                      <a:pt x="25" y="135"/>
                    </a:lnTo>
                    <a:lnTo>
                      <a:pt x="22" y="129"/>
                    </a:lnTo>
                    <a:lnTo>
                      <a:pt x="20" y="123"/>
                    </a:lnTo>
                    <a:lnTo>
                      <a:pt x="15" y="116"/>
                    </a:lnTo>
                    <a:lnTo>
                      <a:pt x="13" y="110"/>
                    </a:lnTo>
                    <a:lnTo>
                      <a:pt x="8" y="104"/>
                    </a:lnTo>
                    <a:lnTo>
                      <a:pt x="0" y="98"/>
                    </a:lnTo>
                    <a:lnTo>
                      <a:pt x="30" y="81"/>
                    </a:lnTo>
                    <a:lnTo>
                      <a:pt x="64" y="66"/>
                    </a:lnTo>
                    <a:lnTo>
                      <a:pt x="101" y="54"/>
                    </a:lnTo>
                    <a:lnTo>
                      <a:pt x="142" y="43"/>
                    </a:lnTo>
                    <a:lnTo>
                      <a:pt x="187" y="34"/>
                    </a:lnTo>
                    <a:lnTo>
                      <a:pt x="231" y="26"/>
                    </a:lnTo>
                    <a:lnTo>
                      <a:pt x="277" y="19"/>
                    </a:lnTo>
                    <a:lnTo>
                      <a:pt x="324" y="12"/>
                    </a:lnTo>
                    <a:lnTo>
                      <a:pt x="370" y="7"/>
                    </a:lnTo>
                    <a:lnTo>
                      <a:pt x="417" y="1"/>
                    </a:lnTo>
                    <a:lnTo>
                      <a:pt x="432" y="0"/>
                    </a:lnTo>
                    <a:lnTo>
                      <a:pt x="444" y="1"/>
                    </a:lnTo>
                    <a:lnTo>
                      <a:pt x="454" y="4"/>
                    </a:lnTo>
                    <a:lnTo>
                      <a:pt x="459" y="8"/>
                    </a:lnTo>
                    <a:lnTo>
                      <a:pt x="464" y="12"/>
                    </a:lnTo>
                    <a:lnTo>
                      <a:pt x="468" y="17"/>
                    </a:lnTo>
                    <a:lnTo>
                      <a:pt x="471" y="22"/>
                    </a:lnTo>
                    <a:lnTo>
                      <a:pt x="476" y="26"/>
                    </a:lnTo>
                    <a:lnTo>
                      <a:pt x="481" y="31"/>
                    </a:lnTo>
                    <a:lnTo>
                      <a:pt x="486" y="33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1" name="Freeform 77"/>
              <p:cNvSpPr>
                <a:spLocks/>
              </p:cNvSpPr>
              <p:nvPr/>
            </p:nvSpPr>
            <p:spPr bwMode="auto">
              <a:xfrm>
                <a:off x="5020" y="1621"/>
                <a:ext cx="541" cy="161"/>
              </a:xfrm>
              <a:custGeom>
                <a:avLst/>
                <a:gdLst>
                  <a:gd name="T0" fmla="*/ 522 w 541"/>
                  <a:gd name="T1" fmla="*/ 99 h 161"/>
                  <a:gd name="T2" fmla="*/ 527 w 541"/>
                  <a:gd name="T3" fmla="*/ 104 h 161"/>
                  <a:gd name="T4" fmla="*/ 534 w 541"/>
                  <a:gd name="T5" fmla="*/ 109 h 161"/>
                  <a:gd name="T6" fmla="*/ 537 w 541"/>
                  <a:gd name="T7" fmla="*/ 115 h 161"/>
                  <a:gd name="T8" fmla="*/ 541 w 541"/>
                  <a:gd name="T9" fmla="*/ 120 h 161"/>
                  <a:gd name="T10" fmla="*/ 541 w 541"/>
                  <a:gd name="T11" fmla="*/ 125 h 161"/>
                  <a:gd name="T12" fmla="*/ 541 w 541"/>
                  <a:gd name="T13" fmla="*/ 131 h 161"/>
                  <a:gd name="T14" fmla="*/ 541 w 541"/>
                  <a:gd name="T15" fmla="*/ 137 h 161"/>
                  <a:gd name="T16" fmla="*/ 537 w 541"/>
                  <a:gd name="T17" fmla="*/ 141 h 161"/>
                  <a:gd name="T18" fmla="*/ 529 w 541"/>
                  <a:gd name="T19" fmla="*/ 147 h 161"/>
                  <a:gd name="T20" fmla="*/ 522 w 541"/>
                  <a:gd name="T21" fmla="*/ 152 h 161"/>
                  <a:gd name="T22" fmla="*/ 502 w 541"/>
                  <a:gd name="T23" fmla="*/ 161 h 161"/>
                  <a:gd name="T24" fmla="*/ 456 w 541"/>
                  <a:gd name="T25" fmla="*/ 144 h 161"/>
                  <a:gd name="T26" fmla="*/ 402 w 541"/>
                  <a:gd name="T27" fmla="*/ 130 h 161"/>
                  <a:gd name="T28" fmla="*/ 345 w 541"/>
                  <a:gd name="T29" fmla="*/ 118 h 161"/>
                  <a:gd name="T30" fmla="*/ 289 w 541"/>
                  <a:gd name="T31" fmla="*/ 109 h 161"/>
                  <a:gd name="T32" fmla="*/ 230 w 541"/>
                  <a:gd name="T33" fmla="*/ 99 h 161"/>
                  <a:gd name="T34" fmla="*/ 174 w 541"/>
                  <a:gd name="T35" fmla="*/ 89 h 161"/>
                  <a:gd name="T36" fmla="*/ 122 w 541"/>
                  <a:gd name="T37" fmla="*/ 77 h 161"/>
                  <a:gd name="T38" fmla="*/ 73 w 541"/>
                  <a:gd name="T39" fmla="*/ 61 h 161"/>
                  <a:gd name="T40" fmla="*/ 32 w 541"/>
                  <a:gd name="T41" fmla="*/ 42 h 161"/>
                  <a:gd name="T42" fmla="*/ 0 w 541"/>
                  <a:gd name="T43" fmla="*/ 17 h 161"/>
                  <a:gd name="T44" fmla="*/ 7 w 541"/>
                  <a:gd name="T45" fmla="*/ 9 h 161"/>
                  <a:gd name="T46" fmla="*/ 19 w 541"/>
                  <a:gd name="T47" fmla="*/ 3 h 161"/>
                  <a:gd name="T48" fmla="*/ 37 w 541"/>
                  <a:gd name="T49" fmla="*/ 1 h 161"/>
                  <a:gd name="T50" fmla="*/ 59 w 541"/>
                  <a:gd name="T51" fmla="*/ 0 h 161"/>
                  <a:gd name="T52" fmla="*/ 81 w 541"/>
                  <a:gd name="T53" fmla="*/ 0 h 161"/>
                  <a:gd name="T54" fmla="*/ 105 w 541"/>
                  <a:gd name="T55" fmla="*/ 2 h 161"/>
                  <a:gd name="T56" fmla="*/ 130 w 541"/>
                  <a:gd name="T57" fmla="*/ 4 h 161"/>
                  <a:gd name="T58" fmla="*/ 152 w 541"/>
                  <a:gd name="T59" fmla="*/ 6 h 161"/>
                  <a:gd name="T60" fmla="*/ 176 w 541"/>
                  <a:gd name="T61" fmla="*/ 10 h 161"/>
                  <a:gd name="T62" fmla="*/ 193 w 541"/>
                  <a:gd name="T63" fmla="*/ 11 h 161"/>
                  <a:gd name="T64" fmla="*/ 522 w 541"/>
                  <a:gd name="T65" fmla="*/ 99 h 161"/>
                  <a:gd name="T66" fmla="*/ 522 w 541"/>
                  <a:gd name="T67" fmla="*/ 99 h 161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541"/>
                  <a:gd name="T103" fmla="*/ 0 h 161"/>
                  <a:gd name="T104" fmla="*/ 541 w 541"/>
                  <a:gd name="T105" fmla="*/ 161 h 161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541" h="161">
                    <a:moveTo>
                      <a:pt x="522" y="99"/>
                    </a:moveTo>
                    <a:lnTo>
                      <a:pt x="527" y="104"/>
                    </a:lnTo>
                    <a:lnTo>
                      <a:pt x="534" y="109"/>
                    </a:lnTo>
                    <a:lnTo>
                      <a:pt x="537" y="115"/>
                    </a:lnTo>
                    <a:lnTo>
                      <a:pt x="541" y="120"/>
                    </a:lnTo>
                    <a:lnTo>
                      <a:pt x="541" y="125"/>
                    </a:lnTo>
                    <a:lnTo>
                      <a:pt x="541" y="131"/>
                    </a:lnTo>
                    <a:lnTo>
                      <a:pt x="541" y="137"/>
                    </a:lnTo>
                    <a:lnTo>
                      <a:pt x="537" y="141"/>
                    </a:lnTo>
                    <a:lnTo>
                      <a:pt x="529" y="147"/>
                    </a:lnTo>
                    <a:lnTo>
                      <a:pt x="522" y="152"/>
                    </a:lnTo>
                    <a:lnTo>
                      <a:pt x="502" y="161"/>
                    </a:lnTo>
                    <a:lnTo>
                      <a:pt x="456" y="144"/>
                    </a:lnTo>
                    <a:lnTo>
                      <a:pt x="402" y="130"/>
                    </a:lnTo>
                    <a:lnTo>
                      <a:pt x="345" y="118"/>
                    </a:lnTo>
                    <a:lnTo>
                      <a:pt x="289" y="109"/>
                    </a:lnTo>
                    <a:lnTo>
                      <a:pt x="230" y="99"/>
                    </a:lnTo>
                    <a:lnTo>
                      <a:pt x="174" y="89"/>
                    </a:lnTo>
                    <a:lnTo>
                      <a:pt x="122" y="77"/>
                    </a:lnTo>
                    <a:lnTo>
                      <a:pt x="73" y="61"/>
                    </a:lnTo>
                    <a:lnTo>
                      <a:pt x="32" y="42"/>
                    </a:lnTo>
                    <a:lnTo>
                      <a:pt x="0" y="17"/>
                    </a:lnTo>
                    <a:lnTo>
                      <a:pt x="7" y="9"/>
                    </a:lnTo>
                    <a:lnTo>
                      <a:pt x="19" y="3"/>
                    </a:lnTo>
                    <a:lnTo>
                      <a:pt x="37" y="1"/>
                    </a:lnTo>
                    <a:lnTo>
                      <a:pt x="59" y="0"/>
                    </a:lnTo>
                    <a:lnTo>
                      <a:pt x="81" y="0"/>
                    </a:lnTo>
                    <a:lnTo>
                      <a:pt x="105" y="2"/>
                    </a:lnTo>
                    <a:lnTo>
                      <a:pt x="130" y="4"/>
                    </a:lnTo>
                    <a:lnTo>
                      <a:pt x="152" y="6"/>
                    </a:lnTo>
                    <a:lnTo>
                      <a:pt x="176" y="10"/>
                    </a:lnTo>
                    <a:lnTo>
                      <a:pt x="193" y="11"/>
                    </a:lnTo>
                    <a:lnTo>
                      <a:pt x="522" y="99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2" name="Freeform 78"/>
              <p:cNvSpPr>
                <a:spLocks/>
              </p:cNvSpPr>
              <p:nvPr/>
            </p:nvSpPr>
            <p:spPr bwMode="auto">
              <a:xfrm>
                <a:off x="221" y="1694"/>
                <a:ext cx="573" cy="120"/>
              </a:xfrm>
              <a:custGeom>
                <a:avLst/>
                <a:gdLst>
                  <a:gd name="T0" fmla="*/ 573 w 573"/>
                  <a:gd name="T1" fmla="*/ 5 h 120"/>
                  <a:gd name="T2" fmla="*/ 573 w 573"/>
                  <a:gd name="T3" fmla="*/ 16 h 120"/>
                  <a:gd name="T4" fmla="*/ 566 w 573"/>
                  <a:gd name="T5" fmla="*/ 24 h 120"/>
                  <a:gd name="T6" fmla="*/ 554 w 573"/>
                  <a:gd name="T7" fmla="*/ 32 h 120"/>
                  <a:gd name="T8" fmla="*/ 536 w 573"/>
                  <a:gd name="T9" fmla="*/ 39 h 120"/>
                  <a:gd name="T10" fmla="*/ 517 w 573"/>
                  <a:gd name="T11" fmla="*/ 44 h 120"/>
                  <a:gd name="T12" fmla="*/ 497 w 573"/>
                  <a:gd name="T13" fmla="*/ 51 h 120"/>
                  <a:gd name="T14" fmla="*/ 478 w 573"/>
                  <a:gd name="T15" fmla="*/ 57 h 120"/>
                  <a:gd name="T16" fmla="*/ 458 w 573"/>
                  <a:gd name="T17" fmla="*/ 64 h 120"/>
                  <a:gd name="T18" fmla="*/ 443 w 573"/>
                  <a:gd name="T19" fmla="*/ 71 h 120"/>
                  <a:gd name="T20" fmla="*/ 431 w 573"/>
                  <a:gd name="T21" fmla="*/ 79 h 120"/>
                  <a:gd name="T22" fmla="*/ 389 w 573"/>
                  <a:gd name="T23" fmla="*/ 80 h 120"/>
                  <a:gd name="T24" fmla="*/ 345 w 573"/>
                  <a:gd name="T25" fmla="*/ 82 h 120"/>
                  <a:gd name="T26" fmla="*/ 301 w 573"/>
                  <a:gd name="T27" fmla="*/ 84 h 120"/>
                  <a:gd name="T28" fmla="*/ 257 w 573"/>
                  <a:gd name="T29" fmla="*/ 88 h 120"/>
                  <a:gd name="T30" fmla="*/ 213 w 573"/>
                  <a:gd name="T31" fmla="*/ 92 h 120"/>
                  <a:gd name="T32" fmla="*/ 169 w 573"/>
                  <a:gd name="T33" fmla="*/ 97 h 120"/>
                  <a:gd name="T34" fmla="*/ 127 w 573"/>
                  <a:gd name="T35" fmla="*/ 101 h 120"/>
                  <a:gd name="T36" fmla="*/ 85 w 573"/>
                  <a:gd name="T37" fmla="*/ 107 h 120"/>
                  <a:gd name="T38" fmla="*/ 46 w 573"/>
                  <a:gd name="T39" fmla="*/ 114 h 120"/>
                  <a:gd name="T40" fmla="*/ 7 w 573"/>
                  <a:gd name="T41" fmla="*/ 120 h 120"/>
                  <a:gd name="T42" fmla="*/ 2 w 573"/>
                  <a:gd name="T43" fmla="*/ 115 h 120"/>
                  <a:gd name="T44" fmla="*/ 0 w 573"/>
                  <a:gd name="T45" fmla="*/ 109 h 120"/>
                  <a:gd name="T46" fmla="*/ 0 w 573"/>
                  <a:gd name="T47" fmla="*/ 105 h 120"/>
                  <a:gd name="T48" fmla="*/ 2 w 573"/>
                  <a:gd name="T49" fmla="*/ 99 h 120"/>
                  <a:gd name="T50" fmla="*/ 4 w 573"/>
                  <a:gd name="T51" fmla="*/ 95 h 120"/>
                  <a:gd name="T52" fmla="*/ 9 w 573"/>
                  <a:gd name="T53" fmla="*/ 89 h 120"/>
                  <a:gd name="T54" fmla="*/ 14 w 573"/>
                  <a:gd name="T55" fmla="*/ 84 h 120"/>
                  <a:gd name="T56" fmla="*/ 19 w 573"/>
                  <a:gd name="T57" fmla="*/ 80 h 120"/>
                  <a:gd name="T58" fmla="*/ 27 w 573"/>
                  <a:gd name="T59" fmla="*/ 75 h 120"/>
                  <a:gd name="T60" fmla="*/ 34 w 573"/>
                  <a:gd name="T61" fmla="*/ 71 h 120"/>
                  <a:gd name="T62" fmla="*/ 80 w 573"/>
                  <a:gd name="T63" fmla="*/ 55 h 120"/>
                  <a:gd name="T64" fmla="*/ 130 w 573"/>
                  <a:gd name="T65" fmla="*/ 41 h 120"/>
                  <a:gd name="T66" fmla="*/ 179 w 573"/>
                  <a:gd name="T67" fmla="*/ 28 h 120"/>
                  <a:gd name="T68" fmla="*/ 232 w 573"/>
                  <a:gd name="T69" fmla="*/ 18 h 120"/>
                  <a:gd name="T70" fmla="*/ 284 w 573"/>
                  <a:gd name="T71" fmla="*/ 10 h 120"/>
                  <a:gd name="T72" fmla="*/ 340 w 573"/>
                  <a:gd name="T73" fmla="*/ 4 h 120"/>
                  <a:gd name="T74" fmla="*/ 397 w 573"/>
                  <a:gd name="T75" fmla="*/ 1 h 120"/>
                  <a:gd name="T76" fmla="*/ 453 w 573"/>
                  <a:gd name="T77" fmla="*/ 0 h 120"/>
                  <a:gd name="T78" fmla="*/ 514 w 573"/>
                  <a:gd name="T79" fmla="*/ 1 h 120"/>
                  <a:gd name="T80" fmla="*/ 573 w 573"/>
                  <a:gd name="T81" fmla="*/ 5 h 120"/>
                  <a:gd name="T82" fmla="*/ 573 w 573"/>
                  <a:gd name="T83" fmla="*/ 5 h 120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573"/>
                  <a:gd name="T127" fmla="*/ 0 h 120"/>
                  <a:gd name="T128" fmla="*/ 573 w 573"/>
                  <a:gd name="T129" fmla="*/ 120 h 120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573" h="120">
                    <a:moveTo>
                      <a:pt x="573" y="5"/>
                    </a:moveTo>
                    <a:lnTo>
                      <a:pt x="573" y="16"/>
                    </a:lnTo>
                    <a:lnTo>
                      <a:pt x="566" y="24"/>
                    </a:lnTo>
                    <a:lnTo>
                      <a:pt x="554" y="32"/>
                    </a:lnTo>
                    <a:lnTo>
                      <a:pt x="536" y="39"/>
                    </a:lnTo>
                    <a:lnTo>
                      <a:pt x="517" y="44"/>
                    </a:lnTo>
                    <a:lnTo>
                      <a:pt x="497" y="51"/>
                    </a:lnTo>
                    <a:lnTo>
                      <a:pt x="478" y="57"/>
                    </a:lnTo>
                    <a:lnTo>
                      <a:pt x="458" y="64"/>
                    </a:lnTo>
                    <a:lnTo>
                      <a:pt x="443" y="71"/>
                    </a:lnTo>
                    <a:lnTo>
                      <a:pt x="431" y="79"/>
                    </a:lnTo>
                    <a:lnTo>
                      <a:pt x="389" y="80"/>
                    </a:lnTo>
                    <a:lnTo>
                      <a:pt x="345" y="82"/>
                    </a:lnTo>
                    <a:lnTo>
                      <a:pt x="301" y="84"/>
                    </a:lnTo>
                    <a:lnTo>
                      <a:pt x="257" y="88"/>
                    </a:lnTo>
                    <a:lnTo>
                      <a:pt x="213" y="92"/>
                    </a:lnTo>
                    <a:lnTo>
                      <a:pt x="169" y="97"/>
                    </a:lnTo>
                    <a:lnTo>
                      <a:pt x="127" y="101"/>
                    </a:lnTo>
                    <a:lnTo>
                      <a:pt x="85" y="107"/>
                    </a:lnTo>
                    <a:lnTo>
                      <a:pt x="46" y="114"/>
                    </a:lnTo>
                    <a:lnTo>
                      <a:pt x="7" y="120"/>
                    </a:lnTo>
                    <a:lnTo>
                      <a:pt x="2" y="115"/>
                    </a:lnTo>
                    <a:lnTo>
                      <a:pt x="0" y="109"/>
                    </a:lnTo>
                    <a:lnTo>
                      <a:pt x="0" y="105"/>
                    </a:lnTo>
                    <a:lnTo>
                      <a:pt x="2" y="99"/>
                    </a:lnTo>
                    <a:lnTo>
                      <a:pt x="4" y="95"/>
                    </a:lnTo>
                    <a:lnTo>
                      <a:pt x="9" y="89"/>
                    </a:lnTo>
                    <a:lnTo>
                      <a:pt x="14" y="84"/>
                    </a:lnTo>
                    <a:lnTo>
                      <a:pt x="19" y="80"/>
                    </a:lnTo>
                    <a:lnTo>
                      <a:pt x="27" y="75"/>
                    </a:lnTo>
                    <a:lnTo>
                      <a:pt x="34" y="71"/>
                    </a:lnTo>
                    <a:lnTo>
                      <a:pt x="80" y="55"/>
                    </a:lnTo>
                    <a:lnTo>
                      <a:pt x="130" y="41"/>
                    </a:lnTo>
                    <a:lnTo>
                      <a:pt x="179" y="28"/>
                    </a:lnTo>
                    <a:lnTo>
                      <a:pt x="232" y="18"/>
                    </a:lnTo>
                    <a:lnTo>
                      <a:pt x="284" y="10"/>
                    </a:lnTo>
                    <a:lnTo>
                      <a:pt x="340" y="4"/>
                    </a:lnTo>
                    <a:lnTo>
                      <a:pt x="397" y="1"/>
                    </a:lnTo>
                    <a:lnTo>
                      <a:pt x="453" y="0"/>
                    </a:lnTo>
                    <a:lnTo>
                      <a:pt x="514" y="1"/>
                    </a:lnTo>
                    <a:lnTo>
                      <a:pt x="573" y="5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3" name="Freeform 79"/>
              <p:cNvSpPr>
                <a:spLocks/>
              </p:cNvSpPr>
              <p:nvPr/>
            </p:nvSpPr>
            <p:spPr bwMode="auto">
              <a:xfrm>
                <a:off x="4954" y="1711"/>
                <a:ext cx="563" cy="177"/>
              </a:xfrm>
              <a:custGeom>
                <a:avLst/>
                <a:gdLst>
                  <a:gd name="T0" fmla="*/ 561 w 563"/>
                  <a:gd name="T1" fmla="*/ 95 h 177"/>
                  <a:gd name="T2" fmla="*/ 563 w 563"/>
                  <a:gd name="T3" fmla="*/ 107 h 177"/>
                  <a:gd name="T4" fmla="*/ 561 w 563"/>
                  <a:gd name="T5" fmla="*/ 118 h 177"/>
                  <a:gd name="T6" fmla="*/ 554 w 563"/>
                  <a:gd name="T7" fmla="*/ 128 h 177"/>
                  <a:gd name="T8" fmla="*/ 544 w 563"/>
                  <a:gd name="T9" fmla="*/ 138 h 177"/>
                  <a:gd name="T10" fmla="*/ 531 w 563"/>
                  <a:gd name="T11" fmla="*/ 146 h 177"/>
                  <a:gd name="T12" fmla="*/ 514 w 563"/>
                  <a:gd name="T13" fmla="*/ 154 h 177"/>
                  <a:gd name="T14" fmla="*/ 497 w 563"/>
                  <a:gd name="T15" fmla="*/ 160 h 177"/>
                  <a:gd name="T16" fmla="*/ 478 w 563"/>
                  <a:gd name="T17" fmla="*/ 167 h 177"/>
                  <a:gd name="T18" fmla="*/ 458 w 563"/>
                  <a:gd name="T19" fmla="*/ 172 h 177"/>
                  <a:gd name="T20" fmla="*/ 436 w 563"/>
                  <a:gd name="T21" fmla="*/ 177 h 177"/>
                  <a:gd name="T22" fmla="*/ 436 w 563"/>
                  <a:gd name="T23" fmla="*/ 144 h 177"/>
                  <a:gd name="T24" fmla="*/ 392 w 563"/>
                  <a:gd name="T25" fmla="*/ 135 h 177"/>
                  <a:gd name="T26" fmla="*/ 348 w 563"/>
                  <a:gd name="T27" fmla="*/ 123 h 177"/>
                  <a:gd name="T28" fmla="*/ 304 w 563"/>
                  <a:gd name="T29" fmla="*/ 112 h 177"/>
                  <a:gd name="T30" fmla="*/ 259 w 563"/>
                  <a:gd name="T31" fmla="*/ 99 h 177"/>
                  <a:gd name="T32" fmla="*/ 215 w 563"/>
                  <a:gd name="T33" fmla="*/ 87 h 177"/>
                  <a:gd name="T34" fmla="*/ 171 w 563"/>
                  <a:gd name="T35" fmla="*/ 73 h 177"/>
                  <a:gd name="T36" fmla="*/ 127 w 563"/>
                  <a:gd name="T37" fmla="*/ 60 h 177"/>
                  <a:gd name="T38" fmla="*/ 85 w 563"/>
                  <a:gd name="T39" fmla="*/ 49 h 177"/>
                  <a:gd name="T40" fmla="*/ 44 w 563"/>
                  <a:gd name="T41" fmla="*/ 39 h 177"/>
                  <a:gd name="T42" fmla="*/ 2 w 563"/>
                  <a:gd name="T43" fmla="*/ 30 h 177"/>
                  <a:gd name="T44" fmla="*/ 0 w 563"/>
                  <a:gd name="T45" fmla="*/ 24 h 177"/>
                  <a:gd name="T46" fmla="*/ 0 w 563"/>
                  <a:gd name="T47" fmla="*/ 19 h 177"/>
                  <a:gd name="T48" fmla="*/ 2 w 563"/>
                  <a:gd name="T49" fmla="*/ 16 h 177"/>
                  <a:gd name="T50" fmla="*/ 7 w 563"/>
                  <a:gd name="T51" fmla="*/ 12 h 177"/>
                  <a:gd name="T52" fmla="*/ 12 w 563"/>
                  <a:gd name="T53" fmla="*/ 10 h 177"/>
                  <a:gd name="T54" fmla="*/ 19 w 563"/>
                  <a:gd name="T55" fmla="*/ 8 h 177"/>
                  <a:gd name="T56" fmla="*/ 27 w 563"/>
                  <a:gd name="T57" fmla="*/ 7 h 177"/>
                  <a:gd name="T58" fmla="*/ 34 w 563"/>
                  <a:gd name="T59" fmla="*/ 4 h 177"/>
                  <a:gd name="T60" fmla="*/ 41 w 563"/>
                  <a:gd name="T61" fmla="*/ 2 h 177"/>
                  <a:gd name="T62" fmla="*/ 46 w 563"/>
                  <a:gd name="T63" fmla="*/ 0 h 177"/>
                  <a:gd name="T64" fmla="*/ 103 w 563"/>
                  <a:gd name="T65" fmla="*/ 4 h 177"/>
                  <a:gd name="T66" fmla="*/ 159 w 563"/>
                  <a:gd name="T67" fmla="*/ 9 h 177"/>
                  <a:gd name="T68" fmla="*/ 215 w 563"/>
                  <a:gd name="T69" fmla="*/ 15 h 177"/>
                  <a:gd name="T70" fmla="*/ 272 w 563"/>
                  <a:gd name="T71" fmla="*/ 22 h 177"/>
                  <a:gd name="T72" fmla="*/ 326 w 563"/>
                  <a:gd name="T73" fmla="*/ 30 h 177"/>
                  <a:gd name="T74" fmla="*/ 377 w 563"/>
                  <a:gd name="T75" fmla="*/ 39 h 177"/>
                  <a:gd name="T76" fmla="*/ 429 w 563"/>
                  <a:gd name="T77" fmla="*/ 50 h 177"/>
                  <a:gd name="T78" fmla="*/ 475 w 563"/>
                  <a:gd name="T79" fmla="*/ 63 h 177"/>
                  <a:gd name="T80" fmla="*/ 519 w 563"/>
                  <a:gd name="T81" fmla="*/ 78 h 177"/>
                  <a:gd name="T82" fmla="*/ 561 w 563"/>
                  <a:gd name="T83" fmla="*/ 95 h 177"/>
                  <a:gd name="T84" fmla="*/ 561 w 563"/>
                  <a:gd name="T85" fmla="*/ 95 h 177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563"/>
                  <a:gd name="T130" fmla="*/ 0 h 177"/>
                  <a:gd name="T131" fmla="*/ 563 w 563"/>
                  <a:gd name="T132" fmla="*/ 177 h 177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563" h="177">
                    <a:moveTo>
                      <a:pt x="561" y="95"/>
                    </a:moveTo>
                    <a:lnTo>
                      <a:pt x="563" y="107"/>
                    </a:lnTo>
                    <a:lnTo>
                      <a:pt x="561" y="118"/>
                    </a:lnTo>
                    <a:lnTo>
                      <a:pt x="554" y="128"/>
                    </a:lnTo>
                    <a:lnTo>
                      <a:pt x="544" y="138"/>
                    </a:lnTo>
                    <a:lnTo>
                      <a:pt x="531" y="146"/>
                    </a:lnTo>
                    <a:lnTo>
                      <a:pt x="514" y="154"/>
                    </a:lnTo>
                    <a:lnTo>
                      <a:pt x="497" y="160"/>
                    </a:lnTo>
                    <a:lnTo>
                      <a:pt x="478" y="167"/>
                    </a:lnTo>
                    <a:lnTo>
                      <a:pt x="458" y="172"/>
                    </a:lnTo>
                    <a:lnTo>
                      <a:pt x="436" y="177"/>
                    </a:lnTo>
                    <a:lnTo>
                      <a:pt x="436" y="144"/>
                    </a:lnTo>
                    <a:lnTo>
                      <a:pt x="392" y="135"/>
                    </a:lnTo>
                    <a:lnTo>
                      <a:pt x="348" y="123"/>
                    </a:lnTo>
                    <a:lnTo>
                      <a:pt x="304" y="112"/>
                    </a:lnTo>
                    <a:lnTo>
                      <a:pt x="259" y="99"/>
                    </a:lnTo>
                    <a:lnTo>
                      <a:pt x="215" y="87"/>
                    </a:lnTo>
                    <a:lnTo>
                      <a:pt x="171" y="73"/>
                    </a:lnTo>
                    <a:lnTo>
                      <a:pt x="127" y="60"/>
                    </a:lnTo>
                    <a:lnTo>
                      <a:pt x="85" y="49"/>
                    </a:lnTo>
                    <a:lnTo>
                      <a:pt x="44" y="39"/>
                    </a:lnTo>
                    <a:lnTo>
                      <a:pt x="2" y="30"/>
                    </a:lnTo>
                    <a:lnTo>
                      <a:pt x="0" y="24"/>
                    </a:lnTo>
                    <a:lnTo>
                      <a:pt x="0" y="19"/>
                    </a:lnTo>
                    <a:lnTo>
                      <a:pt x="2" y="16"/>
                    </a:lnTo>
                    <a:lnTo>
                      <a:pt x="7" y="12"/>
                    </a:lnTo>
                    <a:lnTo>
                      <a:pt x="12" y="10"/>
                    </a:lnTo>
                    <a:lnTo>
                      <a:pt x="19" y="8"/>
                    </a:lnTo>
                    <a:lnTo>
                      <a:pt x="27" y="7"/>
                    </a:lnTo>
                    <a:lnTo>
                      <a:pt x="34" y="4"/>
                    </a:lnTo>
                    <a:lnTo>
                      <a:pt x="41" y="2"/>
                    </a:lnTo>
                    <a:lnTo>
                      <a:pt x="46" y="0"/>
                    </a:lnTo>
                    <a:lnTo>
                      <a:pt x="103" y="4"/>
                    </a:lnTo>
                    <a:lnTo>
                      <a:pt x="159" y="9"/>
                    </a:lnTo>
                    <a:lnTo>
                      <a:pt x="215" y="15"/>
                    </a:lnTo>
                    <a:lnTo>
                      <a:pt x="272" y="22"/>
                    </a:lnTo>
                    <a:lnTo>
                      <a:pt x="326" y="30"/>
                    </a:lnTo>
                    <a:lnTo>
                      <a:pt x="377" y="39"/>
                    </a:lnTo>
                    <a:lnTo>
                      <a:pt x="429" y="50"/>
                    </a:lnTo>
                    <a:lnTo>
                      <a:pt x="475" y="63"/>
                    </a:lnTo>
                    <a:lnTo>
                      <a:pt x="519" y="78"/>
                    </a:lnTo>
                    <a:lnTo>
                      <a:pt x="561" y="95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4" name="Freeform 80"/>
              <p:cNvSpPr>
                <a:spLocks/>
              </p:cNvSpPr>
              <p:nvPr/>
            </p:nvSpPr>
            <p:spPr bwMode="auto">
              <a:xfrm>
                <a:off x="211" y="1792"/>
                <a:ext cx="554" cy="137"/>
              </a:xfrm>
              <a:custGeom>
                <a:avLst/>
                <a:gdLst>
                  <a:gd name="T0" fmla="*/ 554 w 554"/>
                  <a:gd name="T1" fmla="*/ 22 h 137"/>
                  <a:gd name="T2" fmla="*/ 546 w 554"/>
                  <a:gd name="T3" fmla="*/ 42 h 137"/>
                  <a:gd name="T4" fmla="*/ 512 w 554"/>
                  <a:gd name="T5" fmla="*/ 53 h 137"/>
                  <a:gd name="T6" fmla="*/ 473 w 554"/>
                  <a:gd name="T7" fmla="*/ 61 h 137"/>
                  <a:gd name="T8" fmla="*/ 434 w 554"/>
                  <a:gd name="T9" fmla="*/ 67 h 137"/>
                  <a:gd name="T10" fmla="*/ 392 w 554"/>
                  <a:gd name="T11" fmla="*/ 73 h 137"/>
                  <a:gd name="T12" fmla="*/ 350 w 554"/>
                  <a:gd name="T13" fmla="*/ 79 h 137"/>
                  <a:gd name="T14" fmla="*/ 311 w 554"/>
                  <a:gd name="T15" fmla="*/ 83 h 137"/>
                  <a:gd name="T16" fmla="*/ 272 w 554"/>
                  <a:gd name="T17" fmla="*/ 90 h 137"/>
                  <a:gd name="T18" fmla="*/ 235 w 554"/>
                  <a:gd name="T19" fmla="*/ 98 h 137"/>
                  <a:gd name="T20" fmla="*/ 201 w 554"/>
                  <a:gd name="T21" fmla="*/ 109 h 137"/>
                  <a:gd name="T22" fmla="*/ 169 w 554"/>
                  <a:gd name="T23" fmla="*/ 121 h 137"/>
                  <a:gd name="T24" fmla="*/ 54 w 554"/>
                  <a:gd name="T25" fmla="*/ 137 h 137"/>
                  <a:gd name="T26" fmla="*/ 49 w 554"/>
                  <a:gd name="T27" fmla="*/ 129 h 137"/>
                  <a:gd name="T28" fmla="*/ 41 w 554"/>
                  <a:gd name="T29" fmla="*/ 120 h 137"/>
                  <a:gd name="T30" fmla="*/ 34 w 554"/>
                  <a:gd name="T31" fmla="*/ 112 h 137"/>
                  <a:gd name="T32" fmla="*/ 27 w 554"/>
                  <a:gd name="T33" fmla="*/ 104 h 137"/>
                  <a:gd name="T34" fmla="*/ 19 w 554"/>
                  <a:gd name="T35" fmla="*/ 96 h 137"/>
                  <a:gd name="T36" fmla="*/ 12 w 554"/>
                  <a:gd name="T37" fmla="*/ 87 h 137"/>
                  <a:gd name="T38" fmla="*/ 7 w 554"/>
                  <a:gd name="T39" fmla="*/ 78 h 137"/>
                  <a:gd name="T40" fmla="*/ 2 w 554"/>
                  <a:gd name="T41" fmla="*/ 70 h 137"/>
                  <a:gd name="T42" fmla="*/ 0 w 554"/>
                  <a:gd name="T43" fmla="*/ 61 h 137"/>
                  <a:gd name="T44" fmla="*/ 0 w 554"/>
                  <a:gd name="T45" fmla="*/ 51 h 137"/>
                  <a:gd name="T46" fmla="*/ 49 w 554"/>
                  <a:gd name="T47" fmla="*/ 40 h 137"/>
                  <a:gd name="T48" fmla="*/ 98 w 554"/>
                  <a:gd name="T49" fmla="*/ 30 h 137"/>
                  <a:gd name="T50" fmla="*/ 147 w 554"/>
                  <a:gd name="T51" fmla="*/ 21 h 137"/>
                  <a:gd name="T52" fmla="*/ 193 w 554"/>
                  <a:gd name="T53" fmla="*/ 14 h 137"/>
                  <a:gd name="T54" fmla="*/ 245 w 554"/>
                  <a:gd name="T55" fmla="*/ 8 h 137"/>
                  <a:gd name="T56" fmla="*/ 294 w 554"/>
                  <a:gd name="T57" fmla="*/ 3 h 137"/>
                  <a:gd name="T58" fmla="*/ 348 w 554"/>
                  <a:gd name="T59" fmla="*/ 1 h 137"/>
                  <a:gd name="T60" fmla="*/ 402 w 554"/>
                  <a:gd name="T61" fmla="*/ 0 h 137"/>
                  <a:gd name="T62" fmla="*/ 461 w 554"/>
                  <a:gd name="T63" fmla="*/ 0 h 137"/>
                  <a:gd name="T64" fmla="*/ 522 w 554"/>
                  <a:gd name="T65" fmla="*/ 1 h 137"/>
                  <a:gd name="T66" fmla="*/ 554 w 554"/>
                  <a:gd name="T67" fmla="*/ 22 h 137"/>
                  <a:gd name="T68" fmla="*/ 554 w 554"/>
                  <a:gd name="T69" fmla="*/ 22 h 137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554"/>
                  <a:gd name="T106" fmla="*/ 0 h 137"/>
                  <a:gd name="T107" fmla="*/ 554 w 554"/>
                  <a:gd name="T108" fmla="*/ 137 h 137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554" h="137">
                    <a:moveTo>
                      <a:pt x="554" y="22"/>
                    </a:moveTo>
                    <a:lnTo>
                      <a:pt x="546" y="42"/>
                    </a:lnTo>
                    <a:lnTo>
                      <a:pt x="512" y="53"/>
                    </a:lnTo>
                    <a:lnTo>
                      <a:pt x="473" y="61"/>
                    </a:lnTo>
                    <a:lnTo>
                      <a:pt x="434" y="67"/>
                    </a:lnTo>
                    <a:lnTo>
                      <a:pt x="392" y="73"/>
                    </a:lnTo>
                    <a:lnTo>
                      <a:pt x="350" y="79"/>
                    </a:lnTo>
                    <a:lnTo>
                      <a:pt x="311" y="83"/>
                    </a:lnTo>
                    <a:lnTo>
                      <a:pt x="272" y="90"/>
                    </a:lnTo>
                    <a:lnTo>
                      <a:pt x="235" y="98"/>
                    </a:lnTo>
                    <a:lnTo>
                      <a:pt x="201" y="109"/>
                    </a:lnTo>
                    <a:lnTo>
                      <a:pt x="169" y="121"/>
                    </a:lnTo>
                    <a:lnTo>
                      <a:pt x="54" y="137"/>
                    </a:lnTo>
                    <a:lnTo>
                      <a:pt x="49" y="129"/>
                    </a:lnTo>
                    <a:lnTo>
                      <a:pt x="41" y="120"/>
                    </a:lnTo>
                    <a:lnTo>
                      <a:pt x="34" y="112"/>
                    </a:lnTo>
                    <a:lnTo>
                      <a:pt x="27" y="104"/>
                    </a:lnTo>
                    <a:lnTo>
                      <a:pt x="19" y="96"/>
                    </a:lnTo>
                    <a:lnTo>
                      <a:pt x="12" y="87"/>
                    </a:lnTo>
                    <a:lnTo>
                      <a:pt x="7" y="78"/>
                    </a:lnTo>
                    <a:lnTo>
                      <a:pt x="2" y="70"/>
                    </a:lnTo>
                    <a:lnTo>
                      <a:pt x="0" y="61"/>
                    </a:lnTo>
                    <a:lnTo>
                      <a:pt x="0" y="51"/>
                    </a:lnTo>
                    <a:lnTo>
                      <a:pt x="49" y="40"/>
                    </a:lnTo>
                    <a:lnTo>
                      <a:pt x="98" y="30"/>
                    </a:lnTo>
                    <a:lnTo>
                      <a:pt x="147" y="21"/>
                    </a:lnTo>
                    <a:lnTo>
                      <a:pt x="193" y="14"/>
                    </a:lnTo>
                    <a:lnTo>
                      <a:pt x="245" y="8"/>
                    </a:lnTo>
                    <a:lnTo>
                      <a:pt x="294" y="3"/>
                    </a:lnTo>
                    <a:lnTo>
                      <a:pt x="348" y="1"/>
                    </a:lnTo>
                    <a:lnTo>
                      <a:pt x="402" y="0"/>
                    </a:lnTo>
                    <a:lnTo>
                      <a:pt x="461" y="0"/>
                    </a:lnTo>
                    <a:lnTo>
                      <a:pt x="522" y="1"/>
                    </a:lnTo>
                    <a:lnTo>
                      <a:pt x="554" y="22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5" name="Freeform 81"/>
              <p:cNvSpPr>
                <a:spLocks/>
              </p:cNvSpPr>
              <p:nvPr/>
            </p:nvSpPr>
            <p:spPr bwMode="auto">
              <a:xfrm>
                <a:off x="5044" y="1851"/>
                <a:ext cx="397" cy="127"/>
              </a:xfrm>
              <a:custGeom>
                <a:avLst/>
                <a:gdLst>
                  <a:gd name="T0" fmla="*/ 397 w 397"/>
                  <a:gd name="T1" fmla="*/ 75 h 127"/>
                  <a:gd name="T2" fmla="*/ 397 w 397"/>
                  <a:gd name="T3" fmla="*/ 80 h 127"/>
                  <a:gd name="T4" fmla="*/ 392 w 397"/>
                  <a:gd name="T5" fmla="*/ 87 h 127"/>
                  <a:gd name="T6" fmla="*/ 390 w 397"/>
                  <a:gd name="T7" fmla="*/ 94 h 127"/>
                  <a:gd name="T8" fmla="*/ 383 w 397"/>
                  <a:gd name="T9" fmla="*/ 100 h 127"/>
                  <a:gd name="T10" fmla="*/ 378 w 397"/>
                  <a:gd name="T11" fmla="*/ 107 h 127"/>
                  <a:gd name="T12" fmla="*/ 370 w 397"/>
                  <a:gd name="T13" fmla="*/ 112 h 127"/>
                  <a:gd name="T14" fmla="*/ 361 w 397"/>
                  <a:gd name="T15" fmla="*/ 117 h 127"/>
                  <a:gd name="T16" fmla="*/ 351 w 397"/>
                  <a:gd name="T17" fmla="*/ 122 h 127"/>
                  <a:gd name="T18" fmla="*/ 341 w 397"/>
                  <a:gd name="T19" fmla="*/ 125 h 127"/>
                  <a:gd name="T20" fmla="*/ 329 w 397"/>
                  <a:gd name="T21" fmla="*/ 127 h 127"/>
                  <a:gd name="T22" fmla="*/ 297 w 397"/>
                  <a:gd name="T23" fmla="*/ 118 h 127"/>
                  <a:gd name="T24" fmla="*/ 263 w 397"/>
                  <a:gd name="T25" fmla="*/ 110 h 127"/>
                  <a:gd name="T26" fmla="*/ 228 w 397"/>
                  <a:gd name="T27" fmla="*/ 102 h 127"/>
                  <a:gd name="T28" fmla="*/ 191 w 397"/>
                  <a:gd name="T29" fmla="*/ 95 h 127"/>
                  <a:gd name="T30" fmla="*/ 157 w 397"/>
                  <a:gd name="T31" fmla="*/ 87 h 127"/>
                  <a:gd name="T32" fmla="*/ 123 w 397"/>
                  <a:gd name="T33" fmla="*/ 79 h 127"/>
                  <a:gd name="T34" fmla="*/ 91 w 397"/>
                  <a:gd name="T35" fmla="*/ 71 h 127"/>
                  <a:gd name="T36" fmla="*/ 59 w 397"/>
                  <a:gd name="T37" fmla="*/ 61 h 127"/>
                  <a:gd name="T38" fmla="*/ 30 w 397"/>
                  <a:gd name="T39" fmla="*/ 51 h 127"/>
                  <a:gd name="T40" fmla="*/ 0 w 397"/>
                  <a:gd name="T41" fmla="*/ 37 h 127"/>
                  <a:gd name="T42" fmla="*/ 5 w 397"/>
                  <a:gd name="T43" fmla="*/ 30 h 127"/>
                  <a:gd name="T44" fmla="*/ 10 w 397"/>
                  <a:gd name="T45" fmla="*/ 23 h 127"/>
                  <a:gd name="T46" fmla="*/ 17 w 397"/>
                  <a:gd name="T47" fmla="*/ 19 h 127"/>
                  <a:gd name="T48" fmla="*/ 25 w 397"/>
                  <a:gd name="T49" fmla="*/ 13 h 127"/>
                  <a:gd name="T50" fmla="*/ 35 w 397"/>
                  <a:gd name="T51" fmla="*/ 10 h 127"/>
                  <a:gd name="T52" fmla="*/ 44 w 397"/>
                  <a:gd name="T53" fmla="*/ 6 h 127"/>
                  <a:gd name="T54" fmla="*/ 57 w 397"/>
                  <a:gd name="T55" fmla="*/ 4 h 127"/>
                  <a:gd name="T56" fmla="*/ 71 w 397"/>
                  <a:gd name="T57" fmla="*/ 2 h 127"/>
                  <a:gd name="T58" fmla="*/ 86 w 397"/>
                  <a:gd name="T59" fmla="*/ 0 h 127"/>
                  <a:gd name="T60" fmla="*/ 101 w 397"/>
                  <a:gd name="T61" fmla="*/ 0 h 127"/>
                  <a:gd name="T62" fmla="*/ 130 w 397"/>
                  <a:gd name="T63" fmla="*/ 5 h 127"/>
                  <a:gd name="T64" fmla="*/ 162 w 397"/>
                  <a:gd name="T65" fmla="*/ 10 h 127"/>
                  <a:gd name="T66" fmla="*/ 194 w 397"/>
                  <a:gd name="T67" fmla="*/ 15 h 127"/>
                  <a:gd name="T68" fmla="*/ 226 w 397"/>
                  <a:gd name="T69" fmla="*/ 21 h 127"/>
                  <a:gd name="T70" fmla="*/ 258 w 397"/>
                  <a:gd name="T71" fmla="*/ 28 h 127"/>
                  <a:gd name="T72" fmla="*/ 290 w 397"/>
                  <a:gd name="T73" fmla="*/ 35 h 127"/>
                  <a:gd name="T74" fmla="*/ 319 w 397"/>
                  <a:gd name="T75" fmla="*/ 43 h 127"/>
                  <a:gd name="T76" fmla="*/ 348 w 397"/>
                  <a:gd name="T77" fmla="*/ 53 h 127"/>
                  <a:gd name="T78" fmla="*/ 373 w 397"/>
                  <a:gd name="T79" fmla="*/ 63 h 127"/>
                  <a:gd name="T80" fmla="*/ 397 w 397"/>
                  <a:gd name="T81" fmla="*/ 75 h 127"/>
                  <a:gd name="T82" fmla="*/ 397 w 397"/>
                  <a:gd name="T83" fmla="*/ 75 h 127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397"/>
                  <a:gd name="T127" fmla="*/ 0 h 127"/>
                  <a:gd name="T128" fmla="*/ 397 w 397"/>
                  <a:gd name="T129" fmla="*/ 127 h 127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397" h="127">
                    <a:moveTo>
                      <a:pt x="397" y="75"/>
                    </a:moveTo>
                    <a:lnTo>
                      <a:pt x="397" y="80"/>
                    </a:lnTo>
                    <a:lnTo>
                      <a:pt x="392" y="87"/>
                    </a:lnTo>
                    <a:lnTo>
                      <a:pt x="390" y="94"/>
                    </a:lnTo>
                    <a:lnTo>
                      <a:pt x="383" y="100"/>
                    </a:lnTo>
                    <a:lnTo>
                      <a:pt x="378" y="107"/>
                    </a:lnTo>
                    <a:lnTo>
                      <a:pt x="370" y="112"/>
                    </a:lnTo>
                    <a:lnTo>
                      <a:pt x="361" y="117"/>
                    </a:lnTo>
                    <a:lnTo>
                      <a:pt x="351" y="122"/>
                    </a:lnTo>
                    <a:lnTo>
                      <a:pt x="341" y="125"/>
                    </a:lnTo>
                    <a:lnTo>
                      <a:pt x="329" y="127"/>
                    </a:lnTo>
                    <a:lnTo>
                      <a:pt x="297" y="118"/>
                    </a:lnTo>
                    <a:lnTo>
                      <a:pt x="263" y="110"/>
                    </a:lnTo>
                    <a:lnTo>
                      <a:pt x="228" y="102"/>
                    </a:lnTo>
                    <a:lnTo>
                      <a:pt x="191" y="95"/>
                    </a:lnTo>
                    <a:lnTo>
                      <a:pt x="157" y="87"/>
                    </a:lnTo>
                    <a:lnTo>
                      <a:pt x="123" y="79"/>
                    </a:lnTo>
                    <a:lnTo>
                      <a:pt x="91" y="71"/>
                    </a:lnTo>
                    <a:lnTo>
                      <a:pt x="59" y="61"/>
                    </a:lnTo>
                    <a:lnTo>
                      <a:pt x="30" y="51"/>
                    </a:lnTo>
                    <a:lnTo>
                      <a:pt x="0" y="37"/>
                    </a:lnTo>
                    <a:lnTo>
                      <a:pt x="5" y="30"/>
                    </a:lnTo>
                    <a:lnTo>
                      <a:pt x="10" y="23"/>
                    </a:lnTo>
                    <a:lnTo>
                      <a:pt x="17" y="19"/>
                    </a:lnTo>
                    <a:lnTo>
                      <a:pt x="25" y="13"/>
                    </a:lnTo>
                    <a:lnTo>
                      <a:pt x="35" y="10"/>
                    </a:lnTo>
                    <a:lnTo>
                      <a:pt x="44" y="6"/>
                    </a:lnTo>
                    <a:lnTo>
                      <a:pt x="57" y="4"/>
                    </a:lnTo>
                    <a:lnTo>
                      <a:pt x="71" y="2"/>
                    </a:lnTo>
                    <a:lnTo>
                      <a:pt x="86" y="0"/>
                    </a:lnTo>
                    <a:lnTo>
                      <a:pt x="101" y="0"/>
                    </a:lnTo>
                    <a:lnTo>
                      <a:pt x="130" y="5"/>
                    </a:lnTo>
                    <a:lnTo>
                      <a:pt x="162" y="10"/>
                    </a:lnTo>
                    <a:lnTo>
                      <a:pt x="194" y="15"/>
                    </a:lnTo>
                    <a:lnTo>
                      <a:pt x="226" y="21"/>
                    </a:lnTo>
                    <a:lnTo>
                      <a:pt x="258" y="28"/>
                    </a:lnTo>
                    <a:lnTo>
                      <a:pt x="290" y="35"/>
                    </a:lnTo>
                    <a:lnTo>
                      <a:pt x="319" y="43"/>
                    </a:lnTo>
                    <a:lnTo>
                      <a:pt x="348" y="53"/>
                    </a:lnTo>
                    <a:lnTo>
                      <a:pt x="373" y="63"/>
                    </a:lnTo>
                    <a:lnTo>
                      <a:pt x="397" y="75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6" name="Freeform 82"/>
              <p:cNvSpPr>
                <a:spLocks/>
              </p:cNvSpPr>
              <p:nvPr/>
            </p:nvSpPr>
            <p:spPr bwMode="auto">
              <a:xfrm>
                <a:off x="235" y="1917"/>
                <a:ext cx="397" cy="132"/>
              </a:xfrm>
              <a:custGeom>
                <a:avLst/>
                <a:gdLst>
                  <a:gd name="T0" fmla="*/ 397 w 397"/>
                  <a:gd name="T1" fmla="*/ 24 h 132"/>
                  <a:gd name="T2" fmla="*/ 388 w 397"/>
                  <a:gd name="T3" fmla="*/ 40 h 132"/>
                  <a:gd name="T4" fmla="*/ 370 w 397"/>
                  <a:gd name="T5" fmla="*/ 52 h 132"/>
                  <a:gd name="T6" fmla="*/ 348 w 397"/>
                  <a:gd name="T7" fmla="*/ 62 h 132"/>
                  <a:gd name="T8" fmla="*/ 319 w 397"/>
                  <a:gd name="T9" fmla="*/ 69 h 132"/>
                  <a:gd name="T10" fmla="*/ 290 w 397"/>
                  <a:gd name="T11" fmla="*/ 75 h 132"/>
                  <a:gd name="T12" fmla="*/ 255 w 397"/>
                  <a:gd name="T13" fmla="*/ 80 h 132"/>
                  <a:gd name="T14" fmla="*/ 221 w 397"/>
                  <a:gd name="T15" fmla="*/ 83 h 132"/>
                  <a:gd name="T16" fmla="*/ 187 w 397"/>
                  <a:gd name="T17" fmla="*/ 88 h 132"/>
                  <a:gd name="T18" fmla="*/ 155 w 397"/>
                  <a:gd name="T19" fmla="*/ 93 h 132"/>
                  <a:gd name="T20" fmla="*/ 125 w 397"/>
                  <a:gd name="T21" fmla="*/ 99 h 132"/>
                  <a:gd name="T22" fmla="*/ 128 w 397"/>
                  <a:gd name="T23" fmla="*/ 102 h 132"/>
                  <a:gd name="T24" fmla="*/ 130 w 397"/>
                  <a:gd name="T25" fmla="*/ 106 h 132"/>
                  <a:gd name="T26" fmla="*/ 135 w 397"/>
                  <a:gd name="T27" fmla="*/ 109 h 132"/>
                  <a:gd name="T28" fmla="*/ 138 w 397"/>
                  <a:gd name="T29" fmla="*/ 112 h 132"/>
                  <a:gd name="T30" fmla="*/ 140 w 397"/>
                  <a:gd name="T31" fmla="*/ 115 h 132"/>
                  <a:gd name="T32" fmla="*/ 142 w 397"/>
                  <a:gd name="T33" fmla="*/ 118 h 132"/>
                  <a:gd name="T34" fmla="*/ 145 w 397"/>
                  <a:gd name="T35" fmla="*/ 122 h 132"/>
                  <a:gd name="T36" fmla="*/ 142 w 397"/>
                  <a:gd name="T37" fmla="*/ 125 h 132"/>
                  <a:gd name="T38" fmla="*/ 140 w 397"/>
                  <a:gd name="T39" fmla="*/ 129 h 132"/>
                  <a:gd name="T40" fmla="*/ 133 w 397"/>
                  <a:gd name="T41" fmla="*/ 132 h 132"/>
                  <a:gd name="T42" fmla="*/ 118 w 397"/>
                  <a:gd name="T43" fmla="*/ 130 h 132"/>
                  <a:gd name="T44" fmla="*/ 103 w 397"/>
                  <a:gd name="T45" fmla="*/ 128 h 132"/>
                  <a:gd name="T46" fmla="*/ 91 w 397"/>
                  <a:gd name="T47" fmla="*/ 124 h 132"/>
                  <a:gd name="T48" fmla="*/ 76 w 397"/>
                  <a:gd name="T49" fmla="*/ 121 h 132"/>
                  <a:gd name="T50" fmla="*/ 62 w 397"/>
                  <a:gd name="T51" fmla="*/ 116 h 132"/>
                  <a:gd name="T52" fmla="*/ 49 w 397"/>
                  <a:gd name="T53" fmla="*/ 110 h 132"/>
                  <a:gd name="T54" fmla="*/ 37 w 397"/>
                  <a:gd name="T55" fmla="*/ 106 h 132"/>
                  <a:gd name="T56" fmla="*/ 27 w 397"/>
                  <a:gd name="T57" fmla="*/ 99 h 132"/>
                  <a:gd name="T58" fmla="*/ 20 w 397"/>
                  <a:gd name="T59" fmla="*/ 93 h 132"/>
                  <a:gd name="T60" fmla="*/ 13 w 397"/>
                  <a:gd name="T61" fmla="*/ 85 h 132"/>
                  <a:gd name="T62" fmla="*/ 3 w 397"/>
                  <a:gd name="T63" fmla="*/ 77 h 132"/>
                  <a:gd name="T64" fmla="*/ 0 w 397"/>
                  <a:gd name="T65" fmla="*/ 69 h 132"/>
                  <a:gd name="T66" fmla="*/ 0 w 397"/>
                  <a:gd name="T67" fmla="*/ 61 h 132"/>
                  <a:gd name="T68" fmla="*/ 5 w 397"/>
                  <a:gd name="T69" fmla="*/ 53 h 132"/>
                  <a:gd name="T70" fmla="*/ 15 w 397"/>
                  <a:gd name="T71" fmla="*/ 46 h 132"/>
                  <a:gd name="T72" fmla="*/ 25 w 397"/>
                  <a:gd name="T73" fmla="*/ 40 h 132"/>
                  <a:gd name="T74" fmla="*/ 37 w 397"/>
                  <a:gd name="T75" fmla="*/ 33 h 132"/>
                  <a:gd name="T76" fmla="*/ 52 w 397"/>
                  <a:gd name="T77" fmla="*/ 28 h 132"/>
                  <a:gd name="T78" fmla="*/ 66 w 397"/>
                  <a:gd name="T79" fmla="*/ 24 h 132"/>
                  <a:gd name="T80" fmla="*/ 81 w 397"/>
                  <a:gd name="T81" fmla="*/ 20 h 132"/>
                  <a:gd name="T82" fmla="*/ 113 w 397"/>
                  <a:gd name="T83" fmla="*/ 16 h 132"/>
                  <a:gd name="T84" fmla="*/ 145 w 397"/>
                  <a:gd name="T85" fmla="*/ 10 h 132"/>
                  <a:gd name="T86" fmla="*/ 179 w 397"/>
                  <a:gd name="T87" fmla="*/ 5 h 132"/>
                  <a:gd name="T88" fmla="*/ 214 w 397"/>
                  <a:gd name="T89" fmla="*/ 2 h 132"/>
                  <a:gd name="T90" fmla="*/ 245 w 397"/>
                  <a:gd name="T91" fmla="*/ 0 h 132"/>
                  <a:gd name="T92" fmla="*/ 280 w 397"/>
                  <a:gd name="T93" fmla="*/ 0 h 132"/>
                  <a:gd name="T94" fmla="*/ 312 w 397"/>
                  <a:gd name="T95" fmla="*/ 1 h 132"/>
                  <a:gd name="T96" fmla="*/ 341 w 397"/>
                  <a:gd name="T97" fmla="*/ 5 h 132"/>
                  <a:gd name="T98" fmla="*/ 370 w 397"/>
                  <a:gd name="T99" fmla="*/ 13 h 132"/>
                  <a:gd name="T100" fmla="*/ 397 w 397"/>
                  <a:gd name="T101" fmla="*/ 24 h 132"/>
                  <a:gd name="T102" fmla="*/ 397 w 397"/>
                  <a:gd name="T103" fmla="*/ 24 h 132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397"/>
                  <a:gd name="T157" fmla="*/ 0 h 132"/>
                  <a:gd name="T158" fmla="*/ 397 w 397"/>
                  <a:gd name="T159" fmla="*/ 132 h 132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397" h="132">
                    <a:moveTo>
                      <a:pt x="397" y="24"/>
                    </a:moveTo>
                    <a:lnTo>
                      <a:pt x="388" y="40"/>
                    </a:lnTo>
                    <a:lnTo>
                      <a:pt x="370" y="52"/>
                    </a:lnTo>
                    <a:lnTo>
                      <a:pt x="348" y="62"/>
                    </a:lnTo>
                    <a:lnTo>
                      <a:pt x="319" y="69"/>
                    </a:lnTo>
                    <a:lnTo>
                      <a:pt x="290" y="75"/>
                    </a:lnTo>
                    <a:lnTo>
                      <a:pt x="255" y="80"/>
                    </a:lnTo>
                    <a:lnTo>
                      <a:pt x="221" y="83"/>
                    </a:lnTo>
                    <a:lnTo>
                      <a:pt x="187" y="88"/>
                    </a:lnTo>
                    <a:lnTo>
                      <a:pt x="155" y="93"/>
                    </a:lnTo>
                    <a:lnTo>
                      <a:pt x="125" y="99"/>
                    </a:lnTo>
                    <a:lnTo>
                      <a:pt x="128" y="102"/>
                    </a:lnTo>
                    <a:lnTo>
                      <a:pt x="130" y="106"/>
                    </a:lnTo>
                    <a:lnTo>
                      <a:pt x="135" y="109"/>
                    </a:lnTo>
                    <a:lnTo>
                      <a:pt x="138" y="112"/>
                    </a:lnTo>
                    <a:lnTo>
                      <a:pt x="140" y="115"/>
                    </a:lnTo>
                    <a:lnTo>
                      <a:pt x="142" y="118"/>
                    </a:lnTo>
                    <a:lnTo>
                      <a:pt x="145" y="122"/>
                    </a:lnTo>
                    <a:lnTo>
                      <a:pt x="142" y="125"/>
                    </a:lnTo>
                    <a:lnTo>
                      <a:pt x="140" y="129"/>
                    </a:lnTo>
                    <a:lnTo>
                      <a:pt x="133" y="132"/>
                    </a:lnTo>
                    <a:lnTo>
                      <a:pt x="118" y="130"/>
                    </a:lnTo>
                    <a:lnTo>
                      <a:pt x="103" y="128"/>
                    </a:lnTo>
                    <a:lnTo>
                      <a:pt x="91" y="124"/>
                    </a:lnTo>
                    <a:lnTo>
                      <a:pt x="76" y="121"/>
                    </a:lnTo>
                    <a:lnTo>
                      <a:pt x="62" y="116"/>
                    </a:lnTo>
                    <a:lnTo>
                      <a:pt x="49" y="110"/>
                    </a:lnTo>
                    <a:lnTo>
                      <a:pt x="37" y="106"/>
                    </a:lnTo>
                    <a:lnTo>
                      <a:pt x="27" y="99"/>
                    </a:lnTo>
                    <a:lnTo>
                      <a:pt x="20" y="93"/>
                    </a:lnTo>
                    <a:lnTo>
                      <a:pt x="13" y="85"/>
                    </a:lnTo>
                    <a:lnTo>
                      <a:pt x="3" y="77"/>
                    </a:lnTo>
                    <a:lnTo>
                      <a:pt x="0" y="69"/>
                    </a:lnTo>
                    <a:lnTo>
                      <a:pt x="0" y="61"/>
                    </a:lnTo>
                    <a:lnTo>
                      <a:pt x="5" y="53"/>
                    </a:lnTo>
                    <a:lnTo>
                      <a:pt x="15" y="46"/>
                    </a:lnTo>
                    <a:lnTo>
                      <a:pt x="25" y="40"/>
                    </a:lnTo>
                    <a:lnTo>
                      <a:pt x="37" y="33"/>
                    </a:lnTo>
                    <a:lnTo>
                      <a:pt x="52" y="28"/>
                    </a:lnTo>
                    <a:lnTo>
                      <a:pt x="66" y="24"/>
                    </a:lnTo>
                    <a:lnTo>
                      <a:pt x="81" y="20"/>
                    </a:lnTo>
                    <a:lnTo>
                      <a:pt x="113" y="16"/>
                    </a:lnTo>
                    <a:lnTo>
                      <a:pt x="145" y="10"/>
                    </a:lnTo>
                    <a:lnTo>
                      <a:pt x="179" y="5"/>
                    </a:lnTo>
                    <a:lnTo>
                      <a:pt x="214" y="2"/>
                    </a:lnTo>
                    <a:lnTo>
                      <a:pt x="245" y="0"/>
                    </a:lnTo>
                    <a:lnTo>
                      <a:pt x="280" y="0"/>
                    </a:lnTo>
                    <a:lnTo>
                      <a:pt x="312" y="1"/>
                    </a:lnTo>
                    <a:lnTo>
                      <a:pt x="341" y="5"/>
                    </a:lnTo>
                    <a:lnTo>
                      <a:pt x="370" y="13"/>
                    </a:lnTo>
                    <a:lnTo>
                      <a:pt x="397" y="24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079" name="Text Box 83"/>
          <p:cNvSpPr txBox="1">
            <a:spLocks noChangeArrowheads="1"/>
          </p:cNvSpPr>
          <p:nvPr/>
        </p:nvSpPr>
        <p:spPr bwMode="auto">
          <a:xfrm>
            <a:off x="3048000" y="2324100"/>
            <a:ext cx="37496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200000"/>
              </a:lnSpc>
            </a:pPr>
            <a:r>
              <a:rPr lang="en-US" sz="2800" b="1">
                <a:solidFill>
                  <a:srgbClr val="FF00FF"/>
                </a:solidFill>
                <a:latin typeface="Arial" charset="0"/>
              </a:rPr>
              <a:t>ĐÂY CHÍNH LÀ CÂU TRẢ LỜI ĐÚNG. </a:t>
            </a:r>
          </a:p>
        </p:txBody>
      </p:sp>
      <p:sp>
        <p:nvSpPr>
          <p:cNvPr id="195668" name="WordArt 84"/>
          <p:cNvSpPr>
            <a:spLocks noChangeArrowheads="1" noChangeShapeType="1" noTextEdit="1"/>
          </p:cNvSpPr>
          <p:nvPr/>
        </p:nvSpPr>
        <p:spPr bwMode="auto">
          <a:xfrm>
            <a:off x="2971800" y="3886200"/>
            <a:ext cx="3581400" cy="11811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>
              <a:defRPr/>
            </a:pPr>
            <a:r>
              <a:rPr lang="en-US" sz="3600" kern="1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chemeClr val="bg1"/>
                    </a:gs>
                    <a:gs pos="50000">
                      <a:srgbClr val="FF00FF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Times New Roman"/>
              </a:rPr>
              <a:t>             </a:t>
            </a:r>
          </a:p>
        </p:txBody>
      </p:sp>
      <p:sp>
        <p:nvSpPr>
          <p:cNvPr id="3081" name="AutoShape 86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43800" y="6172200"/>
            <a:ext cx="609600" cy="533400"/>
          </a:xfrm>
          <a:prstGeom prst="actionButtonBlank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rgbClr val="FF00FF"/>
                </a:solidFill>
                <a:latin typeface="Arial" charset="0"/>
              </a:rPr>
              <a:t>Bài 1</a:t>
            </a:r>
          </a:p>
        </p:txBody>
      </p:sp>
      <p:sp>
        <p:nvSpPr>
          <p:cNvPr id="3082" name="AutoShape 87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6191250"/>
            <a:ext cx="609600" cy="533400"/>
          </a:xfrm>
          <a:prstGeom prst="actionButtonBlank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rgbClr val="FFFF00"/>
                </a:solidFill>
                <a:latin typeface="Arial" charset="0"/>
              </a:rPr>
              <a:t>Bài 2</a:t>
            </a:r>
          </a:p>
        </p:txBody>
      </p:sp>
      <p:sp>
        <p:nvSpPr>
          <p:cNvPr id="85" name="Horizontal Scroll 84"/>
          <p:cNvSpPr/>
          <p:nvPr/>
        </p:nvSpPr>
        <p:spPr>
          <a:xfrm>
            <a:off x="2971800" y="4114800"/>
            <a:ext cx="3429000" cy="1066800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800" b="1">
                <a:solidFill>
                  <a:srgbClr val="FF0000"/>
                </a:solidFill>
                <a:latin typeface="Arial"/>
                <a:cs typeface="Arial" pitchFamily="34" charset="0"/>
              </a:rPr>
              <a:t>Chúc mừng bạn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4"/>
          <p:cNvGrpSpPr>
            <a:grpSpLocks/>
          </p:cNvGrpSpPr>
          <p:nvPr/>
        </p:nvGrpSpPr>
        <p:grpSpPr bwMode="auto">
          <a:xfrm rot="-5400000">
            <a:off x="6100763" y="3424237"/>
            <a:ext cx="4800600" cy="847725"/>
            <a:chOff x="2350" y="1008"/>
            <a:chExt cx="1826" cy="534"/>
          </a:xfrm>
        </p:grpSpPr>
        <p:pic>
          <p:nvPicPr>
            <p:cNvPr id="19468" name="Picture 5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69" name="Picture 6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0" name="Picture 7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1" name="Picture 8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9459" name="Group 9"/>
          <p:cNvGrpSpPr>
            <a:grpSpLocks/>
          </p:cNvGrpSpPr>
          <p:nvPr/>
        </p:nvGrpSpPr>
        <p:grpSpPr bwMode="auto">
          <a:xfrm rot="-5400000">
            <a:off x="-1290637" y="3652837"/>
            <a:ext cx="4800600" cy="847725"/>
            <a:chOff x="2350" y="1008"/>
            <a:chExt cx="1826" cy="534"/>
          </a:xfrm>
        </p:grpSpPr>
        <p:pic>
          <p:nvPicPr>
            <p:cNvPr id="19464" name="Picture 10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65" name="Picture 11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66" name="Picture 12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67" name="Picture 13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9460" name="Picture 14" descr="aSadClow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1219200"/>
            <a:ext cx="5105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6623" name="Text Box 15"/>
          <p:cNvSpPr txBox="1">
            <a:spLocks noChangeArrowheads="1"/>
          </p:cNvSpPr>
          <p:nvPr/>
        </p:nvSpPr>
        <p:spPr bwMode="auto">
          <a:xfrm>
            <a:off x="2705100" y="1676400"/>
            <a:ext cx="28035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0066FF"/>
                </a:solidFill>
                <a:latin typeface="Arial" charset="0"/>
              </a:rPr>
              <a:t>Rất tiếc ! </a:t>
            </a:r>
          </a:p>
          <a:p>
            <a:pPr eaLnBrk="1" hangingPunct="1"/>
            <a:r>
              <a:rPr lang="en-US" sz="2400" b="1">
                <a:solidFill>
                  <a:srgbClr val="0066FF"/>
                </a:solidFill>
                <a:latin typeface="Arial" charset="0"/>
              </a:rPr>
              <a:t>Bạn trả lời</a:t>
            </a:r>
          </a:p>
          <a:p>
            <a:pPr eaLnBrk="1" hangingPunct="1"/>
            <a:r>
              <a:rPr lang="en-US" sz="2400" b="1">
                <a:solidFill>
                  <a:srgbClr val="0066FF"/>
                </a:solidFill>
                <a:latin typeface="Arial" charset="0"/>
              </a:rPr>
              <a:t> sai rồi!!!</a:t>
            </a:r>
          </a:p>
        </p:txBody>
      </p:sp>
      <p:sp>
        <p:nvSpPr>
          <p:cNvPr id="19462" name="AutoShape 1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43800" y="6191250"/>
            <a:ext cx="609600" cy="533400"/>
          </a:xfrm>
          <a:prstGeom prst="actionButtonBlank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rgbClr val="FF00FF"/>
                </a:solidFill>
                <a:latin typeface="Arial" charset="0"/>
              </a:rPr>
              <a:t>Bài 1</a:t>
            </a:r>
          </a:p>
        </p:txBody>
      </p:sp>
      <p:sp>
        <p:nvSpPr>
          <p:cNvPr id="19463" name="AutoShape 18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6191250"/>
            <a:ext cx="609600" cy="533400"/>
          </a:xfrm>
          <a:prstGeom prst="actionButtonBlank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rgbClr val="FFFF00"/>
                </a:solidFill>
                <a:latin typeface="Arial" charset="0"/>
              </a:rPr>
              <a:t>Bài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96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iáo án PowerPoint Tiếng Việt lớp 2 sách Cánh diề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381000"/>
            <a:ext cx="9588137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780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9"/>
          <p:cNvSpPr txBox="1">
            <a:spLocks noChangeArrowheads="1"/>
          </p:cNvSpPr>
          <p:nvPr/>
        </p:nvSpPr>
        <p:spPr bwMode="auto">
          <a:xfrm>
            <a:off x="1752600" y="1143000"/>
            <a:ext cx="28067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vi-VN" sz="2400" b="1" dirty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KIỂM TRA BÀI CŨ</a:t>
            </a:r>
          </a:p>
        </p:txBody>
      </p:sp>
      <p:sp>
        <p:nvSpPr>
          <p:cNvPr id="3" name="Rectangle 30"/>
          <p:cNvSpPr>
            <a:spLocks noChangeArrowheads="1"/>
          </p:cNvSpPr>
          <p:nvPr/>
        </p:nvSpPr>
        <p:spPr bwMode="auto">
          <a:xfrm>
            <a:off x="762000" y="1774825"/>
            <a:ext cx="3552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 eaLnBrk="1" hangingPunct="1"/>
            <a:r>
              <a:rPr lang="en-US" sz="20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Tính giá trị của các biểu thức</a:t>
            </a:r>
            <a:r>
              <a:rPr lang="en-US" sz="1600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4" name="Rectangle 31"/>
          <p:cNvSpPr>
            <a:spLocks noChangeArrowheads="1"/>
          </p:cNvSpPr>
          <p:nvPr/>
        </p:nvSpPr>
        <p:spPr bwMode="auto">
          <a:xfrm>
            <a:off x="573088" y="2535237"/>
            <a:ext cx="347503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42900" indent="-342900" algn="just">
              <a:lnSpc>
                <a:spcPct val="150000"/>
              </a:lnSpc>
            </a:pPr>
            <a:r>
              <a:rPr lang="en-US" sz="2000" b="1">
                <a:latin typeface="Arial" charset="0"/>
              </a:rPr>
              <a:t>a) </a:t>
            </a:r>
            <a:r>
              <a:rPr lang="en-US" sz="2000" b="1">
                <a:solidFill>
                  <a:srgbClr val="FF5050"/>
                </a:solidFill>
                <a:latin typeface="Arial" charset="0"/>
              </a:rPr>
              <a:t>a + b</a:t>
            </a:r>
            <a:r>
              <a:rPr lang="en-US" sz="2000" b="1">
                <a:latin typeface="Arial" charset="0"/>
              </a:rPr>
              <a:t> </a:t>
            </a:r>
            <a:r>
              <a:rPr lang="en-US" sz="2000" b="1" i="1">
                <a:latin typeface="Arial" charset="0"/>
              </a:rPr>
              <a:t>với a = 257, b= 132 </a:t>
            </a:r>
          </a:p>
        </p:txBody>
      </p:sp>
      <p:sp>
        <p:nvSpPr>
          <p:cNvPr id="5" name="Rectangle 32"/>
          <p:cNvSpPr>
            <a:spLocks noChangeArrowheads="1"/>
          </p:cNvSpPr>
          <p:nvPr/>
        </p:nvSpPr>
        <p:spPr bwMode="auto">
          <a:xfrm>
            <a:off x="4714875" y="2611437"/>
            <a:ext cx="3602038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>
                <a:latin typeface="Arial" charset="0"/>
              </a:rPr>
              <a:t>b) </a:t>
            </a:r>
            <a:r>
              <a:rPr lang="en-US" sz="2000" b="1">
                <a:solidFill>
                  <a:srgbClr val="FF5050"/>
                </a:solidFill>
                <a:latin typeface="Arial" charset="0"/>
              </a:rPr>
              <a:t>x – y + 3</a:t>
            </a:r>
            <a:r>
              <a:rPr lang="en-US" sz="2000" b="1">
                <a:latin typeface="Arial" charset="0"/>
              </a:rPr>
              <a:t> </a:t>
            </a:r>
            <a:r>
              <a:rPr lang="en-US" sz="2000" b="1" i="1">
                <a:latin typeface="Arial" charset="0"/>
              </a:rPr>
              <a:t>với x = 91, y = 72</a:t>
            </a:r>
          </a:p>
        </p:txBody>
      </p:sp>
      <p:sp>
        <p:nvSpPr>
          <p:cNvPr id="6" name="Text Box 33"/>
          <p:cNvSpPr txBox="1">
            <a:spLocks noChangeArrowheads="1"/>
          </p:cNvSpPr>
          <p:nvPr/>
        </p:nvSpPr>
        <p:spPr bwMode="auto">
          <a:xfrm>
            <a:off x="3962400" y="3529012"/>
            <a:ext cx="1311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 b="1" u="sng">
                <a:solidFill>
                  <a:srgbClr val="000000"/>
                </a:solidFill>
                <a:latin typeface="Arial" charset="0"/>
              </a:rPr>
              <a:t>B</a:t>
            </a:r>
            <a:r>
              <a:rPr lang="vi-VN" sz="2000" b="1" u="sng">
                <a:solidFill>
                  <a:srgbClr val="000000"/>
                </a:solidFill>
                <a:latin typeface="Arial" charset="0"/>
              </a:rPr>
              <a:t>ài</a:t>
            </a:r>
            <a:r>
              <a:rPr lang="en-US" sz="2000" b="1" u="sng">
                <a:solidFill>
                  <a:srgbClr val="000000"/>
                </a:solidFill>
                <a:latin typeface="Arial" charset="0"/>
              </a:rPr>
              <a:t> l</a:t>
            </a:r>
            <a:r>
              <a:rPr lang="vi-VN" sz="2000" b="1" u="sng">
                <a:solidFill>
                  <a:srgbClr val="000000"/>
                </a:solidFill>
                <a:latin typeface="Arial" charset="0"/>
              </a:rPr>
              <a:t>à</a:t>
            </a:r>
            <a:r>
              <a:rPr lang="en-US" sz="2000" b="1" u="sng">
                <a:solidFill>
                  <a:srgbClr val="000000"/>
                </a:solidFill>
                <a:latin typeface="Arial" charset="0"/>
              </a:rPr>
              <a:t>m:</a:t>
            </a:r>
            <a:endParaRPr lang="vi-VN" sz="2000" b="1" u="sng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" name="Text Box 34"/>
          <p:cNvSpPr txBox="1">
            <a:spLocks noChangeArrowheads="1"/>
          </p:cNvSpPr>
          <p:nvPr/>
        </p:nvSpPr>
        <p:spPr bwMode="auto">
          <a:xfrm>
            <a:off x="1524000" y="4214812"/>
            <a:ext cx="6184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009900"/>
                </a:solidFill>
                <a:latin typeface="Arial" charset="0"/>
              </a:rPr>
              <a:t>a) N</a:t>
            </a:r>
            <a:r>
              <a:rPr lang="vi-VN" sz="2000" b="1">
                <a:solidFill>
                  <a:srgbClr val="009900"/>
                </a:solidFill>
                <a:latin typeface="Arial" charset="0"/>
              </a:rPr>
              <a:t>ếu</a:t>
            </a:r>
            <a:r>
              <a:rPr lang="en-US" sz="2000" b="1">
                <a:solidFill>
                  <a:srgbClr val="009900"/>
                </a:solidFill>
                <a:latin typeface="Arial" charset="0"/>
              </a:rPr>
              <a:t> a = 257, b = 132 th</a:t>
            </a:r>
            <a:r>
              <a:rPr lang="vi-VN" sz="2000" b="1">
                <a:solidFill>
                  <a:srgbClr val="009900"/>
                </a:solidFill>
                <a:latin typeface="Arial" charset="0"/>
              </a:rPr>
              <a:t>ì</a:t>
            </a:r>
            <a:r>
              <a:rPr lang="en-US" sz="2000" b="1">
                <a:solidFill>
                  <a:srgbClr val="009900"/>
                </a:solidFill>
                <a:latin typeface="Arial" charset="0"/>
              </a:rPr>
              <a:t> a + b = 257 + 132 = </a:t>
            </a:r>
            <a:r>
              <a:rPr lang="en-US" sz="2000" b="1">
                <a:solidFill>
                  <a:srgbClr val="0000FF"/>
                </a:solidFill>
                <a:latin typeface="Arial" charset="0"/>
              </a:rPr>
              <a:t>389</a:t>
            </a:r>
            <a:r>
              <a:rPr lang="vi-VN" sz="2000" b="1">
                <a:solidFill>
                  <a:srgbClr val="009900"/>
                </a:solidFill>
                <a:latin typeface="Arial" charset="0"/>
              </a:rPr>
              <a:t> </a:t>
            </a:r>
          </a:p>
        </p:txBody>
      </p:sp>
      <p:sp>
        <p:nvSpPr>
          <p:cNvPr id="8" name="Text Box 35"/>
          <p:cNvSpPr txBox="1">
            <a:spLocks noChangeArrowheads="1"/>
          </p:cNvSpPr>
          <p:nvPr/>
        </p:nvSpPr>
        <p:spPr bwMode="auto">
          <a:xfrm>
            <a:off x="1539875" y="5053012"/>
            <a:ext cx="63801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009900"/>
                </a:solidFill>
                <a:latin typeface="Arial" charset="0"/>
              </a:rPr>
              <a:t>b) N</a:t>
            </a:r>
            <a:r>
              <a:rPr lang="vi-VN" sz="2000" b="1">
                <a:solidFill>
                  <a:srgbClr val="009900"/>
                </a:solidFill>
                <a:latin typeface="Arial" charset="0"/>
              </a:rPr>
              <a:t>ếu</a:t>
            </a:r>
            <a:r>
              <a:rPr lang="en-US" sz="2000" b="1">
                <a:solidFill>
                  <a:srgbClr val="009900"/>
                </a:solidFill>
                <a:latin typeface="Arial" charset="0"/>
              </a:rPr>
              <a:t> x = 91, y = 72 th</a:t>
            </a:r>
            <a:r>
              <a:rPr lang="vi-VN" sz="2000" b="1">
                <a:solidFill>
                  <a:srgbClr val="009900"/>
                </a:solidFill>
                <a:latin typeface="Arial" charset="0"/>
              </a:rPr>
              <a:t>ì</a:t>
            </a:r>
            <a:r>
              <a:rPr lang="en-US" sz="2000" b="1">
                <a:solidFill>
                  <a:srgbClr val="009900"/>
                </a:solidFill>
                <a:latin typeface="Arial" charset="0"/>
              </a:rPr>
              <a:t> x – y + 3 = 91 – 72 + 3 = </a:t>
            </a:r>
            <a:r>
              <a:rPr lang="en-US" sz="2000" b="1">
                <a:solidFill>
                  <a:srgbClr val="0000FF"/>
                </a:solidFill>
                <a:latin typeface="Arial" charset="0"/>
              </a:rPr>
              <a:t>22</a:t>
            </a:r>
            <a:r>
              <a:rPr lang="vi-VN" sz="2000" b="1">
                <a:solidFill>
                  <a:srgbClr val="009900"/>
                </a:solidFill>
                <a:latin typeface="Arial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81608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DBA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grpSp>
        <p:nvGrpSpPr>
          <p:cNvPr id="10243" name="Group 32"/>
          <p:cNvGrpSpPr>
            <a:grpSpLocks/>
          </p:cNvGrpSpPr>
          <p:nvPr/>
        </p:nvGrpSpPr>
        <p:grpSpPr bwMode="auto">
          <a:xfrm>
            <a:off x="838200" y="5410200"/>
            <a:ext cx="8077200" cy="847725"/>
            <a:chOff x="0" y="3786"/>
            <a:chExt cx="5088" cy="534"/>
          </a:xfrm>
        </p:grpSpPr>
        <p:grpSp>
          <p:nvGrpSpPr>
            <p:cNvPr id="10252" name="Group 17"/>
            <p:cNvGrpSpPr>
              <a:grpSpLocks/>
            </p:cNvGrpSpPr>
            <p:nvPr/>
          </p:nvGrpSpPr>
          <p:grpSpPr bwMode="auto">
            <a:xfrm>
              <a:off x="2064" y="3786"/>
              <a:ext cx="3024" cy="534"/>
              <a:chOff x="2350" y="1008"/>
              <a:chExt cx="1826" cy="534"/>
            </a:xfrm>
          </p:grpSpPr>
          <p:pic>
            <p:nvPicPr>
              <p:cNvPr id="10258" name="Picture 18" descr="SPARKLES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3790" y="1008"/>
                <a:ext cx="386" cy="4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59" name="Picture 19" descr="SPARKLES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3408" y="1050"/>
                <a:ext cx="386" cy="4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60" name="Picture 20" descr="SPARKLES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784" y="1008"/>
                <a:ext cx="386" cy="4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61" name="Picture 21" descr="SPARKLES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350" y="1056"/>
                <a:ext cx="386" cy="4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10253" name="Group 22"/>
            <p:cNvGrpSpPr>
              <a:grpSpLocks/>
            </p:cNvGrpSpPr>
            <p:nvPr/>
          </p:nvGrpSpPr>
          <p:grpSpPr bwMode="auto">
            <a:xfrm>
              <a:off x="0" y="3786"/>
              <a:ext cx="3024" cy="534"/>
              <a:chOff x="2350" y="1008"/>
              <a:chExt cx="1826" cy="534"/>
            </a:xfrm>
          </p:grpSpPr>
          <p:pic>
            <p:nvPicPr>
              <p:cNvPr id="10254" name="Picture 23" descr="SPARKLES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3790" y="1008"/>
                <a:ext cx="386" cy="4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55" name="Picture 24" descr="SPARKLES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3408" y="1050"/>
                <a:ext cx="386" cy="4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56" name="Picture 25" descr="SPARKLES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784" y="1008"/>
                <a:ext cx="386" cy="4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57" name="Picture 26" descr="SPARKLES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350" y="1056"/>
                <a:ext cx="386" cy="4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10244" name="Group 27"/>
          <p:cNvGrpSpPr>
            <a:grpSpLocks/>
          </p:cNvGrpSpPr>
          <p:nvPr/>
        </p:nvGrpSpPr>
        <p:grpSpPr bwMode="auto">
          <a:xfrm>
            <a:off x="685800" y="2133600"/>
            <a:ext cx="5105400" cy="847725"/>
            <a:chOff x="2350" y="1008"/>
            <a:chExt cx="1826" cy="534"/>
          </a:xfrm>
        </p:grpSpPr>
        <p:pic>
          <p:nvPicPr>
            <p:cNvPr id="10248" name="Picture 28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49" name="Picture 29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50" name="Picture 30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51" name="Picture 31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45" name="Freeform 39"/>
          <p:cNvSpPr>
            <a:spLocks/>
          </p:cNvSpPr>
          <p:nvPr/>
        </p:nvSpPr>
        <p:spPr bwMode="auto">
          <a:xfrm>
            <a:off x="7339013" y="3629025"/>
            <a:ext cx="9525" cy="1588"/>
          </a:xfrm>
          <a:custGeom>
            <a:avLst/>
            <a:gdLst>
              <a:gd name="T0" fmla="*/ 0 w 6"/>
              <a:gd name="T1" fmla="*/ 0 h 1588"/>
              <a:gd name="T2" fmla="*/ 0 w 6"/>
              <a:gd name="T3" fmla="*/ 0 h 1588"/>
              <a:gd name="T4" fmla="*/ 2147483647 w 6"/>
              <a:gd name="T5" fmla="*/ 0 h 1588"/>
              <a:gd name="T6" fmla="*/ 0 w 6"/>
              <a:gd name="T7" fmla="*/ 0 h 1588"/>
              <a:gd name="T8" fmla="*/ 0 60000 65536"/>
              <a:gd name="T9" fmla="*/ 0 60000 65536"/>
              <a:gd name="T10" fmla="*/ 0 60000 65536"/>
              <a:gd name="T11" fmla="*/ 0 60000 65536"/>
              <a:gd name="T12" fmla="*/ 0 w 6"/>
              <a:gd name="T13" fmla="*/ 0 h 1588"/>
              <a:gd name="T14" fmla="*/ 6 w 6"/>
              <a:gd name="T15" fmla="*/ 1588 h 1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" h="1588">
                <a:moveTo>
                  <a:pt x="0" y="0"/>
                </a:moveTo>
                <a:lnTo>
                  <a:pt x="0" y="0"/>
                </a:lnTo>
                <a:lnTo>
                  <a:pt x="6" y="0"/>
                </a:lnTo>
                <a:lnTo>
                  <a:pt x="0" y="0"/>
                </a:lnTo>
                <a:close/>
              </a:path>
            </a:pathLst>
          </a:custGeom>
          <a:solidFill>
            <a:srgbClr val="440908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2379" name="Text Box 43"/>
          <p:cNvSpPr txBox="1">
            <a:spLocks noChangeArrowheads="1"/>
          </p:cNvSpPr>
          <p:nvPr/>
        </p:nvSpPr>
        <p:spPr bwMode="auto">
          <a:xfrm>
            <a:off x="3276600" y="1905000"/>
            <a:ext cx="2041525" cy="708025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b="1" dirty="0" err="1">
                <a:solidFill>
                  <a:srgbClr val="FF6600"/>
                </a:solidFill>
                <a:latin typeface="Arial"/>
              </a:rPr>
              <a:t>TOÁN</a:t>
            </a:r>
            <a:r>
              <a:rPr lang="en-US" sz="4000" b="1" dirty="0">
                <a:solidFill>
                  <a:srgbClr val="FF6600"/>
                </a:solidFill>
                <a:latin typeface="Arial"/>
              </a:rPr>
              <a:t> 4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65546" y="2967335"/>
            <a:ext cx="8497454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400" b="1" kern="1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Times New Roman"/>
              </a:rPr>
              <a:t>Biểu</a:t>
            </a:r>
            <a:r>
              <a:rPr lang="en-US" sz="44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Times New Roman"/>
              </a:rPr>
              <a:t> </a:t>
            </a:r>
            <a:r>
              <a:rPr lang="en-US" sz="4400" b="1" kern="1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Times New Roman"/>
              </a:rPr>
              <a:t>thức</a:t>
            </a:r>
            <a:r>
              <a:rPr lang="en-US" sz="44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Times New Roman"/>
              </a:rPr>
              <a:t> có </a:t>
            </a:r>
            <a:r>
              <a:rPr lang="en-US" sz="4400" b="1" kern="1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Times New Roman"/>
              </a:rPr>
              <a:t>chứa</a:t>
            </a:r>
            <a:r>
              <a:rPr lang="en-US" sz="44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Times New Roman"/>
              </a:rPr>
              <a:t> </a:t>
            </a:r>
            <a:r>
              <a:rPr lang="en-US" sz="4400" b="1" kern="1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Times New Roman"/>
              </a:rPr>
              <a:t>ba</a:t>
            </a:r>
            <a:r>
              <a:rPr lang="en-US" sz="44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Times New Roman"/>
              </a:rPr>
              <a:t> chữ</a:t>
            </a:r>
            <a:endParaRPr lang="en-US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152400"/>
            <a:ext cx="9220200" cy="6553200"/>
          </a:xfrm>
          <a:prstGeom prst="rect">
            <a:avLst/>
          </a:prstGeom>
        </p:spPr>
      </p:pic>
      <p:sp>
        <p:nvSpPr>
          <p:cNvPr id="3" name="Text Box 43"/>
          <p:cNvSpPr txBox="1">
            <a:spLocks noChangeArrowheads="1"/>
          </p:cNvSpPr>
          <p:nvPr/>
        </p:nvSpPr>
        <p:spPr bwMode="auto">
          <a:xfrm>
            <a:off x="3538921" y="2422892"/>
            <a:ext cx="2212465" cy="16312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5000" b="1" dirty="0" err="1">
                <a:solidFill>
                  <a:srgbClr val="0070C0"/>
                </a:solidFill>
              </a:rPr>
              <a:t>KHÁM</a:t>
            </a:r>
            <a:endParaRPr lang="en-US" sz="5000" b="1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US" sz="5000" b="1" dirty="0">
                <a:solidFill>
                  <a:srgbClr val="0070C0"/>
                </a:solidFill>
              </a:rPr>
              <a:t> </a:t>
            </a:r>
            <a:r>
              <a:rPr lang="en-US" sz="5000" b="1" dirty="0" err="1">
                <a:solidFill>
                  <a:srgbClr val="0070C0"/>
                </a:solidFill>
              </a:rPr>
              <a:t>PHÁ</a:t>
            </a:r>
            <a:endParaRPr lang="en-US" sz="5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404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15" name="Text Box 19"/>
          <p:cNvSpPr txBox="1">
            <a:spLocks noChangeArrowheads="1"/>
          </p:cNvSpPr>
          <p:nvPr/>
        </p:nvSpPr>
        <p:spPr bwMode="auto">
          <a:xfrm>
            <a:off x="685800" y="1752600"/>
            <a:ext cx="11811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800" b="1" i="1">
                <a:latin typeface="Arial" charset="0"/>
              </a:rPr>
              <a:t>Ví dụ:</a:t>
            </a:r>
          </a:p>
        </p:txBody>
      </p:sp>
      <p:sp>
        <p:nvSpPr>
          <p:cNvPr id="183316" name="Text Box 20"/>
          <p:cNvSpPr txBox="1">
            <a:spLocks noChangeArrowheads="1"/>
          </p:cNvSpPr>
          <p:nvPr/>
        </p:nvSpPr>
        <p:spPr bwMode="auto">
          <a:xfrm>
            <a:off x="479425" y="2362200"/>
            <a:ext cx="8283575" cy="206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>
                <a:solidFill>
                  <a:srgbClr val="CC00FF"/>
                </a:solidFill>
                <a:latin typeface="Arial" charset="0"/>
              </a:rPr>
              <a:t>An, Bình và Cường cùng đi câu cá. An câu được …. con cá, Bình câu được … con cá, Cường câu được … con cá. Cả ba người câu được … con cá. </a:t>
            </a:r>
          </a:p>
        </p:txBody>
      </p:sp>
      <p:sp>
        <p:nvSpPr>
          <p:cNvPr id="11268" name="Text Box 7"/>
          <p:cNvSpPr txBox="1">
            <a:spLocks noChangeArrowheads="1"/>
          </p:cNvSpPr>
          <p:nvPr/>
        </p:nvSpPr>
        <p:spPr bwMode="auto">
          <a:xfrm>
            <a:off x="2286000" y="1066800"/>
            <a:ext cx="55626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BI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Ể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U TH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ỨC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Ó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ỨA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BA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Ữ</a:t>
            </a:r>
          </a:p>
        </p:txBody>
      </p:sp>
      <p:sp>
        <p:nvSpPr>
          <p:cNvPr id="11269" name="Text Box 14"/>
          <p:cNvSpPr txBox="1">
            <a:spLocks noChangeArrowheads="1"/>
          </p:cNvSpPr>
          <p:nvPr/>
        </p:nvSpPr>
        <p:spPr bwMode="auto">
          <a:xfrm>
            <a:off x="1905000" y="76200"/>
            <a:ext cx="546417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endParaRPr lang="en-US" sz="2600" b="1" i="1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To</a:t>
            </a:r>
            <a:r>
              <a:rPr lang="vi-VN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án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3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3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315" grpId="0"/>
      <p:bldP spid="1833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Text Box 11"/>
          <p:cNvSpPr txBox="1">
            <a:spLocks noChangeArrowheads="1"/>
          </p:cNvSpPr>
          <p:nvPr/>
        </p:nvSpPr>
        <p:spPr bwMode="auto">
          <a:xfrm>
            <a:off x="768350" y="2022475"/>
            <a:ext cx="3925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400" b="1" i="1">
                <a:solidFill>
                  <a:srgbClr val="009900"/>
                </a:solidFill>
                <a:latin typeface="Arial" charset="0"/>
              </a:rPr>
              <a:t>Số cá câu được có thể là:</a:t>
            </a:r>
          </a:p>
        </p:txBody>
      </p:sp>
      <p:grpSp>
        <p:nvGrpSpPr>
          <p:cNvPr id="2" name="Group 250"/>
          <p:cNvGrpSpPr>
            <a:grpSpLocks/>
          </p:cNvGrpSpPr>
          <p:nvPr/>
        </p:nvGrpSpPr>
        <p:grpSpPr bwMode="auto">
          <a:xfrm>
            <a:off x="5638800" y="1905000"/>
            <a:ext cx="3276600" cy="1981200"/>
            <a:chOff x="3552" y="1200"/>
            <a:chExt cx="2064" cy="1248"/>
          </a:xfrm>
        </p:grpSpPr>
        <p:sp>
          <p:nvSpPr>
            <p:cNvPr id="1095" name="AutoShape 135"/>
            <p:cNvSpPr>
              <a:spLocks noChangeArrowheads="1"/>
            </p:cNvSpPr>
            <p:nvPr/>
          </p:nvSpPr>
          <p:spPr bwMode="auto">
            <a:xfrm>
              <a:off x="3552" y="1200"/>
              <a:ext cx="2064" cy="1248"/>
            </a:xfrm>
            <a:prstGeom prst="cloudCallout">
              <a:avLst>
                <a:gd name="adj1" fmla="val -59157"/>
                <a:gd name="adj2" fmla="val 133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1096" name="Text Box 136"/>
            <p:cNvSpPr txBox="1">
              <a:spLocks noChangeArrowheads="1"/>
            </p:cNvSpPr>
            <p:nvPr/>
          </p:nvSpPr>
          <p:spPr bwMode="auto">
            <a:xfrm>
              <a:off x="3648" y="1488"/>
              <a:ext cx="1968" cy="8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600" b="1">
                  <a:solidFill>
                    <a:srgbClr val="0000FF"/>
                  </a:solidFill>
                  <a:latin typeface="Arial" charset="0"/>
                </a:rPr>
                <a:t>a + b + c là biểu thức có chứa ba chữ.</a:t>
              </a:r>
            </a:p>
          </p:txBody>
        </p:sp>
      </p:grpSp>
      <p:grpSp>
        <p:nvGrpSpPr>
          <p:cNvPr id="3" name="Group 142"/>
          <p:cNvGrpSpPr>
            <a:grpSpLocks/>
          </p:cNvGrpSpPr>
          <p:nvPr/>
        </p:nvGrpSpPr>
        <p:grpSpPr bwMode="auto">
          <a:xfrm>
            <a:off x="5486400" y="3924300"/>
            <a:ext cx="3581400" cy="2667000"/>
            <a:chOff x="3264" y="2496"/>
            <a:chExt cx="2256" cy="1680"/>
          </a:xfrm>
        </p:grpSpPr>
        <p:sp>
          <p:nvSpPr>
            <p:cNvPr id="184459" name="AutoShape 139"/>
            <p:cNvSpPr>
              <a:spLocks noChangeArrowheads="1"/>
            </p:cNvSpPr>
            <p:nvPr/>
          </p:nvSpPr>
          <p:spPr bwMode="auto">
            <a:xfrm>
              <a:off x="3264" y="2496"/>
              <a:ext cx="2256" cy="1680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chemeClr val="bg1"/>
                </a:gs>
                <a:gs pos="50000">
                  <a:srgbClr val="DB81CA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1094" name="Text Box 140"/>
            <p:cNvSpPr txBox="1">
              <a:spLocks noChangeArrowheads="1"/>
            </p:cNvSpPr>
            <p:nvPr/>
          </p:nvSpPr>
          <p:spPr bwMode="auto">
            <a:xfrm>
              <a:off x="3489" y="2880"/>
              <a:ext cx="1776" cy="1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>
                  <a:solidFill>
                    <a:srgbClr val="FFFF00"/>
                  </a:solidFill>
                  <a:latin typeface="Arial" charset="0"/>
                </a:rPr>
                <a:t>Mỗi lần thay chữ bằng số ta tính được một giá trị của biểu thức a + b + c</a:t>
              </a:r>
            </a:p>
          </p:txBody>
        </p:sp>
      </p:grpSp>
      <p:sp>
        <p:nvSpPr>
          <p:cNvPr id="1049" name="Text Box 143"/>
          <p:cNvSpPr txBox="1">
            <a:spLocks noChangeArrowheads="1"/>
          </p:cNvSpPr>
          <p:nvPr/>
        </p:nvSpPr>
        <p:spPr bwMode="auto">
          <a:xfrm>
            <a:off x="1924050" y="133350"/>
            <a:ext cx="5562600" cy="6921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50000"/>
              </a:spcBef>
            </a:pPr>
            <a:endParaRPr lang="vi-VN" sz="500" b="1">
              <a:solidFill>
                <a:srgbClr val="FF0000"/>
              </a:solidFill>
              <a:latin typeface="Arial" charset="0"/>
              <a:cs typeface="Times New Roman" pitchFamily="18" charset="0"/>
            </a:endParaRPr>
          </a:p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BI</a:t>
            </a:r>
            <a:r>
              <a:rPr lang="vi-VN" sz="2800" b="1">
                <a:solidFill>
                  <a:srgbClr val="FF3300"/>
                </a:solidFill>
                <a:latin typeface="Arial" charset="0"/>
              </a:rPr>
              <a:t>Ể</a:t>
            </a:r>
            <a:r>
              <a:rPr lang="en-US" sz="2800" b="1">
                <a:solidFill>
                  <a:srgbClr val="FF3300"/>
                </a:solidFill>
                <a:latin typeface="Arial" charset="0"/>
              </a:rPr>
              <a:t>U TH</a:t>
            </a:r>
            <a:r>
              <a:rPr lang="vi-VN" sz="2800" b="1">
                <a:solidFill>
                  <a:srgbClr val="FF3300"/>
                </a:solidFill>
                <a:latin typeface="Arial" charset="0"/>
              </a:rPr>
              <a:t>ỨC</a:t>
            </a:r>
            <a:r>
              <a:rPr lang="en-US" sz="2800" b="1">
                <a:solidFill>
                  <a:srgbClr val="FF3300"/>
                </a:solidFill>
                <a:latin typeface="Arial" charset="0"/>
              </a:rPr>
              <a:t> C</a:t>
            </a:r>
            <a:r>
              <a:rPr lang="vi-VN" sz="2800" b="1">
                <a:solidFill>
                  <a:srgbClr val="FF3300"/>
                </a:solidFill>
                <a:latin typeface="Arial" charset="0"/>
              </a:rPr>
              <a:t>Ó</a:t>
            </a:r>
            <a:r>
              <a:rPr lang="en-US" sz="2800" b="1">
                <a:solidFill>
                  <a:srgbClr val="FF3300"/>
                </a:solidFill>
                <a:latin typeface="Arial" charset="0"/>
              </a:rPr>
              <a:t> CH</a:t>
            </a:r>
            <a:r>
              <a:rPr lang="vi-VN" sz="2800" b="1">
                <a:solidFill>
                  <a:srgbClr val="FF3300"/>
                </a:solidFill>
                <a:latin typeface="Arial" charset="0"/>
              </a:rPr>
              <a:t>ỨA</a:t>
            </a:r>
            <a:r>
              <a:rPr lang="en-US" sz="2800" b="1">
                <a:solidFill>
                  <a:srgbClr val="FF3300"/>
                </a:solidFill>
                <a:latin typeface="Arial" charset="0"/>
              </a:rPr>
              <a:t> BA CH</a:t>
            </a:r>
            <a:r>
              <a:rPr lang="vi-VN" sz="2800" b="1">
                <a:solidFill>
                  <a:srgbClr val="FF3300"/>
                </a:solidFill>
                <a:latin typeface="Arial" charset="0"/>
              </a:rPr>
              <a:t>Ữ</a:t>
            </a:r>
          </a:p>
        </p:txBody>
      </p:sp>
      <p:sp>
        <p:nvSpPr>
          <p:cNvPr id="1050" name="Text Box 144"/>
          <p:cNvSpPr txBox="1">
            <a:spLocks noChangeArrowheads="1"/>
          </p:cNvSpPr>
          <p:nvPr/>
        </p:nvSpPr>
        <p:spPr bwMode="auto">
          <a:xfrm>
            <a:off x="457200" y="990600"/>
            <a:ext cx="828357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200">
                <a:solidFill>
                  <a:srgbClr val="CC66FF"/>
                </a:solidFill>
                <a:latin typeface="Arial" charset="0"/>
              </a:rPr>
              <a:t> </a:t>
            </a:r>
            <a:r>
              <a:rPr lang="en-US" sz="2200">
                <a:latin typeface="Arial" charset="0"/>
              </a:rPr>
              <a:t>            </a:t>
            </a:r>
            <a:r>
              <a:rPr lang="en-US" sz="2200">
                <a:solidFill>
                  <a:srgbClr val="CC00FF"/>
                </a:solidFill>
                <a:latin typeface="Arial" charset="0"/>
              </a:rPr>
              <a:t>An, Bình và Cường cùng đi câu cá. An câu được …. con cá, Bình câu được … con cá, Cường câu được … con cá. Cả ba người câu được … con cá. </a:t>
            </a:r>
          </a:p>
        </p:txBody>
      </p:sp>
      <p:graphicFrame>
        <p:nvGraphicFramePr>
          <p:cNvPr id="184553" name="Group 233"/>
          <p:cNvGraphicFramePr>
            <a:graphicFrameLocks noGrp="1"/>
          </p:cNvGraphicFramePr>
          <p:nvPr/>
        </p:nvGraphicFramePr>
        <p:xfrm>
          <a:off x="228600" y="2489200"/>
          <a:ext cx="5029200" cy="3362405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77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66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2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2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2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0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88" name="Text Box 213"/>
          <p:cNvSpPr txBox="1">
            <a:spLocks noChangeArrowheads="1"/>
          </p:cNvSpPr>
          <p:nvPr/>
        </p:nvSpPr>
        <p:spPr bwMode="auto">
          <a:xfrm>
            <a:off x="185738" y="2438400"/>
            <a:ext cx="104616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>
                <a:solidFill>
                  <a:srgbClr val="009900"/>
                </a:solidFill>
                <a:latin typeface="Arial" charset="0"/>
              </a:rPr>
              <a:t>Số cá </a:t>
            </a:r>
          </a:p>
          <a:p>
            <a:r>
              <a:rPr lang="en-US" sz="2200">
                <a:solidFill>
                  <a:srgbClr val="009900"/>
                </a:solidFill>
                <a:latin typeface="Arial" charset="0"/>
              </a:rPr>
              <a:t>của An</a:t>
            </a:r>
          </a:p>
        </p:txBody>
      </p:sp>
      <p:sp>
        <p:nvSpPr>
          <p:cNvPr id="1089" name="Text Box 214"/>
          <p:cNvSpPr txBox="1">
            <a:spLocks noChangeArrowheads="1"/>
          </p:cNvSpPr>
          <p:nvPr/>
        </p:nvSpPr>
        <p:spPr bwMode="auto">
          <a:xfrm>
            <a:off x="1101725" y="2438400"/>
            <a:ext cx="129857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>
                <a:solidFill>
                  <a:srgbClr val="0000FF"/>
                </a:solidFill>
                <a:latin typeface="Arial" charset="0"/>
              </a:rPr>
              <a:t>Số cá </a:t>
            </a:r>
          </a:p>
          <a:p>
            <a:r>
              <a:rPr lang="en-US" sz="2200">
                <a:solidFill>
                  <a:srgbClr val="0000FF"/>
                </a:solidFill>
                <a:latin typeface="Arial" charset="0"/>
              </a:rPr>
              <a:t>của Bình</a:t>
            </a:r>
          </a:p>
        </p:txBody>
      </p:sp>
      <p:sp>
        <p:nvSpPr>
          <p:cNvPr id="1090" name="Text Box 218"/>
          <p:cNvSpPr txBox="1">
            <a:spLocks noChangeArrowheads="1"/>
          </p:cNvSpPr>
          <p:nvPr/>
        </p:nvSpPr>
        <p:spPr bwMode="auto">
          <a:xfrm>
            <a:off x="2127250" y="2438400"/>
            <a:ext cx="16113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>
                <a:solidFill>
                  <a:srgbClr val="FF00FF"/>
                </a:solidFill>
                <a:latin typeface="Arial" charset="0"/>
              </a:rPr>
              <a:t>Số cá </a:t>
            </a:r>
          </a:p>
          <a:p>
            <a:r>
              <a:rPr lang="en-US" sz="2200">
                <a:solidFill>
                  <a:srgbClr val="FF00FF"/>
                </a:solidFill>
                <a:latin typeface="Arial" charset="0"/>
              </a:rPr>
              <a:t>của Cường</a:t>
            </a:r>
          </a:p>
        </p:txBody>
      </p:sp>
      <p:sp>
        <p:nvSpPr>
          <p:cNvPr id="1091" name="Text Box 223"/>
          <p:cNvSpPr txBox="1">
            <a:spLocks noChangeArrowheads="1"/>
          </p:cNvSpPr>
          <p:nvPr/>
        </p:nvSpPr>
        <p:spPr bwMode="auto">
          <a:xfrm>
            <a:off x="3525838" y="2438400"/>
            <a:ext cx="178276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>
                <a:solidFill>
                  <a:srgbClr val="FF0000"/>
                </a:solidFill>
                <a:latin typeface="Arial" charset="0"/>
              </a:rPr>
              <a:t>Số cá của</a:t>
            </a:r>
          </a:p>
          <a:p>
            <a:r>
              <a:rPr lang="en-US" sz="2200">
                <a:solidFill>
                  <a:srgbClr val="FF0000"/>
                </a:solidFill>
                <a:latin typeface="Arial" charset="0"/>
              </a:rPr>
              <a:t> cả ba người</a:t>
            </a:r>
          </a:p>
        </p:txBody>
      </p:sp>
      <p:sp>
        <p:nvSpPr>
          <p:cNvPr id="1092" name="Text Box 8"/>
          <p:cNvSpPr txBox="1">
            <a:spLocks noChangeArrowheads="1"/>
          </p:cNvSpPr>
          <p:nvPr/>
        </p:nvSpPr>
        <p:spPr bwMode="auto">
          <a:xfrm>
            <a:off x="546100" y="969963"/>
            <a:ext cx="969963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200" b="1" i="1">
                <a:solidFill>
                  <a:srgbClr val="000000"/>
                </a:solidFill>
                <a:latin typeface="Arial" charset="0"/>
              </a:rPr>
              <a:t>Ví dụ: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106" name="TextBox1" r:id="rId2" imgW="533520" imgH="419040"/>
        </mc:Choice>
        <mc:Fallback>
          <p:control name="TextBox1" r:id="rId2" imgW="533520" imgH="419040">
            <p:pic>
              <p:nvPicPr>
                <p:cNvPr id="4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3"/>
                <a:srcRect/>
                <a:stretch>
                  <a:fillRect/>
                </a:stretch>
              </p:blipFill>
              <p:spPr bwMode="auto">
                <a:xfrm>
                  <a:off x="457200" y="3219450"/>
                  <a:ext cx="533400" cy="420688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07" name="TextBox2" r:id="rId3" imgW="533520" imgH="419040"/>
        </mc:Choice>
        <mc:Fallback>
          <p:control name="TextBox2" r:id="rId3" imgW="533520" imgH="419040">
            <p:pic>
              <p:nvPicPr>
                <p:cNvPr id="5" name="TextBox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4"/>
                <a:srcRect/>
                <a:stretch>
                  <a:fillRect/>
                </a:stretch>
              </p:blipFill>
              <p:spPr bwMode="auto">
                <a:xfrm>
                  <a:off x="457200" y="3790950"/>
                  <a:ext cx="533400" cy="420688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08" name="TextBox3" r:id="rId4" imgW="533520" imgH="419040"/>
        </mc:Choice>
        <mc:Fallback>
          <p:control name="TextBox3" r:id="rId4" imgW="533520" imgH="419040">
            <p:pic>
              <p:nvPicPr>
                <p:cNvPr id="6" name="TextBox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5"/>
                <a:srcRect/>
                <a:stretch>
                  <a:fillRect/>
                </a:stretch>
              </p:blipFill>
              <p:spPr bwMode="auto">
                <a:xfrm>
                  <a:off x="457200" y="4324350"/>
                  <a:ext cx="533400" cy="420688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09" name="TextBox5" r:id="rId5" imgW="533520" imgH="419040"/>
        </mc:Choice>
        <mc:Fallback>
          <p:control name="TextBox5" r:id="rId5" imgW="533520" imgH="419040">
            <p:pic>
              <p:nvPicPr>
                <p:cNvPr id="7" name="TextBox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6"/>
                <a:srcRect/>
                <a:stretch>
                  <a:fillRect/>
                </a:stretch>
              </p:blipFill>
              <p:spPr bwMode="auto">
                <a:xfrm>
                  <a:off x="457200" y="4857750"/>
                  <a:ext cx="533400" cy="420688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10" name="TextBox6" r:id="rId6" imgW="533520" imgH="419040"/>
        </mc:Choice>
        <mc:Fallback>
          <p:control name="TextBox6" r:id="rId6" imgW="533520" imgH="419040">
            <p:pic>
              <p:nvPicPr>
                <p:cNvPr id="8" name="TextBox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7"/>
                <a:srcRect/>
                <a:stretch>
                  <a:fillRect/>
                </a:stretch>
              </p:blipFill>
              <p:spPr bwMode="auto">
                <a:xfrm>
                  <a:off x="457200" y="5391150"/>
                  <a:ext cx="533400" cy="420688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11" name="TextBox4" r:id="rId7" imgW="609480" imgH="434520"/>
        </mc:Choice>
        <mc:Fallback>
          <p:control name="TextBox4" r:id="rId7" imgW="609480" imgH="434520">
            <p:pic>
              <p:nvPicPr>
                <p:cNvPr id="9" name="TextBox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8"/>
                <a:srcRect/>
                <a:stretch>
                  <a:fillRect/>
                </a:stretch>
              </p:blipFill>
              <p:spPr bwMode="auto">
                <a:xfrm>
                  <a:off x="1447800" y="3200400"/>
                  <a:ext cx="611188" cy="43815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12" name="TextBox8" r:id="rId8" imgW="609480" imgH="434520"/>
        </mc:Choice>
        <mc:Fallback>
          <p:control name="TextBox8" r:id="rId8" imgW="609480" imgH="434520">
            <p:pic>
              <p:nvPicPr>
                <p:cNvPr id="10" name="TextBox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9"/>
                <a:srcRect/>
                <a:stretch>
                  <a:fillRect/>
                </a:stretch>
              </p:blipFill>
              <p:spPr bwMode="auto">
                <a:xfrm>
                  <a:off x="1447800" y="3790950"/>
                  <a:ext cx="611188" cy="43815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13" name="TextBox9" r:id="rId9" imgW="609480" imgH="434520"/>
        </mc:Choice>
        <mc:Fallback>
          <p:control name="TextBox9" r:id="rId9" imgW="609480" imgH="434520">
            <p:pic>
              <p:nvPicPr>
                <p:cNvPr id="11" name="TextBox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0"/>
                <a:srcRect/>
                <a:stretch>
                  <a:fillRect/>
                </a:stretch>
              </p:blipFill>
              <p:spPr bwMode="auto">
                <a:xfrm>
                  <a:off x="1447800" y="4324350"/>
                  <a:ext cx="611188" cy="43815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14" name="TextBox10" r:id="rId10" imgW="609480" imgH="434520"/>
        </mc:Choice>
        <mc:Fallback>
          <p:control name="TextBox10" r:id="rId10" imgW="609480" imgH="434520">
            <p:pic>
              <p:nvPicPr>
                <p:cNvPr id="12" name="TextBox1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1"/>
                <a:srcRect/>
                <a:stretch>
                  <a:fillRect/>
                </a:stretch>
              </p:blipFill>
              <p:spPr bwMode="auto">
                <a:xfrm>
                  <a:off x="1447800" y="4857750"/>
                  <a:ext cx="611188" cy="43815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15" name="TextBox11" r:id="rId11" imgW="609480" imgH="434520"/>
        </mc:Choice>
        <mc:Fallback>
          <p:control name="TextBox11" r:id="rId11" imgW="609480" imgH="434520">
            <p:pic>
              <p:nvPicPr>
                <p:cNvPr id="13" name="TextBox1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2"/>
                <a:srcRect/>
                <a:stretch>
                  <a:fillRect/>
                </a:stretch>
              </p:blipFill>
              <p:spPr bwMode="auto">
                <a:xfrm>
                  <a:off x="1447800" y="5372100"/>
                  <a:ext cx="611188" cy="43815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16" name="TextBox7" r:id="rId12" imgW="609480" imgH="434520"/>
        </mc:Choice>
        <mc:Fallback>
          <p:control name="TextBox7" r:id="rId12" imgW="609480" imgH="434520">
            <p:pic>
              <p:nvPicPr>
                <p:cNvPr id="14" name="TextBox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3"/>
                <a:srcRect/>
                <a:stretch>
                  <a:fillRect/>
                </a:stretch>
              </p:blipFill>
              <p:spPr bwMode="auto">
                <a:xfrm>
                  <a:off x="2609850" y="3219450"/>
                  <a:ext cx="611188" cy="43815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17" name="TextBox12" r:id="rId13" imgW="609480" imgH="434520"/>
        </mc:Choice>
        <mc:Fallback>
          <p:control name="TextBox12" r:id="rId13" imgW="609480" imgH="434520">
            <p:pic>
              <p:nvPicPr>
                <p:cNvPr id="15" name="TextBox1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4"/>
                <a:srcRect/>
                <a:stretch>
                  <a:fillRect/>
                </a:stretch>
              </p:blipFill>
              <p:spPr bwMode="auto">
                <a:xfrm>
                  <a:off x="2590800" y="3790950"/>
                  <a:ext cx="611188" cy="43815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18" name="TextBox13" r:id="rId14" imgW="609480" imgH="434520"/>
        </mc:Choice>
        <mc:Fallback>
          <p:control name="TextBox13" r:id="rId14" imgW="609480" imgH="434520">
            <p:pic>
              <p:nvPicPr>
                <p:cNvPr id="16" name="TextBox1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5"/>
                <a:srcRect/>
                <a:stretch>
                  <a:fillRect/>
                </a:stretch>
              </p:blipFill>
              <p:spPr bwMode="auto">
                <a:xfrm>
                  <a:off x="2590800" y="4324350"/>
                  <a:ext cx="611188" cy="43815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19" name="TextBox14" r:id="rId15" imgW="609480" imgH="434520"/>
        </mc:Choice>
        <mc:Fallback>
          <p:control name="TextBox14" r:id="rId15" imgW="609480" imgH="434520">
            <p:pic>
              <p:nvPicPr>
                <p:cNvPr id="17" name="TextBox1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6"/>
                <a:srcRect/>
                <a:stretch>
                  <a:fillRect/>
                </a:stretch>
              </p:blipFill>
              <p:spPr bwMode="auto">
                <a:xfrm>
                  <a:off x="2590800" y="4838700"/>
                  <a:ext cx="611188" cy="43815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20" name="TextBox15" r:id="rId16" imgW="609480" imgH="434520"/>
        </mc:Choice>
        <mc:Fallback>
          <p:control name="TextBox15" r:id="rId16" imgW="609480" imgH="434520">
            <p:pic>
              <p:nvPicPr>
                <p:cNvPr id="18" name="TextBox1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7"/>
                <a:srcRect/>
                <a:stretch>
                  <a:fillRect/>
                </a:stretch>
              </p:blipFill>
              <p:spPr bwMode="auto">
                <a:xfrm>
                  <a:off x="2609850" y="5372100"/>
                  <a:ext cx="611188" cy="43815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21" name="TextBox16" r:id="rId17" imgW="1371600" imgH="434520"/>
        </mc:Choice>
        <mc:Fallback>
          <p:control name="TextBox16" r:id="rId17" imgW="1371600" imgH="434520">
            <p:pic>
              <p:nvPicPr>
                <p:cNvPr id="19" name="TextBox1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8"/>
                <a:srcRect/>
                <a:stretch>
                  <a:fillRect/>
                </a:stretch>
              </p:blipFill>
              <p:spPr bwMode="auto">
                <a:xfrm>
                  <a:off x="3771900" y="3219450"/>
                  <a:ext cx="1371600" cy="43815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22" name="TextBox17" r:id="rId18" imgW="1371600" imgH="434520"/>
        </mc:Choice>
        <mc:Fallback>
          <p:control name="TextBox17" r:id="rId18" imgW="1371600" imgH="434520">
            <p:pic>
              <p:nvPicPr>
                <p:cNvPr id="20" name="TextBox1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9"/>
                <a:srcRect/>
                <a:stretch>
                  <a:fillRect/>
                </a:stretch>
              </p:blipFill>
              <p:spPr bwMode="auto">
                <a:xfrm>
                  <a:off x="3771900" y="3790950"/>
                  <a:ext cx="1371600" cy="43815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23" name="TextBox18" r:id="rId19" imgW="1371600" imgH="434520"/>
        </mc:Choice>
        <mc:Fallback>
          <p:control name="TextBox18" r:id="rId19" imgW="1371600" imgH="434520">
            <p:pic>
              <p:nvPicPr>
                <p:cNvPr id="21" name="TextBox1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0"/>
                <a:srcRect/>
                <a:stretch>
                  <a:fillRect/>
                </a:stretch>
              </p:blipFill>
              <p:spPr bwMode="auto">
                <a:xfrm>
                  <a:off x="3752850" y="4324350"/>
                  <a:ext cx="1371600" cy="43815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24" name="TextBox19" r:id="rId20" imgW="1371600" imgH="434520"/>
        </mc:Choice>
        <mc:Fallback>
          <p:control name="TextBox19" r:id="rId20" imgW="1371600" imgH="434520">
            <p:pic>
              <p:nvPicPr>
                <p:cNvPr id="22" name="TextBox1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1"/>
                <a:srcRect/>
                <a:stretch>
                  <a:fillRect/>
                </a:stretch>
              </p:blipFill>
              <p:spPr bwMode="auto">
                <a:xfrm>
                  <a:off x="3752850" y="4857750"/>
                  <a:ext cx="1371600" cy="43815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25" name="TextBox20" r:id="rId21" imgW="1371600" imgH="434520"/>
        </mc:Choice>
        <mc:Fallback>
          <p:control name="TextBox20" r:id="rId21" imgW="1371600" imgH="434520">
            <p:pic>
              <p:nvPicPr>
                <p:cNvPr id="23" name="TextBox2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2"/>
                <a:srcRect/>
                <a:stretch>
                  <a:fillRect/>
                </a:stretch>
              </p:blipFill>
              <p:spPr bwMode="auto">
                <a:xfrm>
                  <a:off x="3752850" y="5372100"/>
                  <a:ext cx="1371600" cy="43815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7"/>
          <p:cNvSpPr txBox="1">
            <a:spLocks noChangeArrowheads="1"/>
          </p:cNvSpPr>
          <p:nvPr/>
        </p:nvSpPr>
        <p:spPr bwMode="auto">
          <a:xfrm>
            <a:off x="2286000" y="1304925"/>
            <a:ext cx="55626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BI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Ể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U TH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ỨC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Ó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ỨA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BA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Ữ</a:t>
            </a:r>
          </a:p>
        </p:txBody>
      </p:sp>
      <p:sp>
        <p:nvSpPr>
          <p:cNvPr id="192523" name="Rectangle 11"/>
          <p:cNvSpPr>
            <a:spLocks noChangeArrowheads="1"/>
          </p:cNvSpPr>
          <p:nvPr/>
        </p:nvSpPr>
        <p:spPr bwMode="auto">
          <a:xfrm>
            <a:off x="304800" y="2865438"/>
            <a:ext cx="8305800" cy="2455862"/>
          </a:xfrm>
          <a:prstGeom prst="rect">
            <a:avLst/>
          </a:prstGeom>
          <a:solidFill>
            <a:srgbClr val="FFFF99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ko-KR" sz="3200" b="1">
                <a:solidFill>
                  <a:srgbClr val="00CC00"/>
                </a:solidFill>
                <a:latin typeface="Arial" charset="0"/>
                <a:ea typeface="Gulim" pitchFamily="34" charset="-127"/>
              </a:rPr>
              <a:t>1. Lấy ví dụ về biểu thức có </a:t>
            </a:r>
            <a:r>
              <a:rPr lang="en-US" altLang="ko-KR" sz="3200" b="1">
                <a:solidFill>
                  <a:srgbClr val="FF0000"/>
                </a:solidFill>
                <a:latin typeface="Arial" charset="0"/>
                <a:ea typeface="Gulim" pitchFamily="34" charset="-127"/>
              </a:rPr>
              <a:t>chứa ba chữ</a:t>
            </a:r>
          </a:p>
          <a:p>
            <a:pPr algn="just">
              <a:lnSpc>
                <a:spcPct val="120000"/>
              </a:lnSpc>
            </a:pPr>
            <a:r>
              <a:rPr lang="en-US" altLang="ko-KR" sz="3200" b="1">
                <a:solidFill>
                  <a:srgbClr val="00CC00"/>
                </a:solidFill>
                <a:latin typeface="Arial" charset="0"/>
                <a:ea typeface="Gulim" pitchFamily="34" charset="-127"/>
              </a:rPr>
              <a:t>2. Tìm điểm giống nhau và khác nhau giữa biểu thức </a:t>
            </a:r>
            <a:r>
              <a:rPr lang="en-US" altLang="ko-KR" sz="3200" b="1">
                <a:solidFill>
                  <a:srgbClr val="FF0000"/>
                </a:solidFill>
                <a:latin typeface="Arial" charset="0"/>
                <a:ea typeface="Gulim" pitchFamily="34" charset="-127"/>
              </a:rPr>
              <a:t>có chứa ba chữ </a:t>
            </a:r>
            <a:r>
              <a:rPr lang="en-US" altLang="ko-KR" sz="3200" b="1">
                <a:solidFill>
                  <a:srgbClr val="00CC00"/>
                </a:solidFill>
                <a:latin typeface="Arial" charset="0"/>
                <a:ea typeface="Gulim" pitchFamily="34" charset="-127"/>
              </a:rPr>
              <a:t>và biểu thức </a:t>
            </a:r>
            <a:r>
              <a:rPr lang="en-US" altLang="ko-KR" sz="3200" b="1">
                <a:solidFill>
                  <a:srgbClr val="FF0000"/>
                </a:solidFill>
                <a:latin typeface="Arial" charset="0"/>
                <a:ea typeface="Gulim" pitchFamily="34" charset="-127"/>
              </a:rPr>
              <a:t>có chứa hai chữ</a:t>
            </a:r>
          </a:p>
        </p:txBody>
      </p:sp>
      <p:pic>
        <p:nvPicPr>
          <p:cNvPr id="192525" name="Picture 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20193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Text Box 14"/>
          <p:cNvSpPr txBox="1">
            <a:spLocks noChangeArrowheads="1"/>
          </p:cNvSpPr>
          <p:nvPr/>
        </p:nvSpPr>
        <p:spPr bwMode="auto">
          <a:xfrm>
            <a:off x="1905000" y="76200"/>
            <a:ext cx="5464175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endParaRPr lang="en-US" sz="2600" b="1" i="1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To</a:t>
            </a:r>
            <a:r>
              <a:rPr lang="vi-VN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án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2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2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92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2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46" name="Rectangle 10"/>
          <p:cNvSpPr>
            <a:spLocks noChangeArrowheads="1"/>
          </p:cNvSpPr>
          <p:nvPr/>
        </p:nvSpPr>
        <p:spPr bwMode="auto">
          <a:xfrm>
            <a:off x="1981200" y="3579813"/>
            <a:ext cx="5562600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n-US" altLang="ko-KR" sz="2600">
                <a:solidFill>
                  <a:srgbClr val="FF3300"/>
                </a:solidFill>
                <a:latin typeface="Arial" charset="0"/>
                <a:ea typeface="Gulim" pitchFamily="34" charset="-127"/>
              </a:rPr>
              <a:t>- </a:t>
            </a:r>
            <a:r>
              <a:rPr lang="en-US" altLang="ko-KR" sz="2600" b="1" i="1">
                <a:solidFill>
                  <a:srgbClr val="FF3300"/>
                </a:solidFill>
                <a:latin typeface="Arial" charset="0"/>
                <a:ea typeface="Gulim" pitchFamily="34" charset="-127"/>
              </a:rPr>
              <a:t>Khác nhau</a:t>
            </a:r>
            <a:r>
              <a:rPr lang="en-US" altLang="ko-KR" sz="2600">
                <a:latin typeface="Arial" charset="0"/>
                <a:ea typeface="Gulim" pitchFamily="34" charset="-127"/>
              </a:rPr>
              <a:t>:</a:t>
            </a:r>
          </a:p>
          <a:p>
            <a:pPr algn="just"/>
            <a:r>
              <a:rPr lang="en-US" altLang="ko-KR" sz="2600">
                <a:solidFill>
                  <a:srgbClr val="009900"/>
                </a:solidFill>
                <a:latin typeface="Arial" charset="0"/>
                <a:ea typeface="Gulim" pitchFamily="34" charset="-127"/>
              </a:rPr>
              <a:t>+ Biểu thức có chứa 2 chữ: chỉ chứa 2 chữ trong biểu thức</a:t>
            </a:r>
          </a:p>
          <a:p>
            <a:pPr algn="just"/>
            <a:r>
              <a:rPr lang="en-US" altLang="ko-KR" sz="2600">
                <a:solidFill>
                  <a:srgbClr val="009900"/>
                </a:solidFill>
                <a:latin typeface="Arial" charset="0"/>
                <a:ea typeface="Gulim" pitchFamily="34" charset="-127"/>
              </a:rPr>
              <a:t>+ Biểu thức có chứa 3 chữ: chứa 3 chữ trong biểu thức </a:t>
            </a:r>
          </a:p>
        </p:txBody>
      </p:sp>
      <p:sp>
        <p:nvSpPr>
          <p:cNvPr id="193547" name="AutoShape 11"/>
          <p:cNvSpPr>
            <a:spLocks noChangeArrowheads="1"/>
          </p:cNvSpPr>
          <p:nvPr/>
        </p:nvSpPr>
        <p:spPr bwMode="auto">
          <a:xfrm>
            <a:off x="6629400" y="1676400"/>
            <a:ext cx="2514600" cy="1066800"/>
          </a:xfrm>
          <a:prstGeom prst="star16">
            <a:avLst>
              <a:gd name="adj" fmla="val 37500"/>
            </a:avLst>
          </a:prstGeom>
          <a:solidFill>
            <a:srgbClr val="FFFF99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>
                <a:solidFill>
                  <a:srgbClr val="FF00FF"/>
                </a:solidFill>
                <a:latin typeface="Arial" charset="0"/>
              </a:rPr>
              <a:t>m + n : p</a:t>
            </a:r>
          </a:p>
        </p:txBody>
      </p:sp>
      <p:sp>
        <p:nvSpPr>
          <p:cNvPr id="193548" name="AutoShape 12"/>
          <p:cNvSpPr>
            <a:spLocks noChangeArrowheads="1"/>
          </p:cNvSpPr>
          <p:nvPr/>
        </p:nvSpPr>
        <p:spPr bwMode="auto">
          <a:xfrm>
            <a:off x="7258050" y="3105150"/>
            <a:ext cx="1752600" cy="1219200"/>
          </a:xfrm>
          <a:prstGeom prst="star8">
            <a:avLst>
              <a:gd name="adj" fmla="val 38250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 i="1">
                <a:solidFill>
                  <a:srgbClr val="FFFFCC"/>
                </a:solidFill>
                <a:latin typeface="Arial" charset="0"/>
              </a:rPr>
              <a:t>c : e x d</a:t>
            </a:r>
          </a:p>
        </p:txBody>
      </p:sp>
      <p:sp>
        <p:nvSpPr>
          <p:cNvPr id="193549" name="AutoShape 13"/>
          <p:cNvSpPr>
            <a:spLocks noChangeArrowheads="1"/>
          </p:cNvSpPr>
          <p:nvPr/>
        </p:nvSpPr>
        <p:spPr bwMode="auto">
          <a:xfrm>
            <a:off x="457200" y="1752600"/>
            <a:ext cx="1295400" cy="762000"/>
          </a:xfrm>
          <a:prstGeom prst="flowChartAlternateProcess">
            <a:avLst/>
          </a:prstGeom>
          <a:solidFill>
            <a:srgbClr val="CFFDD4"/>
          </a:solidFill>
          <a:ln w="9525">
            <a:solidFill>
              <a:srgbClr val="66FFFF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600">
                <a:solidFill>
                  <a:srgbClr val="0000FF"/>
                </a:solidFill>
                <a:latin typeface="Arial" charset="0"/>
              </a:rPr>
              <a:t>(p + q) - n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228600" y="3048000"/>
            <a:ext cx="1600200" cy="1066800"/>
            <a:chOff x="144" y="1920"/>
            <a:chExt cx="1008" cy="672"/>
          </a:xfrm>
        </p:grpSpPr>
        <p:sp>
          <p:nvSpPr>
            <p:cNvPr id="193554" name="AutoShape 18"/>
            <p:cNvSpPr>
              <a:spLocks noChangeArrowheads="1"/>
            </p:cNvSpPr>
            <p:nvPr/>
          </p:nvSpPr>
          <p:spPr bwMode="auto">
            <a:xfrm>
              <a:off x="144" y="1920"/>
              <a:ext cx="1008" cy="672"/>
            </a:xfrm>
            <a:prstGeom prst="cloudCallout">
              <a:avLst>
                <a:gd name="adj1" fmla="val 46926"/>
                <a:gd name="adj2" fmla="val 43602"/>
              </a:avLst>
            </a:prstGeom>
            <a:gradFill rotWithShape="1">
              <a:gsLst>
                <a:gs pos="0">
                  <a:srgbClr val="00CC00"/>
                </a:gs>
                <a:gs pos="50000">
                  <a:schemeClr val="bg1"/>
                </a:gs>
                <a:gs pos="100000">
                  <a:srgbClr val="00CC00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13327" name="WordArt 16"/>
            <p:cNvSpPr>
              <a:spLocks noChangeArrowheads="1" noChangeShapeType="1" noTextEdit="1"/>
            </p:cNvSpPr>
            <p:nvPr/>
          </p:nvSpPr>
          <p:spPr bwMode="auto">
            <a:xfrm>
              <a:off x="240" y="2088"/>
              <a:ext cx="816" cy="28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b="1" i="1" kern="10">
                  <a:ln w="15875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99"/>
                  </a:solidFill>
                  <a:effectLst>
                    <a:outerShdw dist="35921" dir="2700000" algn="ctr" rotWithShape="0">
                      <a:srgbClr val="808080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a - b + c -14 </a:t>
              </a:r>
            </a:p>
          </p:txBody>
        </p: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228600" y="4495800"/>
            <a:ext cx="1676400" cy="1143000"/>
            <a:chOff x="144" y="2832"/>
            <a:chExt cx="1056" cy="720"/>
          </a:xfrm>
        </p:grpSpPr>
        <p:sp>
          <p:nvSpPr>
            <p:cNvPr id="193555" name="AutoShape 19"/>
            <p:cNvSpPr>
              <a:spLocks noChangeArrowheads="1"/>
            </p:cNvSpPr>
            <p:nvPr/>
          </p:nvSpPr>
          <p:spPr bwMode="auto">
            <a:xfrm>
              <a:off x="144" y="2832"/>
              <a:ext cx="1056" cy="720"/>
            </a:xfrm>
            <a:prstGeom prst="cloudCallout">
              <a:avLst>
                <a:gd name="adj1" fmla="val 59375"/>
                <a:gd name="adj2" fmla="val -55000"/>
              </a:avLst>
            </a:prstGeom>
            <a:gradFill rotWithShape="1">
              <a:gsLst>
                <a:gs pos="0">
                  <a:srgbClr val="FF66CC"/>
                </a:gs>
                <a:gs pos="50000">
                  <a:schemeClr val="bg1"/>
                </a:gs>
                <a:gs pos="100000">
                  <a:srgbClr val="FF66CC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13325" name="WordArt 17"/>
            <p:cNvSpPr>
              <a:spLocks noChangeArrowheads="1" noChangeShapeType="1" noTextEdit="1"/>
            </p:cNvSpPr>
            <p:nvPr/>
          </p:nvSpPr>
          <p:spPr bwMode="auto">
            <a:xfrm>
              <a:off x="240" y="3024"/>
              <a:ext cx="864" cy="28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pt-BR" sz="3600" b="1" i="1" kern="10">
                  <a:ln w="15875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effectLst>
                    <a:outerShdw dist="35921" dir="2700000" algn="ctr" rotWithShape="0">
                      <a:srgbClr val="808080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4 x a + b : c</a:t>
              </a:r>
              <a:endParaRPr lang="en-US" sz="3600" b="1" i="1" kern="10">
                <a:ln w="1587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endParaRPr>
            </a:p>
          </p:txBody>
        </p:sp>
      </p:grpSp>
      <p:sp>
        <p:nvSpPr>
          <p:cNvPr id="193559" name="Rectangle 23"/>
          <p:cNvSpPr>
            <a:spLocks noChangeArrowheads="1"/>
          </p:cNvSpPr>
          <p:nvPr/>
        </p:nvSpPr>
        <p:spPr bwMode="auto">
          <a:xfrm>
            <a:off x="1981200" y="2463800"/>
            <a:ext cx="571500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n-US" altLang="ko-KR" sz="2600">
                <a:solidFill>
                  <a:srgbClr val="FF0000"/>
                </a:solidFill>
                <a:latin typeface="Arial" charset="0"/>
                <a:ea typeface="Gulim" pitchFamily="34" charset="-127"/>
              </a:rPr>
              <a:t>– </a:t>
            </a:r>
            <a:r>
              <a:rPr lang="en-US" altLang="ko-KR" sz="2600" b="1" i="1">
                <a:solidFill>
                  <a:srgbClr val="FF0000"/>
                </a:solidFill>
                <a:latin typeface="Arial" charset="0"/>
                <a:ea typeface="Gulim" pitchFamily="34" charset="-127"/>
              </a:rPr>
              <a:t>Giống</a:t>
            </a:r>
            <a:r>
              <a:rPr lang="en-US" altLang="ko-KR" sz="2600" b="1" i="1">
                <a:solidFill>
                  <a:srgbClr val="FF3300"/>
                </a:solidFill>
                <a:latin typeface="Arial" charset="0"/>
                <a:ea typeface="Gulim" pitchFamily="34" charset="-127"/>
              </a:rPr>
              <a:t> nhau</a:t>
            </a:r>
            <a:r>
              <a:rPr lang="en-US" altLang="ko-KR" sz="2800">
                <a:solidFill>
                  <a:srgbClr val="0000FF"/>
                </a:solidFill>
                <a:latin typeface="Arial" charset="0"/>
                <a:ea typeface="Gulim" pitchFamily="34" charset="-127"/>
              </a:rPr>
              <a:t>: </a:t>
            </a:r>
            <a:r>
              <a:rPr lang="en-US" altLang="ko-KR" sz="2600">
                <a:solidFill>
                  <a:srgbClr val="0000FF"/>
                </a:solidFill>
                <a:latin typeface="Arial" charset="0"/>
                <a:ea typeface="Gulim" pitchFamily="34" charset="-127"/>
              </a:rPr>
              <a:t>là các biểu thức có chứa chữ, có thể có hoặc không có phần số.</a:t>
            </a:r>
          </a:p>
        </p:txBody>
      </p:sp>
      <p:sp>
        <p:nvSpPr>
          <p:cNvPr id="193561" name="Oval 25"/>
          <p:cNvSpPr>
            <a:spLocks noChangeArrowheads="1"/>
          </p:cNvSpPr>
          <p:nvPr/>
        </p:nvSpPr>
        <p:spPr bwMode="auto">
          <a:xfrm>
            <a:off x="3200400" y="1905000"/>
            <a:ext cx="1905000" cy="685800"/>
          </a:xfrm>
          <a:prstGeom prst="ellipse">
            <a:avLst/>
          </a:prstGeom>
          <a:solidFill>
            <a:srgbClr val="CCFF33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en-US" sz="2800">
                <a:solidFill>
                  <a:srgbClr val="CC00FF"/>
                </a:solidFill>
                <a:latin typeface="Arial" charset="0"/>
              </a:rPr>
              <a:t>a - b - c</a:t>
            </a:r>
          </a:p>
        </p:txBody>
      </p:sp>
      <p:sp>
        <p:nvSpPr>
          <p:cNvPr id="13322" name="Text Box 7"/>
          <p:cNvSpPr txBox="1">
            <a:spLocks noChangeArrowheads="1"/>
          </p:cNvSpPr>
          <p:nvPr/>
        </p:nvSpPr>
        <p:spPr bwMode="auto">
          <a:xfrm>
            <a:off x="2286000" y="1066800"/>
            <a:ext cx="55626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BI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Ể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U TH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ỨC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Ó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ỨA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BA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Ữ</a:t>
            </a:r>
          </a:p>
        </p:txBody>
      </p:sp>
      <p:sp>
        <p:nvSpPr>
          <p:cNvPr id="13323" name="Text Box 14"/>
          <p:cNvSpPr txBox="1">
            <a:spLocks noChangeArrowheads="1"/>
          </p:cNvSpPr>
          <p:nvPr/>
        </p:nvSpPr>
        <p:spPr bwMode="auto">
          <a:xfrm>
            <a:off x="1905000" y="76200"/>
            <a:ext cx="5464175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endParaRPr lang="en-US" sz="2600" b="1" i="1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To</a:t>
            </a:r>
            <a:r>
              <a:rPr lang="vi-VN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án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35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3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3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3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3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3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3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3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3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35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3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3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3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3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35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9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935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3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3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46" grpId="0"/>
      <p:bldP spid="193547" grpId="0" animBg="1"/>
      <p:bldP spid="193548" grpId="0" animBg="1"/>
      <p:bldP spid="193549" grpId="0" animBg="1"/>
      <p:bldP spid="193559" grpId="0"/>
      <p:bldP spid="19356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2108</TotalTime>
  <Words>978</Words>
  <Application>Microsoft Office PowerPoint</Application>
  <PresentationFormat>On-screen Show (4:3)</PresentationFormat>
  <Paragraphs>142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Calibri</vt:lpstr>
      <vt:lpstr>Constantia</vt:lpstr>
      <vt:lpstr>Gulim</vt:lpstr>
      <vt:lpstr>Times New Roman</vt:lpstr>
      <vt:lpstr>Verdana</vt:lpstr>
      <vt:lpstr>Wingdings 2</vt:lpstr>
      <vt:lpstr>Flow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Chibi Computer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Ngoc Tuyen</dc:creator>
  <cp:lastModifiedBy>Admin</cp:lastModifiedBy>
  <cp:revision>134</cp:revision>
  <cp:lastPrinted>1601-01-01T00:00:00Z</cp:lastPrinted>
  <dcterms:created xsi:type="dcterms:W3CDTF">2006-02-21T00:28:28Z</dcterms:created>
  <dcterms:modified xsi:type="dcterms:W3CDTF">2022-10-21T03:09:42Z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7</vt:i4>
  </property>
</Properties>
</file>