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7" r:id="rId2"/>
    <p:sldId id="268" r:id="rId3"/>
    <p:sldId id="269" r:id="rId4"/>
    <p:sldId id="274" r:id="rId5"/>
    <p:sldId id="284" r:id="rId6"/>
    <p:sldId id="270" r:id="rId7"/>
    <p:sldId id="283" r:id="rId8"/>
    <p:sldId id="272" r:id="rId9"/>
    <p:sldId id="273" r:id="rId10"/>
    <p:sldId id="282" r:id="rId11"/>
    <p:sldId id="265" r:id="rId12"/>
    <p:sldId id="256" r:id="rId13"/>
    <p:sldId id="257" r:id="rId14"/>
    <p:sldId id="259" r:id="rId15"/>
    <p:sldId id="278" r:id="rId16"/>
    <p:sldId id="277" r:id="rId17"/>
    <p:sldId id="280" r:id="rId18"/>
    <p:sldId id="275" r:id="rId19"/>
    <p:sldId id="279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9" autoAdjust="0"/>
    <p:restoredTop sz="95455" autoAdjust="0"/>
  </p:normalViewPr>
  <p:slideViewPr>
    <p:cSldViewPr>
      <p:cViewPr varScale="1">
        <p:scale>
          <a:sx n="91" d="100"/>
          <a:sy n="91" d="100"/>
        </p:scale>
        <p:origin x="8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6DBE-525E-45BA-AB37-4030B1D74B26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7F359-73E8-4ECC-B49D-4D471330A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5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8D4FDE3-DCBE-4C4C-B1B8-DEF5C74C0316}" type="slidenum">
              <a:rPr lang="en-US" altLang="en-US" sz="1200">
                <a:latin typeface="VNI-Times" pitchFamily="2" charset="0"/>
              </a:rPr>
              <a:pPr algn="r" eaLnBrk="1" hangingPunct="1"/>
              <a:t>4</a:t>
            </a:fld>
            <a:endParaRPr lang="en-US" altLang="en-US" sz="12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48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E298F32-6139-4BDA-9270-1C9B127F3698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6797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8D4FDE3-DCBE-4C4C-B1B8-DEF5C74C0316}" type="slidenum">
              <a:rPr lang="en-US" altLang="en-US" sz="1200">
                <a:latin typeface="VNI-Times" pitchFamily="2" charset="0"/>
              </a:rPr>
              <a:pPr algn="r" eaLnBrk="1" hangingPunct="1"/>
              <a:t>7</a:t>
            </a:fld>
            <a:endParaRPr lang="en-US" altLang="en-US" sz="1200"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14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7F359-73E8-4ECC-B49D-4D471330A6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2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5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942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2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8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4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1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3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0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152F-6F5E-48CF-A181-2BBC38F9FBB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60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152F-6F5E-48CF-A181-2BBC38F9FBBA}" type="datetimeFigureOut">
              <a:rPr lang="en-US" smtClean="0"/>
              <a:t>11/5/2022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0BE1-FDAB-420A-BDC8-F3D2682E8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10" Type="http://schemas.openxmlformats.org/officeDocument/2006/relationships/image" Target="../media/image14.png"/><Relationship Id="rId4" Type="http://schemas.openxmlformats.org/officeDocument/2006/relationships/image" Target="../media/image9.jp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3.gif"/><Relationship Id="rId5" Type="http://schemas.openxmlformats.org/officeDocument/2006/relationships/image" Target="../media/image16.gif"/><Relationship Id="rId10" Type="http://schemas.openxmlformats.org/officeDocument/2006/relationships/image" Target="../media/image18.jpeg"/><Relationship Id="rId4" Type="http://schemas.openxmlformats.org/officeDocument/2006/relationships/image" Target="../media/image15.jpg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image" Target="../media/image16.gif"/><Relationship Id="rId10" Type="http://schemas.openxmlformats.org/officeDocument/2006/relationships/image" Target="../media/image13.gif"/><Relationship Id="rId4" Type="http://schemas.openxmlformats.org/officeDocument/2006/relationships/image" Target="../media/image15.jp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4.png"/><Relationship Id="rId5" Type="http://schemas.openxmlformats.org/officeDocument/2006/relationships/image" Target="../media/image16.gif"/><Relationship Id="rId10" Type="http://schemas.openxmlformats.org/officeDocument/2006/relationships/image" Target="../media/image13.gif"/><Relationship Id="rId4" Type="http://schemas.openxmlformats.org/officeDocument/2006/relationships/image" Target="../media/image15.jp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76200" y="846138"/>
            <a:ext cx="184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1350" smtClean="0"/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76200" y="846138"/>
            <a:ext cx="184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1350" smtClean="0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76200" y="846138"/>
            <a:ext cx="184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1350" smtClean="0"/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76200" y="846138"/>
            <a:ext cx="184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1350" smtClean="0"/>
          </a:p>
        </p:txBody>
      </p:sp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76200" y="846138"/>
            <a:ext cx="184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1350" smtClean="0"/>
          </a:p>
        </p:txBody>
      </p:sp>
      <p:sp>
        <p:nvSpPr>
          <p:cNvPr id="3079" name="Rectangle 28"/>
          <p:cNvSpPr>
            <a:spLocks noChangeArrowheads="1"/>
          </p:cNvSpPr>
          <p:nvPr/>
        </p:nvSpPr>
        <p:spPr bwMode="auto">
          <a:xfrm>
            <a:off x="76200" y="846138"/>
            <a:ext cx="184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1350" smtClean="0"/>
          </a:p>
        </p:txBody>
      </p:sp>
      <p:grpSp>
        <p:nvGrpSpPr>
          <p:cNvPr id="3080" name="Group 18"/>
          <p:cNvGrpSpPr>
            <a:grpSpLocks/>
          </p:cNvGrpSpPr>
          <p:nvPr/>
        </p:nvGrpSpPr>
        <p:grpSpPr bwMode="auto">
          <a:xfrm>
            <a:off x="990600" y="4137529"/>
            <a:ext cx="2743200" cy="1543050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3087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1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825" b="1" smtClean="0"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sz="4800" smtClean="0">
                <a:cs typeface="Times New Roman" panose="02020603050405020304" pitchFamily="18" charset="0"/>
              </a:endParaRPr>
            </a:p>
          </p:txBody>
        </p:sp>
        <p:sp>
          <p:nvSpPr>
            <p:cNvPr id="3092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4800"/>
            </a:p>
          </p:txBody>
        </p:sp>
        <p:sp>
          <p:nvSpPr>
            <p:cNvPr id="3093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094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sz="4800"/>
            </a:p>
          </p:txBody>
        </p:sp>
      </p:grp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56880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1350" smtClean="0">
              <a:latin typeface="Times New Roman" panose="02020603050405020304" pitchFamily="18" charset="0"/>
            </a:endParaRPr>
          </a:p>
        </p:txBody>
      </p:sp>
      <p:sp>
        <p:nvSpPr>
          <p:cNvPr id="3082" name="WordArt 21"/>
          <p:cNvSpPr>
            <a:spLocks noChangeArrowheads="1" noChangeShapeType="1" noTextEdit="1"/>
          </p:cNvSpPr>
          <p:nvPr/>
        </p:nvSpPr>
        <p:spPr bwMode="auto">
          <a:xfrm>
            <a:off x="5334000" y="1828800"/>
            <a:ext cx="3362325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20" name="Picture 36" descr="https://i.pinimg.com/564x/50/d7/73/50d773b8c8cbf6b72c81e475db52a72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4053"/>
            <a:ext cx="899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121899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Thứ tư ngày 9 tháng 11 năm 2022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3806737"/>
            <a:ext cx="7195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en-US" sz="7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1849483" y="815535"/>
            <a:ext cx="1733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4000" b="1" u="sng" dirty="0"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687816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8378" y="0"/>
            <a:ext cx="11464022" cy="77724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DỤNG- TRẢI NGHIỆM</a:t>
            </a:r>
            <a:endParaRPr lang="en-US" sz="5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5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51651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6927" y="0"/>
            <a:ext cx="2736273" cy="1981200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415637" y="451991"/>
            <a:ext cx="358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ONG NHỎ </a:t>
            </a: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VÀ MẬT HOA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7" y="3429000"/>
            <a:ext cx="2643187" cy="3338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69268"/>
            <a:ext cx="2209800" cy="271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986" y="152400"/>
            <a:ext cx="1952408" cy="193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6" y="1132454"/>
            <a:ext cx="4743450" cy="4743450"/>
          </a:xfrm>
          <a:prstGeom prst="rect">
            <a:avLst/>
          </a:prstGeom>
        </p:spPr>
      </p:pic>
      <p:sp>
        <p:nvSpPr>
          <p:cNvPr id="10" name="Right Arrow 9">
            <a:hlinkClick r:id="rId9" action="ppaction://hlinksldjump"/>
          </p:cNvPr>
          <p:cNvSpPr/>
          <p:nvPr/>
        </p:nvSpPr>
        <p:spPr>
          <a:xfrm>
            <a:off x="7620000" y="5486400"/>
            <a:ext cx="1524000" cy="119761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710054" y="5875904"/>
            <a:ext cx="1343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BẮT ĐẦU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ChiOngNauVaEmBeBeat-VA-526277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14400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4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27" y="3295287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128" y="2128494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2285996" y="2308092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406248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04248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6176073" y="2308092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24806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6176071" y="3452776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824406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40772" y="317542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5261671" y="3295287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5309900" y="2226615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084658" y="501554"/>
            <a:ext cx="2682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203124 </a:t>
            </a:r>
            <a:r>
              <a:rPr lang="en-US" alt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=</a:t>
            </a:r>
            <a:endParaRPr lang="en-US" alt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4 -0.04347 C 0.0625 -0.05665 0.075 -0.06682 0.08576 -0.0756 C 0.08837 -0.0837 0.10069 -0.10173 0.10816 -0.10797 C 0.11701 -0.13595 0.17066 -0.1452 0.20104 -0.14844 C 0.21615 -0.14774 0.23194 -0.15029 0.24635 -0.14659 C 0.25208 -0.1452 0.25295 -0.13826 0.25642 -0.1341 C 0.26076 -0.12878 0.26406 -0.11699 0.26649 -0.11006 C 0.26823 -0.10474 0.2717 -0.09387 0.2717 -0.09364 C 0.27083 -0.07769 0.27049 -0.0615 0.2691 -0.04532 C 0.2684 -0.03977 0.26441 -0.03792 0.26163 -0.03329 C 0.24549 -0.0074 0.21632 0.00231 0.18125 0.00717 C 0.16059 0.00532 0.16146 0.00833 0.14844 -0.00092 C 0.14236 -0.00532 0.1309 -0.01503 0.1309 -0.0148 C 0.12708 -0.02428 0.12344 -0.04347 0.12344 -0.04323 C 0.12622 -0.08323 0.11823 -0.07214 0.13576 -0.09179 C 0.14722 -0.10474 0.13385 -0.09618 0.14844 -0.10381 C 0.15972 -0.11722 0.17378 -0.12971 0.19097 -0.13826 C 0.19427 -0.13988 0.19774 -0.1415 0.20104 -0.14243 C 0.20781 -0.14428 0.22118 -0.14659 0.22118 -0.14636 C 0.22882 -0.14589 0.23646 -0.14612 0.24392 -0.14451 C 0.24635 -0.14404 0.24722 -0.1415 0.24896 -0.14011 C 0.26042 -0.13225 0.26736 -0.12485 0.27396 -0.11399 C 0.27882 -0.0874 0.29358 -0.0326 0.2717 -0.01503 C 0.25295 -2.19653E-6 0.22413 0.00971 0.19878 0.01318 C 0.18125 0.01133 0.17726 0.01203 0.16597 0.00301 C 0.15851 -0.00971 0.1559 -0.02173 0.15365 -0.03537 C 0.15503 -0.06913 0.14757 -0.08855 0.17118 -0.11191 C 0.17813 -0.11861 0.18003 -0.12323 0.19097 -0.12601 C 0.19878 -0.13017 0.20521 -0.13202 0.21372 -0.1341 C 0.23976 -0.13225 0.23056 -0.13225 0.24132 -0.13225 L 0.21875 -0.11792 L 0.23889 -0.13826 " pathEditMode="relative" rAng="0" ptsTypes="fffffffffffffffffffffffffffffAAA">
                                      <p:cBhvr>
                                        <p:cTn id="6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55" y="-252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74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2" grpId="0" animBg="1"/>
      <p:bldP spid="24" grpId="0" animBg="1"/>
      <p:bldP spid="26" grpId="0" animBg="1"/>
      <p:bldP spid="27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7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655" y="2174671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5943600" y="2237944"/>
            <a:ext cx="2376055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156540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276342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2331023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65540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6033656" y="3398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540156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5060260" y="324252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1203759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340446" y="468986"/>
            <a:ext cx="2225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52180 x 3 =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83" y="4638575"/>
            <a:ext cx="1567186" cy="1979454"/>
          </a:xfrm>
          <a:prstGeom prst="rect">
            <a:avLst/>
          </a:prstGeom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392 0.09074 C 0.22917 0.05949 0.26059 0.03542 0.28785 0.01482 C 0.29444 -0.0044 0.32552 -0.04699 0.34427 -0.0618 C 0.36667 -0.12777 0.50208 -0.14977 0.57882 -0.1574 C 0.61701 -0.15578 0.65677 -0.16157 0.69323 -0.15301 C 0.70764 -0.14977 0.7099 -0.13333 0.71858 -0.12338 C 0.72951 -0.11088 0.73785 -0.0831 0.7441 -0.06666 C 0.74844 -0.05416 0.75712 -0.02847 0.75712 -0.02777 C 0.75503 0.00973 0.75417 0.04815 0.75069 0.08635 C 0.74878 0.09931 0.73872 0.10371 0.73177 0.11482 C 0.69097 0.17593 0.61736 0.19885 0.52882 0.20973 C 0.47674 0.20533 0.47882 0.2125 0.44601 0.19121 C 0.43073 0.18079 0.40174 0.15787 0.40174 0.15834 C 0.39219 0.13611 0.38299 0.09074 0.38299 0.09121 C 0.38993 -0.00324 0.36979 0.02292 0.41406 -0.02338 C 0.44288 -0.05416 0.4092 -0.03379 0.44601 -0.05185 C 0.47448 -0.08356 0.51007 -0.11296 0.55347 -0.13333 C 0.56181 -0.13703 0.57049 -0.14097 0.57882 -0.14305 C 0.59583 -0.14745 0.62969 -0.15301 0.62969 -0.15231 C 0.64896 -0.15139 0.66823 -0.15185 0.68715 -0.14815 C 0.69323 -0.14699 0.69531 -0.14097 0.69983 -0.13773 C 0.72865 -0.11898 0.74618 -0.10162 0.76285 -0.07592 C 0.77517 -0.01319 0.8125 0.11644 0.75712 0.15787 C 0.7099 0.19329 0.63715 0.21574 0.57309 0.22408 C 0.52882 0.21968 0.51875 0.2213 0.49028 0.2 C 0.47153 0.17037 0.46493 0.14213 0.4592 0.10973 C 0.46267 0.0301 0.44375 -0.01574 0.50347 -0.07106 C 0.52101 -0.0868 0.52587 -0.09768 0.55347 -0.1044 C 0.57309 -0.11412 0.58941 -0.11852 0.61076 -0.12338 C 0.67656 -0.11898 0.6533 -0.11898 0.68056 -0.11898 L 0.62344 -0.08518 L 0.67431 -0.13333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-594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a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87" y="2128495"/>
            <a:ext cx="817945" cy="8824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hoad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20" y="3252362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0" name="hoac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05" y="2130844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1" name="hoab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15" y="3273180"/>
            <a:ext cx="817945" cy="88241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6" name="danana"/>
          <p:cNvSpPr txBox="1"/>
          <p:nvPr/>
        </p:nvSpPr>
        <p:spPr>
          <a:xfrm>
            <a:off x="6670871" y="3431959"/>
            <a:ext cx="2285999" cy="52322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1672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apanb"/>
          <p:cNvSpPr txBox="1"/>
          <p:nvPr/>
        </p:nvSpPr>
        <p:spPr>
          <a:xfrm>
            <a:off x="2285996" y="3452776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3572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dapanc"/>
          <p:cNvSpPr txBox="1"/>
          <p:nvPr/>
        </p:nvSpPr>
        <p:spPr>
          <a:xfrm>
            <a:off x="6670871" y="2255580"/>
            <a:ext cx="2285999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6271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dapand"/>
          <p:cNvSpPr txBox="1"/>
          <p:nvPr/>
        </p:nvSpPr>
        <p:spPr>
          <a:xfrm>
            <a:off x="2285996" y="2255580"/>
            <a:ext cx="2376054" cy="52322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1267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cauhoi"/>
          <p:cNvSpPr/>
          <p:nvPr/>
        </p:nvSpPr>
        <p:spPr>
          <a:xfrm>
            <a:off x="1369884" y="29022"/>
            <a:ext cx="6019800" cy="158204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hanb"/>
          <p:cNvSpPr/>
          <p:nvPr/>
        </p:nvSpPr>
        <p:spPr>
          <a:xfrm>
            <a:off x="1203760" y="321647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nhand"/>
          <p:cNvSpPr/>
          <p:nvPr/>
        </p:nvSpPr>
        <p:spPr>
          <a:xfrm>
            <a:off x="1161137" y="2059990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nhanc"/>
          <p:cNvSpPr/>
          <p:nvPr/>
        </p:nvSpPr>
        <p:spPr>
          <a:xfrm>
            <a:off x="5660923" y="2096508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uhoi"/>
          <p:cNvSpPr txBox="1"/>
          <p:nvPr/>
        </p:nvSpPr>
        <p:spPr>
          <a:xfrm>
            <a:off x="3452252" y="457200"/>
            <a:ext cx="184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836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2 = 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6000" y="2893786"/>
            <a:ext cx="609600" cy="609600"/>
          </a:xfrm>
          <a:prstGeom prst="rect">
            <a:avLst/>
          </a:prstGeom>
        </p:spPr>
      </p:pic>
      <p:pic>
        <p:nvPicPr>
          <p:cNvPr id="33" name="mattro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070" y="0"/>
            <a:ext cx="1137802" cy="1137802"/>
          </a:xfrm>
          <a:prstGeom prst="rect">
            <a:avLst/>
          </a:prstGeom>
        </p:spPr>
      </p:pic>
      <p:pic>
        <p:nvPicPr>
          <p:cNvPr id="20" name="Picture 1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84" y="4615334"/>
            <a:ext cx="1567186" cy="1979454"/>
          </a:xfrm>
          <a:prstGeom prst="rect">
            <a:avLst/>
          </a:prstGeom>
        </p:spPr>
      </p:pic>
      <p:pic>
        <p:nvPicPr>
          <p:cNvPr id="8" name="on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251719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1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31 0.11991 C 0.64583 0.11111 0.6533 0.1044 0.6599 0.09861 C 0.66163 0.09329 0.6691 0.08148 0.67378 0.07732 C 0.67917 0.0588 0.71198 0.05278 0.73056 0.0507 C 0.73993 0.05093 0.74965 0.04954 0.75851 0.05185 C 0.76198 0.05278 0.7625 0.05741 0.76458 0.06019 C 0.76736 0.06366 0.76927 0.0713 0.77083 0.07593 C 0.77188 0.0794 0.77396 0.08658 0.77396 0.08681 C 0.77344 0.09723 0.77326 0.10787 0.7724 0.11852 C 0.77188 0.12223 0.76944 0.12338 0.76788 0.12662 C 0.75799 0.14375 0.73993 0.15 0.71858 0.15324 C 0.7059 0.15209 0.70642 0.15394 0.69844 0.14792 C 0.69462 0.14491 0.68767 0.13866 0.68767 0.13889 C 0.68524 0.13241 0.68299 0.11991 0.68299 0.12014 C 0.68472 0.09352 0.67986 0.10093 0.69063 0.08797 C 0.69757 0.0794 0.68941 0.08519 0.69844 0.0801 C 0.70538 0.0713 0.71389 0.06297 0.72448 0.05741 C 0.72656 0.05625 0.72865 0.05533 0.73056 0.05463 C 0.7349 0.05348 0.74306 0.05185 0.74306 0.05209 C 0.74774 0.05232 0.75243 0.05209 0.75694 0.05324 C 0.75851 0.05348 0.75903 0.05533 0.76007 0.05602 C 0.76701 0.06135 0.77135 0.06621 0.77535 0.07338 C 0.7783 0.09074 0.7875 0.12709 0.77396 0.13866 C 0.7625 0.14861 0.74479 0.15486 0.72934 0.15741 C 0.71858 0.15602 0.71597 0.15648 0.7092 0.15047 C 0.70451 0.14213 0.70295 0.13426 0.70156 0.12523 C 0.70243 0.10278 0.69792 0.09005 0.71233 0.07477 C 0.71667 0.07037 0.71771 0.06736 0.72448 0.06551 C 0.72934 0.06273 0.73316 0.06135 0.73837 0.06019 C 0.75434 0.06135 0.74878 0.06135 0.75538 0.06135 L 0.74149 0.07084 L 0.75382 0.05741 " pathEditMode="relative" rAng="0" ptsTypes="fffffffffffffffffffffffffffffA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-164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74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387 L -0.00226 1.00439 " pathEditMode="relative" rAng="0" ptsTypes="AA">
                                      <p:cBhvr>
                                        <p:cTn id="59" dur="3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49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4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98" y="1230399"/>
            <a:ext cx="80771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vi-VN" sz="3600" b="1" dirty="0" smtClean="0">
                <a:effectLst/>
                <a:latin typeface="HP001 4 hàng" panose="020B0603050302020204" pitchFamily="34" charset="0"/>
              </a:rPr>
              <a:t>Khi </a:t>
            </a:r>
            <a:r>
              <a:rPr lang="vi-VN" sz="3600" b="1" dirty="0">
                <a:effectLst/>
                <a:latin typeface="HP001 4 hàng" panose="020B0603050302020204" pitchFamily="34" charset="0"/>
              </a:rPr>
              <a:t>nhân với số có một chữ số ta làm như thế nào ?</a:t>
            </a:r>
            <a:endParaRPr lang="en-US" sz="3600" b="1" dirty="0">
              <a:effectLst/>
              <a:latin typeface="HP001 4 hàng" panose="020B0603050302020204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685798" y="2430728"/>
            <a:ext cx="7543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effectLst/>
                <a:latin typeface="HP001 4 hàng" panose="020B0603050302020204" pitchFamily="34" charset="0"/>
              </a:rPr>
              <a:t>Bước 1: Đặt </a:t>
            </a:r>
            <a:r>
              <a:rPr lang="vi-VN" sz="4000" b="1" dirty="0" smtClean="0">
                <a:solidFill>
                  <a:srgbClr val="0000FF"/>
                </a:solidFill>
                <a:effectLst/>
                <a:latin typeface="HP001 4 hàng" panose="020B0603050302020204" pitchFamily="34" charset="0"/>
              </a:rPr>
              <a:t>tính</a:t>
            </a:r>
            <a:endParaRPr lang="en-US" sz="4000" b="1" dirty="0" smtClean="0">
              <a:solidFill>
                <a:srgbClr val="0000FF"/>
              </a:solidFill>
              <a:effectLst/>
              <a:latin typeface="HP001 4 hàng" panose="020B0603050302020204" pitchFamily="34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990600" y="511642"/>
            <a:ext cx="1371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3600" b="1" u="sng" dirty="0"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" name="Text Box 32"/>
          <p:cNvSpPr txBox="1">
            <a:spLocks noChangeArrowheads="1"/>
          </p:cNvSpPr>
          <p:nvPr/>
        </p:nvSpPr>
        <p:spPr bwMode="auto">
          <a:xfrm>
            <a:off x="2076450" y="396762"/>
            <a:ext cx="6076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 với số có một chữ số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6225" y="4419600"/>
            <a:ext cx="88677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Lưu ý: </a:t>
            </a:r>
            <a:r>
              <a:rPr lang="en-US" altLang="vi-VN" sz="3600" b="1" i="1" dirty="0">
                <a:solidFill>
                  <a:srgbClr val="FF0000"/>
                </a:solidFill>
                <a:latin typeface="HP001 4 hàng" panose="020B0603050302020204" pitchFamily="34" charset="0"/>
              </a:rPr>
              <a:t>Khi thực hiện các phép nhân có nhớ </a:t>
            </a:r>
            <a:r>
              <a:rPr lang="en-US" altLang="vi-VN" sz="3600" b="1" i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cần </a:t>
            </a:r>
            <a:r>
              <a:rPr lang="en-US" altLang="vi-VN" sz="3600" b="1" i="1" dirty="0">
                <a:solidFill>
                  <a:srgbClr val="FF0000"/>
                </a:solidFill>
                <a:latin typeface="HP001 4 hàng" panose="020B0603050302020204" pitchFamily="34" charset="0"/>
              </a:rPr>
              <a:t>thêm số nhớ vào </a:t>
            </a:r>
            <a:r>
              <a:rPr lang="en-US" altLang="vi-VN" sz="3600" b="1" i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kết</a:t>
            </a:r>
            <a:r>
              <a:rPr lang="en-US" altLang="vi-VN" sz="3600" b="1" i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i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quả </a:t>
            </a:r>
            <a:r>
              <a:rPr lang="en-US" altLang="vi-VN" sz="3600" b="1" i="1" dirty="0">
                <a:solidFill>
                  <a:srgbClr val="FF0000"/>
                </a:solidFill>
                <a:latin typeface="HP001 4 hàng" panose="020B0603050302020204" pitchFamily="34" charset="0"/>
              </a:rPr>
              <a:t>của lần nhân liền sau</a:t>
            </a:r>
            <a:r>
              <a:rPr lang="en-US" alt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798" y="3446391"/>
            <a:ext cx="74388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000FF"/>
                </a:solidFill>
                <a:latin typeface="HP001 4 hàng" panose="020B0603050302020204" pitchFamily="34" charset="0"/>
              </a:rPr>
              <a:t>Bước 2: Tính từ phải sang trái</a:t>
            </a:r>
            <a:endParaRPr lang="en-US" sz="40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6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76200" y="846138"/>
            <a:ext cx="184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1350" smtClean="0"/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76200" y="846138"/>
            <a:ext cx="184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1350" smtClean="0"/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76200" y="846138"/>
            <a:ext cx="184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1350" smtClean="0"/>
          </a:p>
        </p:txBody>
      </p:sp>
      <p:sp>
        <p:nvSpPr>
          <p:cNvPr id="3077" name="Rectangle 12"/>
          <p:cNvSpPr>
            <a:spLocks noChangeArrowheads="1"/>
          </p:cNvSpPr>
          <p:nvPr/>
        </p:nvSpPr>
        <p:spPr bwMode="auto">
          <a:xfrm>
            <a:off x="76200" y="846138"/>
            <a:ext cx="184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1350" smtClean="0"/>
          </a:p>
        </p:txBody>
      </p:sp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76200" y="846138"/>
            <a:ext cx="184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1350" smtClean="0"/>
          </a:p>
        </p:txBody>
      </p:sp>
      <p:sp>
        <p:nvSpPr>
          <p:cNvPr id="3079" name="Rectangle 28"/>
          <p:cNvSpPr>
            <a:spLocks noChangeArrowheads="1"/>
          </p:cNvSpPr>
          <p:nvPr/>
        </p:nvSpPr>
        <p:spPr bwMode="auto">
          <a:xfrm>
            <a:off x="76200" y="846138"/>
            <a:ext cx="18415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1350" smtClean="0"/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5688013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sz="1350" smtClean="0">
              <a:latin typeface="Times New Roman" panose="02020603050405020304" pitchFamily="18" charset="0"/>
            </a:endParaRPr>
          </a:p>
        </p:txBody>
      </p:sp>
      <p:sp>
        <p:nvSpPr>
          <p:cNvPr id="3082" name="WordArt 21"/>
          <p:cNvSpPr>
            <a:spLocks noChangeArrowheads="1" noChangeShapeType="1" noTextEdit="1"/>
          </p:cNvSpPr>
          <p:nvPr/>
        </p:nvSpPr>
        <p:spPr bwMode="auto">
          <a:xfrm>
            <a:off x="5334000" y="1828800"/>
            <a:ext cx="3362325" cy="1314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24" name="Picture 4" descr="Download premium vector of Blank yellow note paper vector 553845 | Note  paper, Powerpoint background design, Sticky notes">
            <a:extLst>
              <a:ext uri="{FF2B5EF4-FFF2-40B4-BE49-F238E27FC236}">
                <a16:creationId xmlns:a16="http://schemas.microsoft.com/office/drawing/2014/main" id="{F5AF8B98-9455-4E45-BB9B-77C25B84C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58">
            <a:extLst>
              <a:ext uri="{FF2B5EF4-FFF2-40B4-BE49-F238E27FC236}">
                <a16:creationId xmlns:a16="http://schemas.microsoft.com/office/drawing/2014/main" id="{63DA3EE8-85DA-436F-B046-F1066A9E8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400300"/>
            <a:ext cx="3600450" cy="251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85763" indent="-385763" algn="justLow" defTabSz="6858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vi-VN" altLang="en-US" sz="2625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Hoàn thành vở ghi</a:t>
            </a:r>
          </a:p>
          <a:p>
            <a:pPr marL="385763" indent="-385763" algn="justLow" defTabSz="6858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vi-VN" altLang="en-US" sz="2625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Làm VBT Toán</a:t>
            </a:r>
          </a:p>
          <a:p>
            <a:pPr marL="385763" indent="-385763" algn="justLow" defTabSz="6858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vi-VN" altLang="en-US" sz="2625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Calibri" panose="020F0502020204030204" pitchFamily="34" charset="0"/>
              </a:rPr>
              <a:t>Ôn l</a:t>
            </a:r>
            <a:r>
              <a:rPr lang="en-US" altLang="en-US" sz="2625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ại</a:t>
            </a:r>
            <a:r>
              <a:rPr lang="en-US" altLang="en-US" sz="2625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25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25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25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25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25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625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25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625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25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625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25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625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25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625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25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625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25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hoán</a:t>
            </a:r>
            <a:r>
              <a:rPr lang="en-US" altLang="en-US" sz="2625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25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25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25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625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25" i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625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625" i="1" dirty="0">
              <a:solidFill>
                <a:srgbClr val="C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36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74613" y="2630488"/>
            <a:ext cx="63452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Bài 2: Viết giá trị của biểu thức vào ô trống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033462" y="3493407"/>
            <a:ext cx="6698456" cy="1165225"/>
            <a:chOff x="288" y="1968"/>
            <a:chExt cx="4176" cy="979"/>
          </a:xfrm>
        </p:grpSpPr>
        <p:sp>
          <p:nvSpPr>
            <p:cNvPr id="30752" name="Rectangle 32"/>
            <p:cNvSpPr>
              <a:spLocks noChangeArrowheads="1"/>
            </p:cNvSpPr>
            <p:nvPr/>
          </p:nvSpPr>
          <p:spPr bwMode="auto">
            <a:xfrm>
              <a:off x="288" y="1968"/>
              <a:ext cx="1152" cy="4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  <a:latin typeface=".VnTime" pitchFamily="34" charset="0"/>
                </a:rPr>
                <a:t>m</a:t>
              </a:r>
            </a:p>
          </p:txBody>
        </p:sp>
        <p:sp>
          <p:nvSpPr>
            <p:cNvPr id="30753" name="Rectangle 33"/>
            <p:cNvSpPr>
              <a:spLocks noChangeArrowheads="1"/>
            </p:cNvSpPr>
            <p:nvPr/>
          </p:nvSpPr>
          <p:spPr bwMode="auto">
            <a:xfrm>
              <a:off x="1440" y="1968"/>
              <a:ext cx="1008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30754" name="Rectangle 34"/>
            <p:cNvSpPr>
              <a:spLocks noChangeArrowheads="1"/>
            </p:cNvSpPr>
            <p:nvPr/>
          </p:nvSpPr>
          <p:spPr bwMode="auto">
            <a:xfrm>
              <a:off x="2448" y="1968"/>
              <a:ext cx="1008" cy="48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30755" name="Rectangle 35"/>
            <p:cNvSpPr>
              <a:spLocks noChangeArrowheads="1"/>
            </p:cNvSpPr>
            <p:nvPr/>
          </p:nvSpPr>
          <p:spPr bwMode="auto">
            <a:xfrm>
              <a:off x="3456" y="1968"/>
              <a:ext cx="1008" cy="48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30757" name="Rectangle 37"/>
            <p:cNvSpPr>
              <a:spLocks noChangeArrowheads="1"/>
            </p:cNvSpPr>
            <p:nvPr/>
          </p:nvSpPr>
          <p:spPr bwMode="auto">
            <a:xfrm>
              <a:off x="288" y="2467"/>
              <a:ext cx="1152" cy="48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400" dirty="0" smtClean="0">
                  <a:latin typeface=".VnTime" pitchFamily="34" charset="0"/>
                </a:rPr>
                <a:t>201 634 </a:t>
              </a:r>
              <a:r>
                <a:rPr lang="en-US" sz="2400" dirty="0">
                  <a:latin typeface=".VnTime" pitchFamily="34" charset="0"/>
                </a:rPr>
                <a:t>x m</a:t>
              </a:r>
            </a:p>
          </p:txBody>
        </p:sp>
        <p:sp>
          <p:nvSpPr>
            <p:cNvPr id="9234" name="Rectangle 38"/>
            <p:cNvSpPr>
              <a:spLocks noChangeArrowheads="1"/>
            </p:cNvSpPr>
            <p:nvPr/>
          </p:nvSpPr>
          <p:spPr bwMode="auto">
            <a:xfrm>
              <a:off x="1440" y="2448"/>
              <a:ext cx="1008" cy="48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950" b="1" smtClean="0">
                <a:latin typeface=".VnTime" panose="020B7200000000000000" pitchFamily="34" charset="0"/>
              </a:endParaRPr>
            </a:p>
          </p:txBody>
        </p:sp>
        <p:sp>
          <p:nvSpPr>
            <p:cNvPr id="9235" name="Rectangle 39"/>
            <p:cNvSpPr>
              <a:spLocks noChangeArrowheads="1"/>
            </p:cNvSpPr>
            <p:nvPr/>
          </p:nvSpPr>
          <p:spPr bwMode="auto">
            <a:xfrm>
              <a:off x="2448" y="2448"/>
              <a:ext cx="1008" cy="48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950" b="1" smtClean="0">
                <a:latin typeface=".VnTime" panose="020B7200000000000000" pitchFamily="34" charset="0"/>
              </a:endParaRPr>
            </a:p>
          </p:txBody>
        </p:sp>
        <p:sp>
          <p:nvSpPr>
            <p:cNvPr id="9236" name="Rectangle 40"/>
            <p:cNvSpPr>
              <a:spLocks noChangeArrowheads="1"/>
            </p:cNvSpPr>
            <p:nvPr/>
          </p:nvSpPr>
          <p:spPr bwMode="auto">
            <a:xfrm>
              <a:off x="3456" y="2448"/>
              <a:ext cx="1008" cy="48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950" b="1" smtClean="0">
                <a:latin typeface=".VnTime" panose="020B7200000000000000" pitchFamily="34" charset="0"/>
              </a:endParaRPr>
            </a:p>
          </p:txBody>
        </p:sp>
      </p:grpSp>
      <p:sp>
        <p:nvSpPr>
          <p:cNvPr id="30762" name="Text Box 42"/>
          <p:cNvSpPr txBox="1">
            <a:spLocks noChangeArrowheads="1"/>
          </p:cNvSpPr>
          <p:nvPr/>
        </p:nvSpPr>
        <p:spPr bwMode="auto">
          <a:xfrm>
            <a:off x="2900362" y="4153580"/>
            <a:ext cx="1485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FF0000"/>
                </a:solidFill>
                <a:latin typeface=".VnTime" panose="020B7200000000000000" pitchFamily="34" charset="0"/>
              </a:rPr>
              <a:t>403 268</a:t>
            </a:r>
            <a:endParaRPr lang="en-US" altLang="en-US" sz="2400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sp>
        <p:nvSpPr>
          <p:cNvPr id="30763" name="Text Box 43"/>
          <p:cNvSpPr txBox="1">
            <a:spLocks noChangeArrowheads="1"/>
          </p:cNvSpPr>
          <p:nvPr/>
        </p:nvSpPr>
        <p:spPr bwMode="auto">
          <a:xfrm>
            <a:off x="4556125" y="4153580"/>
            <a:ext cx="1409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.VnTime" panose="020B7200000000000000" pitchFamily="34" charset="0"/>
              </a:rPr>
              <a:t>604 902</a:t>
            </a:r>
          </a:p>
        </p:txBody>
      </p:sp>
      <p:sp>
        <p:nvSpPr>
          <p:cNvPr id="30764" name="Text Box 44"/>
          <p:cNvSpPr txBox="1">
            <a:spLocks noChangeArrowheads="1"/>
          </p:cNvSpPr>
          <p:nvPr/>
        </p:nvSpPr>
        <p:spPr bwMode="auto">
          <a:xfrm>
            <a:off x="6134100" y="4153580"/>
            <a:ext cx="1485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.VnTime" panose="020B7200000000000000" pitchFamily="34" charset="0"/>
              </a:rPr>
              <a:t>806 536</a:t>
            </a:r>
          </a:p>
        </p:txBody>
      </p:sp>
      <p:sp>
        <p:nvSpPr>
          <p:cNvPr id="10248" name="Rectangle 3"/>
          <p:cNvSpPr txBox="1">
            <a:spLocks/>
          </p:cNvSpPr>
          <p:nvPr/>
        </p:nvSpPr>
        <p:spPr bwMode="auto">
          <a:xfrm>
            <a:off x="-68263" y="1992313"/>
            <a:ext cx="37258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vi-VN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71471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0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0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30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0" grpId="0" autoUpdateAnimBg="0"/>
      <p:bldP spid="30762" grpId="0" autoUpdateAnimBg="0"/>
      <p:bldP spid="30763" grpId="0" autoUpdateAnimBg="0"/>
      <p:bldP spid="3076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981200" y="4265613"/>
            <a:ext cx="4881563" cy="46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1981200" y="4178300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Rectangle 3"/>
          <p:cNvSpPr txBox="1">
            <a:spLocks/>
          </p:cNvSpPr>
          <p:nvPr/>
        </p:nvSpPr>
        <p:spPr bwMode="auto">
          <a:xfrm>
            <a:off x="-174625" y="4062413"/>
            <a:ext cx="2125663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2590800" y="4164239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200400" y="4170589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10000" y="4180114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419600" y="4170589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029200" y="4170589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638800" y="4173085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253163" y="4173085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862763" y="4170363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5" name="Rectangle 3"/>
          <p:cNvSpPr txBox="1">
            <a:spLocks/>
          </p:cNvSpPr>
          <p:nvPr/>
        </p:nvSpPr>
        <p:spPr bwMode="auto">
          <a:xfrm>
            <a:off x="-66675" y="4718050"/>
            <a:ext cx="1925638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981200" y="4940300"/>
            <a:ext cx="5497513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1981200" y="4852988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590800" y="4838700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200400" y="4845050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810000" y="4854575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419600" y="4856163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5029200" y="4845277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638800" y="4847772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253163" y="4847772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862763" y="4845050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478713" y="4849813"/>
            <a:ext cx="0" cy="228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Brace 63"/>
          <p:cNvSpPr/>
          <p:nvPr/>
        </p:nvSpPr>
        <p:spPr>
          <a:xfrm>
            <a:off x="7548563" y="4062413"/>
            <a:ext cx="295275" cy="1084262"/>
          </a:xfrm>
          <a:prstGeom prst="righ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38" name="Rectangle 3"/>
          <p:cNvSpPr txBox="1">
            <a:spLocks/>
          </p:cNvSpPr>
          <p:nvPr/>
        </p:nvSpPr>
        <p:spPr bwMode="auto">
          <a:xfrm>
            <a:off x="7769225" y="4354513"/>
            <a:ext cx="152717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en-US" alt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….. quyển truyện?</a:t>
            </a:r>
          </a:p>
        </p:txBody>
      </p:sp>
      <p:sp>
        <p:nvSpPr>
          <p:cNvPr id="13339" name="Text Box 2"/>
          <p:cNvSpPr txBox="1">
            <a:spLocks noChangeArrowheads="1"/>
          </p:cNvSpPr>
          <p:nvPr/>
        </p:nvSpPr>
        <p:spPr bwMode="auto">
          <a:xfrm>
            <a:off x="3786188" y="647700"/>
            <a:ext cx="10858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3340" name="Text Box 32"/>
          <p:cNvSpPr txBox="1">
            <a:spLocks noChangeArrowheads="1"/>
          </p:cNvSpPr>
          <p:nvPr/>
        </p:nvSpPr>
        <p:spPr bwMode="auto">
          <a:xfrm>
            <a:off x="2136775" y="1090613"/>
            <a:ext cx="4737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 số có một chữ số</a:t>
            </a:r>
          </a:p>
        </p:txBody>
      </p:sp>
      <p:sp>
        <p:nvSpPr>
          <p:cNvPr id="87" name="Text Box 30"/>
          <p:cNvSpPr txBox="1">
            <a:spLocks noChangeArrowheads="1"/>
          </p:cNvSpPr>
          <p:nvPr/>
        </p:nvSpPr>
        <p:spPr bwMode="auto">
          <a:xfrm>
            <a:off x="1652588" y="85725"/>
            <a:ext cx="57054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3342" name="Rectangle 3"/>
          <p:cNvSpPr txBox="1">
            <a:spLocks/>
          </p:cNvSpPr>
          <p:nvPr/>
        </p:nvSpPr>
        <p:spPr bwMode="auto">
          <a:xfrm>
            <a:off x="1890713" y="3686175"/>
            <a:ext cx="18954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850 </a:t>
            </a:r>
            <a:r>
              <a:rPr lang="en-US" alt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altLang="vi-V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Right Bracket 115"/>
          <p:cNvSpPr/>
          <p:nvPr/>
        </p:nvSpPr>
        <p:spPr>
          <a:xfrm rot="16200000">
            <a:off x="2242344" y="3875881"/>
            <a:ext cx="104775" cy="595313"/>
          </a:xfrm>
          <a:prstGeom prst="rightBracket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Right Bracket 116"/>
          <p:cNvSpPr/>
          <p:nvPr/>
        </p:nvSpPr>
        <p:spPr>
          <a:xfrm rot="16200000" flipH="1">
            <a:off x="2219326" y="4806950"/>
            <a:ext cx="127000" cy="593725"/>
          </a:xfrm>
          <a:prstGeom prst="rightBracket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45" name="Rectangle 3"/>
          <p:cNvSpPr txBox="1">
            <a:spLocks/>
          </p:cNvSpPr>
          <p:nvPr/>
        </p:nvSpPr>
        <p:spPr bwMode="auto">
          <a:xfrm>
            <a:off x="1858963" y="5265738"/>
            <a:ext cx="1951037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en-US" alt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980 </a:t>
            </a:r>
            <a:r>
              <a:rPr lang="en-US" altLang="vi-VN" sz="1600">
                <a:latin typeface="Times New Roman" panose="02020603050405020304" pitchFamily="18" charset="0"/>
                <a:cs typeface="Times New Roman" panose="02020603050405020304" pitchFamily="18" charset="0"/>
              </a:rPr>
              <a:t>quyển truyện</a:t>
            </a:r>
          </a:p>
        </p:txBody>
      </p:sp>
      <p:sp>
        <p:nvSpPr>
          <p:cNvPr id="13346" name="Rectangle 3"/>
          <p:cNvSpPr txBox="1">
            <a:spLocks/>
          </p:cNvSpPr>
          <p:nvPr/>
        </p:nvSpPr>
        <p:spPr bwMode="auto">
          <a:xfrm>
            <a:off x="1347788" y="2778692"/>
            <a:ext cx="2057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"/>
          <p:cNvSpPr txBox="1">
            <a:spLocks/>
          </p:cNvSpPr>
          <p:nvPr/>
        </p:nvSpPr>
        <p:spPr bwMode="auto">
          <a:xfrm>
            <a:off x="0" y="2810442"/>
            <a:ext cx="1347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en-US" altLang="vi-V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99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3316" grpId="0"/>
      <p:bldP spid="13325" grpId="0"/>
      <p:bldP spid="52" grpId="0" animBg="1"/>
      <p:bldP spid="64" grpId="0" animBg="1"/>
      <p:bldP spid="13338" grpId="0"/>
      <p:bldP spid="13342" grpId="0"/>
      <p:bldP spid="116" grpId="0" animBg="1"/>
      <p:bldP spid="117" grpId="0" animBg="1"/>
      <p:bldP spid="13345" grpId="0"/>
      <p:bldP spid="133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9" name="Text Box 2"/>
          <p:cNvSpPr txBox="1">
            <a:spLocks noChangeArrowheads="1"/>
          </p:cNvSpPr>
          <p:nvPr/>
        </p:nvSpPr>
        <p:spPr bwMode="auto">
          <a:xfrm>
            <a:off x="3786188" y="647700"/>
            <a:ext cx="10858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13340" name="Text Box 32"/>
          <p:cNvSpPr txBox="1">
            <a:spLocks noChangeArrowheads="1"/>
          </p:cNvSpPr>
          <p:nvPr/>
        </p:nvSpPr>
        <p:spPr bwMode="auto">
          <a:xfrm>
            <a:off x="2136775" y="1090613"/>
            <a:ext cx="4737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 Box 30"/>
          <p:cNvSpPr txBox="1">
            <a:spLocks noChangeArrowheads="1"/>
          </p:cNvSpPr>
          <p:nvPr/>
        </p:nvSpPr>
        <p:spPr bwMode="auto">
          <a:xfrm>
            <a:off x="1652588" y="85725"/>
            <a:ext cx="57054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3346" name="Rectangle 3"/>
          <p:cNvSpPr txBox="1">
            <a:spLocks/>
          </p:cNvSpPr>
          <p:nvPr/>
        </p:nvSpPr>
        <p:spPr bwMode="auto">
          <a:xfrm>
            <a:off x="3634902" y="1829594"/>
            <a:ext cx="20574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en-US" altLang="vi-V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vi-VN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"/>
          <p:cNvSpPr txBox="1">
            <a:spLocks/>
          </p:cNvSpPr>
          <p:nvPr/>
        </p:nvSpPr>
        <p:spPr bwMode="auto">
          <a:xfrm>
            <a:off x="152400" y="1896070"/>
            <a:ext cx="1347788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en-US" altLang="vi-VN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"/>
          <p:cNvSpPr txBox="1">
            <a:spLocks/>
          </p:cNvSpPr>
          <p:nvPr/>
        </p:nvSpPr>
        <p:spPr bwMode="auto">
          <a:xfrm>
            <a:off x="1052512" y="2544763"/>
            <a:ext cx="6553200" cy="1085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x 850 = 6800 (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000"/>
              </a:spcBef>
              <a:buFontTx/>
              <a:buNone/>
            </a:pP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"/>
          <p:cNvSpPr txBox="1">
            <a:spLocks/>
          </p:cNvSpPr>
          <p:nvPr/>
        </p:nvSpPr>
        <p:spPr bwMode="auto">
          <a:xfrm>
            <a:off x="945355" y="4800600"/>
            <a:ext cx="6248400" cy="152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6800 + 8820 = 15620 (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15620 (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ts val="1000"/>
              </a:spcBef>
              <a:buFontTx/>
              <a:buNone/>
            </a:pPr>
            <a:endParaRPr lang="en-US" alt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000"/>
              </a:spcBef>
              <a:buFontTx/>
              <a:buNone/>
            </a:pP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3"/>
          <p:cNvSpPr txBox="1">
            <a:spLocks/>
          </p:cNvSpPr>
          <p:nvPr/>
        </p:nvSpPr>
        <p:spPr bwMode="auto">
          <a:xfrm>
            <a:off x="945355" y="3644502"/>
            <a:ext cx="6491287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eaLnBrk="1" hangingPunct="1">
              <a:spcBef>
                <a:spcPts val="1000"/>
              </a:spcBef>
              <a:buFontTx/>
              <a:buNone/>
            </a:pP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x 980 = 8820 (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eaLnBrk="1" hangingPunct="1">
              <a:spcBef>
                <a:spcPts val="1000"/>
              </a:spcBef>
              <a:buFontTx/>
              <a:buNone/>
            </a:pPr>
            <a:endParaRPr lang="en-US" altLang="vi-V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000"/>
              </a:spcBef>
              <a:buFontTx/>
              <a:buNone/>
            </a:pP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40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59c3c5f047238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488" y="1876425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2"/>
          <p:cNvSpPr txBox="1">
            <a:spLocks noChangeArrowheads="1"/>
          </p:cNvSpPr>
          <p:nvPr/>
        </p:nvSpPr>
        <p:spPr bwMode="auto">
          <a:xfrm>
            <a:off x="533400" y="838200"/>
            <a:ext cx="2438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4000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Text Box 32"/>
          <p:cNvSpPr txBox="1">
            <a:spLocks noChangeArrowheads="1"/>
          </p:cNvSpPr>
          <p:nvPr/>
        </p:nvSpPr>
        <p:spPr bwMode="auto">
          <a:xfrm>
            <a:off x="300264" y="2176690"/>
            <a:ext cx="2155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x 4 =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Text Box 32"/>
          <p:cNvSpPr txBox="1">
            <a:spLocks noChangeArrowheads="1"/>
          </p:cNvSpPr>
          <p:nvPr/>
        </p:nvSpPr>
        <p:spPr bwMode="auto">
          <a:xfrm>
            <a:off x="358775" y="5003800"/>
            <a:ext cx="21558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x 9 =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32"/>
          <p:cNvSpPr txBox="1">
            <a:spLocks noChangeArrowheads="1"/>
          </p:cNvSpPr>
          <p:nvPr/>
        </p:nvSpPr>
        <p:spPr bwMode="auto">
          <a:xfrm>
            <a:off x="5105400" y="2202090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7 =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Text Box 32"/>
          <p:cNvSpPr txBox="1">
            <a:spLocks noChangeArrowheads="1"/>
          </p:cNvSpPr>
          <p:nvPr/>
        </p:nvSpPr>
        <p:spPr bwMode="auto">
          <a:xfrm>
            <a:off x="394154" y="3569494"/>
            <a:ext cx="196804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8 =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Text Box 32"/>
          <p:cNvSpPr txBox="1">
            <a:spLocks noChangeArrowheads="1"/>
          </p:cNvSpPr>
          <p:nvPr/>
        </p:nvSpPr>
        <p:spPr bwMode="auto">
          <a:xfrm>
            <a:off x="5257800" y="4902200"/>
            <a:ext cx="2057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x 1 =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Text Box 32"/>
          <p:cNvSpPr txBox="1">
            <a:spLocks noChangeArrowheads="1"/>
          </p:cNvSpPr>
          <p:nvPr/>
        </p:nvSpPr>
        <p:spPr bwMode="auto">
          <a:xfrm>
            <a:off x="5105400" y="3591265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 0 =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1784804" y="2176115"/>
            <a:ext cx="1154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1817461" y="3566874"/>
            <a:ext cx="1154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1878919" y="5001755"/>
            <a:ext cx="1154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2"/>
          <p:cNvSpPr txBox="1">
            <a:spLocks noChangeArrowheads="1"/>
          </p:cNvSpPr>
          <p:nvPr/>
        </p:nvSpPr>
        <p:spPr bwMode="auto">
          <a:xfrm>
            <a:off x="6509430" y="2202090"/>
            <a:ext cx="1154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6400800" y="3606225"/>
            <a:ext cx="1154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6858000" y="4917160"/>
            <a:ext cx="115433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15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03" grpId="0"/>
      <p:bldP spid="4104" grpId="0"/>
      <p:bldP spid="4105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769192" y="1005674"/>
            <a:ext cx="1733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4000" b="1" u="sng" dirty="0"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124" name="Text Box 32"/>
          <p:cNvSpPr txBox="1">
            <a:spLocks noChangeArrowheads="1"/>
          </p:cNvSpPr>
          <p:nvPr/>
        </p:nvSpPr>
        <p:spPr bwMode="auto">
          <a:xfrm>
            <a:off x="2160936" y="924775"/>
            <a:ext cx="6304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100011" y="256118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Thứ 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tư </a:t>
            </a:r>
            <a:r>
              <a:rPr lang="en-US" sz="4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ngày 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9 </a:t>
            </a:r>
            <a:r>
              <a:rPr lang="en-US" sz="4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tháng 11 năm 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2022</a:t>
            </a:r>
            <a:endParaRPr lang="en-US" sz="4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55224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118378" y="0"/>
            <a:ext cx="11464022" cy="77724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</a:t>
            </a:r>
          </a:p>
          <a:p>
            <a:pPr algn="ctr">
              <a:defRPr/>
            </a:pP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MỚI</a:t>
            </a:r>
            <a:endParaRPr lang="en-US" sz="6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5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114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11138" y="1719843"/>
            <a:ext cx="32400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241324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2 = ?</a:t>
            </a: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769192" y="1005674"/>
            <a:ext cx="1733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4000" b="1" u="sng" dirty="0"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5124" name="Text Box 32"/>
          <p:cNvSpPr txBox="1">
            <a:spLocks noChangeArrowheads="1"/>
          </p:cNvSpPr>
          <p:nvPr/>
        </p:nvSpPr>
        <p:spPr bwMode="auto">
          <a:xfrm>
            <a:off x="2160936" y="924775"/>
            <a:ext cx="6304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100011" y="256118"/>
            <a:ext cx="8686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Thứ 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tư </a:t>
            </a:r>
            <a:r>
              <a:rPr lang="en-US" sz="4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ngày 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9 </a:t>
            </a:r>
            <a:r>
              <a:rPr lang="en-US" sz="40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tháng 11 năm </a:t>
            </a:r>
            <a:r>
              <a:rPr lang="en-US" sz="40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2022</a:t>
            </a:r>
            <a:endParaRPr lang="en-US" sz="40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 flipV="1">
            <a:off x="1258888" y="4444543"/>
            <a:ext cx="1239838" cy="23529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2235655" y="4343400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893763" y="3765200"/>
            <a:ext cx="263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1784352" y="4355437"/>
            <a:ext cx="266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1564482" y="4343400"/>
            <a:ext cx="241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1366841" y="4343400"/>
            <a:ext cx="2555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1140704" y="4362836"/>
            <a:ext cx="27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1041400" y="3258552"/>
            <a:ext cx="1600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241324         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2212976" y="3786653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1987550" y="4343400"/>
            <a:ext cx="298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3724275" y="2066060"/>
            <a:ext cx="5062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theo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thứ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tự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phải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 sang </a:t>
            </a:r>
            <a:r>
              <a:rPr lang="en-US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</a:rPr>
              <a:t>trái</a:t>
            </a:r>
            <a:r>
              <a:rPr lang="en-US" sz="2400" b="1" dirty="0" smtClean="0">
                <a:solidFill>
                  <a:srgbClr val="0099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4191000" y="2514600"/>
            <a:ext cx="45958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</a:rPr>
              <a:t>nhân 4 bằng 8, viết 8.</a:t>
            </a: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4223545" y="3081990"/>
            <a:ext cx="469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</a:rPr>
              <a:t>nhân 2 bằng 4, viết 4.</a:t>
            </a: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4228083" y="3581396"/>
            <a:ext cx="46873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</a:rPr>
              <a:t>nhân 3 bằng 6, viết 6.</a:t>
            </a: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4223544" y="4079041"/>
            <a:ext cx="469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</a:rPr>
              <a:t>nhân 1 bằng 2, viết 2.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4256202" y="5095565"/>
            <a:ext cx="45306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</a:rPr>
              <a:t>nhân 2 bằng 4, viết 4.</a:t>
            </a: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4235450" y="4597919"/>
            <a:ext cx="45513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</a:rPr>
              <a:t>nhân 4 bằng 8, viết 8.</a:t>
            </a: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211138" y="5783141"/>
            <a:ext cx="25320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241324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2 =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2619715" y="5768854"/>
            <a:ext cx="1647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482648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2730062" y="6059916"/>
            <a:ext cx="21653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082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5124" grpId="0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1154113" y="2644775"/>
            <a:ext cx="4629150" cy="55721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12770" y="1241696"/>
            <a:ext cx="305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136 204 x 4 = ?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667000" y="1537902"/>
            <a:ext cx="6308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1770083" y="2536902"/>
            <a:ext cx="300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2932094" y="2034640"/>
            <a:ext cx="5603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nhân 4 bằng 16, viết 6 nhớ 1.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2949783" y="2470000"/>
            <a:ext cx="6073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nhân 0 bằng 0, thêm 1 bằng 1, viết 1.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949783" y="2927200"/>
            <a:ext cx="5640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nhân 2 bằng 8, viết 8.</a:t>
            </a:r>
          </a:p>
        </p:txBody>
      </p: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949783" y="3384400"/>
            <a:ext cx="58895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nhân 6 bằng 24, viết 4 nhớ 2. </a:t>
            </a:r>
          </a:p>
        </p:txBody>
      </p: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952247" y="4306148"/>
            <a:ext cx="6233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nhân 1 bằng 4, thêm 1 bằng 5, viết 5.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2944813" y="3841600"/>
            <a:ext cx="6067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nhân 3 bằng 12, thêm 2 bằng 14, viết 4 nhớ 1.</a:t>
            </a:r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962302" y="2536902"/>
            <a:ext cx="238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772471" y="2162821"/>
            <a:ext cx="300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2788" name="Text Box 20"/>
          <p:cNvSpPr txBox="1">
            <a:spLocks noChangeArrowheads="1"/>
          </p:cNvSpPr>
          <p:nvPr/>
        </p:nvSpPr>
        <p:spPr bwMode="auto">
          <a:xfrm>
            <a:off x="1562120" y="2547281"/>
            <a:ext cx="207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2789" name="Text Box 21"/>
          <p:cNvSpPr txBox="1">
            <a:spLocks noChangeArrowheads="1"/>
          </p:cNvSpPr>
          <p:nvPr/>
        </p:nvSpPr>
        <p:spPr bwMode="auto">
          <a:xfrm>
            <a:off x="1320027" y="2552334"/>
            <a:ext cx="3000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1100709" y="2552334"/>
            <a:ext cx="3036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791" name="Text Box 23"/>
          <p:cNvSpPr txBox="1">
            <a:spLocks noChangeArrowheads="1"/>
          </p:cNvSpPr>
          <p:nvPr/>
        </p:nvSpPr>
        <p:spPr bwMode="auto">
          <a:xfrm>
            <a:off x="888389" y="2537334"/>
            <a:ext cx="2927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796" name="Text Box 28"/>
          <p:cNvSpPr txBox="1">
            <a:spLocks noChangeArrowheads="1"/>
          </p:cNvSpPr>
          <p:nvPr/>
        </p:nvSpPr>
        <p:spPr bwMode="auto">
          <a:xfrm>
            <a:off x="875860" y="1751796"/>
            <a:ext cx="1570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136204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97" name="Text Box 29"/>
          <p:cNvSpPr txBox="1">
            <a:spLocks noChangeArrowheads="1"/>
          </p:cNvSpPr>
          <p:nvPr/>
        </p:nvSpPr>
        <p:spPr bwMode="auto">
          <a:xfrm>
            <a:off x="1964418" y="2204514"/>
            <a:ext cx="349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49488" y="606898"/>
            <a:ext cx="5792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 flipV="1">
            <a:off x="875860" y="2674970"/>
            <a:ext cx="1525588" cy="25399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24"/>
          <p:cNvSpPr txBox="1">
            <a:spLocks noChangeArrowheads="1"/>
          </p:cNvSpPr>
          <p:nvPr/>
        </p:nvSpPr>
        <p:spPr bwMode="auto">
          <a:xfrm>
            <a:off x="95297" y="5172894"/>
            <a:ext cx="2314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136204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4 =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3"/>
          <p:cNvSpPr txBox="1">
            <a:spLocks noChangeArrowheads="1"/>
          </p:cNvSpPr>
          <p:nvPr/>
        </p:nvSpPr>
        <p:spPr bwMode="auto">
          <a:xfrm>
            <a:off x="2181244" y="5233671"/>
            <a:ext cx="1333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2187312" y="5198708"/>
            <a:ext cx="1790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544816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266665" y="5979396"/>
            <a:ext cx="8867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Lưu</a:t>
            </a:r>
            <a:r>
              <a:rPr lang="en-US" altLang="vi-VN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ý: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1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21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827049" y="202054"/>
            <a:ext cx="1733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4000" b="1" u="sng" dirty="0"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2218793" y="121155"/>
            <a:ext cx="6304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7896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  <p:bldP spid="32779" grpId="0"/>
      <p:bldP spid="32780" grpId="0"/>
      <p:bldP spid="32781" grpId="0"/>
      <p:bldP spid="32782" grpId="0"/>
      <p:bldP spid="32783" grpId="0"/>
      <p:bldP spid="32784" grpId="0"/>
      <p:bldP spid="32785" grpId="0"/>
      <p:bldP spid="32786" grpId="0"/>
      <p:bldP spid="32787" grpId="0"/>
      <p:bldP spid="32788" grpId="0"/>
      <p:bldP spid="32789" grpId="0"/>
      <p:bldP spid="32790" grpId="0"/>
      <p:bldP spid="32791" grpId="0"/>
      <p:bldP spid="32796" grpId="0"/>
      <p:bldP spid="32797" grpId="0"/>
      <p:bldP spid="34" grpId="0"/>
      <p:bldP spid="43" grpId="0" animBg="1"/>
      <p:bldP spid="46" grpId="0"/>
      <p:bldP spid="47" grpId="0"/>
      <p:bldP spid="47" grpId="1"/>
      <p:bldP spid="48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118378" y="0"/>
            <a:ext cx="11464022" cy="77724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5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THỰC HÀNH</a:t>
            </a:r>
            <a:endParaRPr lang="en-US" sz="5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5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20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4294967295"/>
          </p:nvPr>
        </p:nvSpPr>
        <p:spPr>
          <a:xfrm>
            <a:off x="515393" y="1072858"/>
            <a:ext cx="4608513" cy="384175"/>
          </a:xfrm>
        </p:spPr>
        <p:txBody>
          <a:bodyPr>
            <a:noAutofit/>
          </a:bodyPr>
          <a:lstStyle/>
          <a:p>
            <a:pPr eaLnBrk="1" hangingPunct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lang="vi-VN" altLang="en-US" sz="4000" dirty="0" smtClean="0">
                <a:latin typeface="Times New Roman" panose="02020603050405020304" pitchFamily="18" charset="0"/>
              </a:rPr>
              <a:t>1</a:t>
            </a:r>
            <a:r>
              <a:rPr lang="en-US" altLang="en-US" sz="4000" dirty="0" smtClean="0">
                <a:latin typeface="Times New Roman" panose="02020603050405020304" pitchFamily="18" charset="0"/>
              </a:rPr>
              <a:t>.</a:t>
            </a:r>
            <a:r>
              <a:rPr lang="vi-VN" altLang="en-US" sz="4000" dirty="0" smtClean="0">
                <a:latin typeface="Times New Roman" panose="02020603050405020304" pitchFamily="18" charset="0"/>
              </a:rPr>
              <a:t>Đặt </a:t>
            </a:r>
            <a:r>
              <a:rPr lang="vi-VN" altLang="en-US" sz="4000" dirty="0" smtClean="0">
                <a:latin typeface="Times New Roman" panose="02020603050405020304" pitchFamily="18" charset="0"/>
              </a:rPr>
              <a:t>tính rồi tính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467" y="2151816"/>
            <a:ext cx="29891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dirty="0">
                <a:latin typeface="+mj-lt"/>
              </a:rPr>
              <a:t>a) 341231 × 2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dirty="0">
                <a:latin typeface="+mj-lt"/>
              </a:rPr>
              <a:t>    214325 × 4 </a:t>
            </a:r>
          </a:p>
        </p:txBody>
      </p:sp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6517386" y="2744129"/>
            <a:ext cx="2442373" cy="2308324"/>
            <a:chOff x="2358699" y="1736697"/>
            <a:chExt cx="2845638" cy="3080599"/>
          </a:xfrm>
        </p:grpSpPr>
        <p:sp>
          <p:nvSpPr>
            <p:cNvPr id="7" name="TextBox 6"/>
            <p:cNvSpPr txBox="1"/>
            <p:nvPr/>
          </p:nvSpPr>
          <p:spPr>
            <a:xfrm>
              <a:off x="2358699" y="1736697"/>
              <a:ext cx="2845638" cy="30805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600" dirty="0" smtClean="0">
                <a:latin typeface="+mj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dirty="0">
                  <a:latin typeface="+mj-lt"/>
                </a:rPr>
                <a:t> </a:t>
              </a:r>
              <a:r>
                <a:rPr lang="en-US" sz="3600" dirty="0" smtClean="0">
                  <a:latin typeface="+mj-lt"/>
                </a:rPr>
                <a:t> </a:t>
              </a:r>
              <a:r>
                <a:rPr lang="vi-VN" sz="3600" dirty="0" smtClean="0">
                  <a:latin typeface="+mj-lt"/>
                </a:rPr>
                <a:t>410536</a:t>
              </a:r>
              <a:endParaRPr lang="vi-VN" sz="3600" dirty="0">
                <a:latin typeface="+mj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3600" u="sng" dirty="0">
                  <a:latin typeface="+mj-lt"/>
                </a:rPr>
                <a:t>      </a:t>
              </a:r>
              <a:r>
                <a:rPr lang="en-US" sz="3600" u="sng" dirty="0" smtClean="0">
                  <a:latin typeface="+mj-lt"/>
                </a:rPr>
                <a:t>  </a:t>
              </a:r>
              <a:r>
                <a:rPr lang="vi-VN" sz="3600" u="sng" dirty="0" smtClean="0">
                  <a:latin typeface="+mj-lt"/>
                </a:rPr>
                <a:t>    3</a:t>
              </a:r>
              <a:endParaRPr lang="en-US" sz="3600" dirty="0">
                <a:latin typeface="+mj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3600" dirty="0" smtClean="0">
                  <a:solidFill>
                    <a:srgbClr val="FF0000"/>
                  </a:solidFill>
                  <a:latin typeface="+mj-lt"/>
                </a:rPr>
                <a:t>1231608</a:t>
              </a:r>
              <a:endParaRPr lang="en-US" sz="36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237" name="TextBox 7"/>
            <p:cNvSpPr txBox="1">
              <a:spLocks noChangeArrowheads="1"/>
            </p:cNvSpPr>
            <p:nvPr/>
          </p:nvSpPr>
          <p:spPr bwMode="auto">
            <a:xfrm>
              <a:off x="2485688" y="3276996"/>
              <a:ext cx="473528" cy="698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292476" y="3535808"/>
            <a:ext cx="2118805" cy="3416320"/>
            <a:chOff x="2053895" y="2808792"/>
            <a:chExt cx="3077238" cy="4554680"/>
          </a:xfrm>
        </p:grpSpPr>
        <p:sp>
          <p:nvSpPr>
            <p:cNvPr id="10" name="TextBox 10"/>
            <p:cNvSpPr txBox="1"/>
            <p:nvPr/>
          </p:nvSpPr>
          <p:spPr>
            <a:xfrm>
              <a:off x="2402503" y="2808792"/>
              <a:ext cx="2728630" cy="45546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3600" dirty="0"/>
                <a:t> </a:t>
              </a:r>
              <a:r>
                <a:rPr lang="vi-VN" sz="3600" dirty="0" smtClean="0">
                  <a:latin typeface="+mj-lt"/>
                </a:rPr>
                <a:t>341231</a:t>
              </a:r>
              <a:endParaRPr lang="vi-VN" sz="3600" dirty="0">
                <a:latin typeface="+mj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3600" u="sng" dirty="0">
                  <a:latin typeface="+mj-lt"/>
                </a:rPr>
                <a:t>           2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3600" dirty="0">
                  <a:latin typeface="+mj-lt"/>
                </a:rPr>
                <a:t> </a:t>
              </a:r>
              <a:r>
                <a:rPr lang="vi-VN" sz="3600" dirty="0">
                  <a:solidFill>
                    <a:srgbClr val="FF0000"/>
                  </a:solidFill>
                  <a:latin typeface="+mj-lt"/>
                </a:rPr>
                <a:t>682462</a:t>
              </a:r>
              <a:endParaRPr lang="en-US" sz="36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235" name="TextBox 11"/>
            <p:cNvSpPr txBox="1">
              <a:spLocks noChangeArrowheads="1"/>
            </p:cNvSpPr>
            <p:nvPr/>
          </p:nvSpPr>
          <p:spPr bwMode="auto">
            <a:xfrm>
              <a:off x="2053895" y="3386403"/>
              <a:ext cx="473528" cy="69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2436822" y="3535808"/>
            <a:ext cx="2244738" cy="1754326"/>
            <a:chOff x="2630634" y="2867312"/>
            <a:chExt cx="2841409" cy="2109244"/>
          </a:xfrm>
        </p:grpSpPr>
        <p:sp>
          <p:nvSpPr>
            <p:cNvPr id="13" name="TextBox 12"/>
            <p:cNvSpPr txBox="1"/>
            <p:nvPr/>
          </p:nvSpPr>
          <p:spPr>
            <a:xfrm>
              <a:off x="2990064" y="2867312"/>
              <a:ext cx="2481979" cy="21092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3600" dirty="0"/>
                <a:t> </a:t>
              </a:r>
              <a:r>
                <a:rPr lang="vi-VN" sz="3600" dirty="0" smtClean="0">
                  <a:latin typeface="+mj-lt"/>
                </a:rPr>
                <a:t>214325</a:t>
              </a:r>
              <a:endParaRPr lang="vi-VN" sz="3600" dirty="0">
                <a:latin typeface="+mj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3600" u="sng" dirty="0">
                  <a:latin typeface="+mj-lt"/>
                </a:rPr>
                <a:t>          </a:t>
              </a:r>
              <a:r>
                <a:rPr lang="en-US" sz="3600" u="sng" dirty="0" smtClean="0">
                  <a:latin typeface="+mj-lt"/>
                </a:rPr>
                <a:t> </a:t>
              </a:r>
              <a:r>
                <a:rPr lang="vi-VN" sz="3600" u="sng" dirty="0" smtClean="0">
                  <a:latin typeface="+mj-lt"/>
                </a:rPr>
                <a:t>4</a:t>
              </a:r>
              <a:endParaRPr lang="vi-VN" sz="3600" u="sng" dirty="0">
                <a:latin typeface="+mj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3600" dirty="0">
                  <a:latin typeface="+mj-lt"/>
                </a:rPr>
                <a:t> </a:t>
              </a:r>
              <a:r>
                <a:rPr lang="vi-VN" sz="3600" dirty="0">
                  <a:solidFill>
                    <a:srgbClr val="FF0000"/>
                  </a:solidFill>
                  <a:latin typeface="+mj-lt"/>
                </a:rPr>
                <a:t>857300</a:t>
              </a:r>
              <a:endParaRPr lang="en-US" sz="36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233" name="TextBox 11"/>
            <p:cNvSpPr txBox="1">
              <a:spLocks noChangeArrowheads="1"/>
            </p:cNvSpPr>
            <p:nvPr/>
          </p:nvSpPr>
          <p:spPr bwMode="auto">
            <a:xfrm>
              <a:off x="2630634" y="3359393"/>
              <a:ext cx="473526" cy="629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68901" y="2043470"/>
            <a:ext cx="33035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dirty="0">
                <a:latin typeface="+mj-lt"/>
              </a:rPr>
              <a:t>b) 102426 × 5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dirty="0">
                <a:latin typeface="+mj-lt"/>
              </a:rPr>
              <a:t>    410536 × 3 </a:t>
            </a:r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4606756" y="2814894"/>
            <a:ext cx="1885590" cy="2308324"/>
            <a:chOff x="1964245" y="1812068"/>
            <a:chExt cx="2515116" cy="3080599"/>
          </a:xfrm>
        </p:grpSpPr>
        <p:sp>
          <p:nvSpPr>
            <p:cNvPr id="17" name="TextBox 16"/>
            <p:cNvSpPr txBox="1"/>
            <p:nvPr/>
          </p:nvSpPr>
          <p:spPr>
            <a:xfrm>
              <a:off x="1997645" y="1812068"/>
              <a:ext cx="2481716" cy="30805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3600" dirty="0"/>
                <a:t>   </a:t>
              </a:r>
              <a:r>
                <a:rPr lang="vi-VN" sz="3600" dirty="0">
                  <a:latin typeface="+mj-lt"/>
                </a:rPr>
                <a:t>102426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3600" u="sng" dirty="0">
                  <a:latin typeface="+mj-lt"/>
                </a:rPr>
                <a:t>          </a:t>
              </a:r>
              <a:r>
                <a:rPr lang="vi-VN" sz="3600" u="sng" dirty="0" smtClean="0">
                  <a:latin typeface="+mj-lt"/>
                </a:rPr>
                <a:t>5</a:t>
              </a:r>
              <a:endParaRPr lang="vi-VN" sz="3600" dirty="0">
                <a:latin typeface="+mj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3600" dirty="0" smtClean="0">
                  <a:solidFill>
                    <a:srgbClr val="FF0000"/>
                  </a:solidFill>
                  <a:latin typeface="+mj-lt"/>
                </a:rPr>
                <a:t>512130</a:t>
              </a:r>
              <a:endParaRPr lang="en-US" sz="36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9231" name="TextBox 7"/>
            <p:cNvSpPr txBox="1">
              <a:spLocks noChangeArrowheads="1"/>
            </p:cNvSpPr>
            <p:nvPr/>
          </p:nvSpPr>
          <p:spPr bwMode="auto">
            <a:xfrm>
              <a:off x="1964245" y="3237065"/>
              <a:ext cx="473527" cy="698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356099" y="1630211"/>
            <a:ext cx="23814" cy="380538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74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287869"/>
            <a:ext cx="17524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3.Tính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060792"/>
            <a:ext cx="3906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321 475 + 423 507 x 2</a:t>
            </a:r>
            <a:endParaRPr lang="en-US" sz="3200" b="1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157007" y="2507069"/>
            <a:ext cx="38481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 321 475 + 847 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014</a:t>
            </a:r>
            <a:endParaRPr lang="en-US" alt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35439" y="2060792"/>
            <a:ext cx="45159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321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475 +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(423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507 x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4157007" y="3091844"/>
            <a:ext cx="2265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1 168 489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4343306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843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275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123 568 x 5</a:t>
            </a:r>
            <a:endParaRPr lang="en-US" sz="3600" b="1" dirty="0"/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4348976" y="4941094"/>
            <a:ext cx="4414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843 275 - 617 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267200" y="4356319"/>
            <a:ext cx="4871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843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275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- (123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568 x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5)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4402841" y="5525869"/>
            <a:ext cx="2178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225 435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754566" y="335125"/>
            <a:ext cx="1733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sz="4000" b="1" u="sng" dirty="0"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2146310" y="254226"/>
            <a:ext cx="6304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4543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6" grpId="0"/>
      <p:bldP spid="7" grpId="0"/>
      <p:bldP spid="26" grpId="0"/>
      <p:bldP spid="27" grpId="0"/>
      <p:bldP spid="8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5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012&quot;&gt;&lt;property id=&quot;20148&quot; value=&quot;5&quot;/&gt;&lt;property id=&quot;20300&quot; value=&quot;Slide 10&quot;/&gt;&lt;property id=&quot;20307&quot; value=&quot;264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734</Words>
  <Application>Microsoft Office PowerPoint</Application>
  <PresentationFormat>On-screen Show (4:3)</PresentationFormat>
  <Paragraphs>169</Paragraphs>
  <Slides>19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.VnTime</vt:lpstr>
      <vt:lpstr>Arial</vt:lpstr>
      <vt:lpstr>Calibri</vt:lpstr>
      <vt:lpstr>Cambria</vt:lpstr>
      <vt:lpstr>HP001 4 hàng</vt:lpstr>
      <vt:lpstr>Times New Roman</vt:lpstr>
      <vt:lpstr>VnBangkok</vt:lpstr>
      <vt:lpstr>VNbritannic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132</cp:revision>
  <dcterms:created xsi:type="dcterms:W3CDTF">2020-04-06T08:42:51Z</dcterms:created>
  <dcterms:modified xsi:type="dcterms:W3CDTF">2022-11-05T08:58:12Z</dcterms:modified>
</cp:coreProperties>
</file>