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4"/>
  </p:notesMasterIdLst>
  <p:sldIdLst>
    <p:sldId id="273" r:id="rId5"/>
    <p:sldId id="258" r:id="rId6"/>
    <p:sldId id="260" r:id="rId7"/>
    <p:sldId id="261" r:id="rId8"/>
    <p:sldId id="274" r:id="rId9"/>
    <p:sldId id="275" r:id="rId10"/>
    <p:sldId id="277" r:id="rId11"/>
    <p:sldId id="278" r:id="rId12"/>
    <p:sldId id="283" r:id="rId13"/>
    <p:sldId id="284" r:id="rId14"/>
    <p:sldId id="281" r:id="rId15"/>
    <p:sldId id="282" r:id="rId16"/>
    <p:sldId id="285" r:id="rId17"/>
    <p:sldId id="286" r:id="rId18"/>
    <p:sldId id="288" r:id="rId19"/>
    <p:sldId id="292" r:id="rId20"/>
    <p:sldId id="293" r:id="rId21"/>
    <p:sldId id="295" r:id="rId22"/>
    <p:sldId id="296"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05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961DF-2724-4E36-AFFB-5D0891F6FE43}" type="datetimeFigureOut">
              <a:rPr lang="vi-VN" smtClean="0"/>
              <a:t>17/09/2021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1822A-E1DC-400E-AC10-D0F445707912}" type="slidenum">
              <a:rPr lang="vi-VN" smtClean="0"/>
              <a:t>‹#›</a:t>
            </a:fld>
            <a:endParaRPr lang="vi-VN"/>
          </a:p>
        </p:txBody>
      </p:sp>
    </p:spTree>
    <p:extLst>
      <p:ext uri="{BB962C8B-B14F-4D97-AF65-F5344CB8AC3E}">
        <p14:creationId xmlns:p14="http://schemas.microsoft.com/office/powerpoint/2010/main" val="339053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7</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8477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16</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206658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17</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392449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18</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30281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8</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191087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9</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413008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10</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158016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11</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20420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12</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397797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13</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213263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14</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196629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vi-VN" smtClean="0">
                <a:latin typeface="Arial" panose="020B0604020202020204" pitchFamily="34" charset="0"/>
              </a:rPr>
              <a:t>Đồng cảm:</a:t>
            </a:r>
          </a:p>
          <a:p>
            <a:pPr eaLnBrk="1" hangingPunct="1">
              <a:spcBef>
                <a:spcPct val="0"/>
              </a:spcBef>
            </a:pPr>
            <a:r>
              <a:rPr lang="en-US" altLang="vi-VN" smtClean="0">
                <a:latin typeface="Arial" panose="020B0604020202020204" pitchFamily="34" charset="0"/>
              </a:rPr>
              <a:t>Đọc bài thơ Mẹ ốm em thấy rất đồng cảm với bạn nhỏ. </a:t>
            </a:r>
          </a:p>
          <a:p>
            <a:pPr eaLnBrk="1" hangingPunct="1">
              <a:spcBef>
                <a:spcPct val="0"/>
              </a:spcBef>
            </a:pPr>
            <a:r>
              <a:rPr lang="en-US" altLang="vi-VN" smtClean="0">
                <a:latin typeface="Arial" panose="020B0604020202020204" pitchFamily="34" charset="0"/>
              </a:rPr>
              <a:t>Nanh ác</a:t>
            </a:r>
          </a:p>
          <a:p>
            <a:pPr eaLnBrk="1" hangingPunct="1">
              <a:spcBef>
                <a:spcPct val="0"/>
              </a:spcBef>
            </a:pPr>
            <a:r>
              <a:rPr lang="en-US" altLang="vi-VN" smtClean="0">
                <a:latin typeface="Arial" panose="020B0604020202020204" pitchFamily="34" charset="0"/>
              </a:rPr>
              <a:t>Con sói trong truyện Cô bé quàng khăn đỏ là một con vật nanh ác.</a:t>
            </a:r>
          </a:p>
          <a:p>
            <a:pPr eaLnBrk="1" hangingPunct="1">
              <a:spcBef>
                <a:spcPct val="0"/>
              </a:spcBef>
            </a:pPr>
            <a:r>
              <a:rPr lang="en-US" altLang="vi-VN" smtClean="0">
                <a:latin typeface="Arial" panose="020B0604020202020204" pitchFamily="34" charset="0"/>
              </a:rPr>
              <a:t>Cứu trợ</a:t>
            </a:r>
          </a:p>
          <a:p>
            <a:pPr eaLnBrk="1" hangingPunct="1">
              <a:spcBef>
                <a:spcPct val="0"/>
              </a:spcBef>
            </a:pPr>
            <a:r>
              <a:rPr lang="en-US" altLang="vi-VN" smtClean="0">
                <a:latin typeface="Arial" panose="020B0604020202020204" pitchFamily="34" charset="0"/>
              </a:rPr>
              <a:t>Đồng bào cả nước quyên góp để cứu trợ những người dân bị lũ lụt.</a:t>
            </a:r>
          </a:p>
          <a:p>
            <a:pPr eaLnBrk="1" hangingPunct="1">
              <a:spcBef>
                <a:spcPct val="0"/>
              </a:spcBef>
            </a:pPr>
            <a:r>
              <a:rPr lang="en-US" altLang="vi-VN" smtClean="0">
                <a:latin typeface="Arial" panose="020B0604020202020204" pitchFamily="34" charset="0"/>
              </a:rPr>
              <a:t>Hành hạ</a:t>
            </a:r>
          </a:p>
          <a:p>
            <a:pPr eaLnBrk="1" hangingPunct="1">
              <a:spcBef>
                <a:spcPct val="0"/>
              </a:spcBef>
            </a:pPr>
            <a:r>
              <a:rPr lang="en-US" altLang="vi-VN" smtClean="0">
                <a:latin typeface="Arial" panose="020B0604020202020204" pitchFamily="34" charset="0"/>
              </a:rPr>
              <a:t>Mẹ con Cám hành hạ Tấm, bắt cô làm hết mọi việc.</a:t>
            </a:r>
            <a:endParaRPr lang="vi-VN" altLang="vi-VN" smtClean="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F6B68A7-2C7C-4765-845F-C46410058EAE}" type="slidenum">
              <a:rPr lang="vi-VN" altLang="vi-VN" smtClean="0">
                <a:latin typeface="Times New Roman" panose="02020603050405020304" pitchFamily="18" charset="0"/>
              </a:rPr>
              <a:pPr/>
              <a:t>15</a:t>
            </a:fld>
            <a:endParaRPr lang="vi-VN" altLang="vi-VN" smtClean="0">
              <a:latin typeface="Times New Roman" panose="02020603050405020304" pitchFamily="18" charset="0"/>
            </a:endParaRPr>
          </a:p>
        </p:txBody>
      </p:sp>
    </p:spTree>
    <p:extLst>
      <p:ext uri="{BB962C8B-B14F-4D97-AF65-F5344CB8AC3E}">
        <p14:creationId xmlns:p14="http://schemas.microsoft.com/office/powerpoint/2010/main" val="50858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0765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2815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79261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4999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1253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1026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5372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0166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38289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563544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86981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82650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52407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7843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98319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5950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418981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5018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4616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99321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166335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047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4A091C-4C64-4E75-A9E7-57A6F5EF697A}" type="datetimeFigureOut">
              <a:rPr lang="vi-VN" smtClean="0"/>
              <a:t>17/09/2021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912548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606004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502631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09007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652543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6427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81588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9060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2763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35873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6193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D4A091C-4C64-4E75-A9E7-57A6F5EF697A}"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75267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473162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23858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62742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0625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40777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D4A091C-4C64-4E75-A9E7-57A6F5EF697A}" type="datetimeFigureOut">
              <a:rPr lang="vi-VN" smtClean="0"/>
              <a:t>17/09/2021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433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D4A091C-4C64-4E75-A9E7-57A6F5EF697A}" type="datetimeFigureOut">
              <a:rPr lang="vi-VN" smtClean="0"/>
              <a:t>17/09/2021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2669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A091C-4C64-4E75-A9E7-57A6F5EF697A}" type="datetimeFigureOut">
              <a:rPr lang="vi-VN" smtClean="0"/>
              <a:t>17/09/2021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350180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405038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17/09/2021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04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A091C-4C64-4E75-A9E7-57A6F5EF697A}" type="datetimeFigureOut">
              <a:rPr lang="vi-VN" smtClean="0"/>
              <a:t>17/09/2021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99D95-B691-445B-8154-09A8C5B97A75}" type="slidenum">
              <a:rPr lang="vi-VN" smtClean="0"/>
              <a:t>‹#›</a:t>
            </a:fld>
            <a:endParaRPr lang="vi-VN"/>
          </a:p>
        </p:txBody>
      </p:sp>
    </p:spTree>
    <p:extLst>
      <p:ext uri="{BB962C8B-B14F-4D97-AF65-F5344CB8AC3E}">
        <p14:creationId xmlns:p14="http://schemas.microsoft.com/office/powerpoint/2010/main" val="32845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353453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52553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smtClean="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025427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386" y="2505294"/>
            <a:ext cx="10515600" cy="1325563"/>
          </a:xfrm>
        </p:spPr>
        <p:txBody>
          <a:bodyPr>
            <a:normAutofit/>
          </a:bodyPr>
          <a:lstStyle/>
          <a:p>
            <a:pPr algn="ctr"/>
            <a:r>
              <a:rPr lang="vi-VN" sz="6000" b="1" smtClean="0">
                <a:ln w="22225">
                  <a:solidFill>
                    <a:schemeClr val="accent2"/>
                  </a:solidFill>
                  <a:prstDash val="solid"/>
                </a:ln>
                <a:solidFill>
                  <a:srgbClr val="FF0000"/>
                </a:solidFill>
              </a:rPr>
              <a:t>Khởi động</a:t>
            </a:r>
            <a:endParaRPr lang="en-US" sz="6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675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2369" y="453573"/>
            <a:ext cx="11071274" cy="4154984"/>
          </a:xfrm>
          <a:prstGeom prst="rect">
            <a:avLst/>
          </a:prstGeom>
        </p:spPr>
        <p:txBody>
          <a:bodyPr wrap="square">
            <a:spAutoFit/>
          </a:bodyPr>
          <a:lstStyle/>
          <a:p>
            <a:r>
              <a:rPr lang="en-US" sz="4400" b="1" dirty="0" smtClean="0">
                <a:solidFill>
                  <a:srgbClr val="FF0000"/>
                </a:solidFill>
                <a:latin typeface="+mj-lt"/>
              </a:rPr>
              <a:t>      </a:t>
            </a:r>
            <a:r>
              <a:rPr lang="vi-VN" sz="4400" b="1" dirty="0" smtClean="0">
                <a:solidFill>
                  <a:srgbClr val="FF0000"/>
                </a:solidFill>
                <a:latin typeface="+mj-lt"/>
              </a:rPr>
              <a:t>Nếu </a:t>
            </a:r>
            <a:r>
              <a:rPr lang="vi-VN" sz="4400" b="1" dirty="0">
                <a:solidFill>
                  <a:srgbClr val="FF0000"/>
                </a:solidFill>
                <a:latin typeface="+mj-lt"/>
              </a:rPr>
              <a:t>hai số có số chữ số bằng </a:t>
            </a:r>
            <a:r>
              <a:rPr lang="vi-VN" sz="4400" b="1" dirty="0" smtClean="0">
                <a:solidFill>
                  <a:srgbClr val="FF0000"/>
                </a:solidFill>
                <a:latin typeface="+mj-lt"/>
              </a:rPr>
              <a:t>nhau</a:t>
            </a:r>
            <a:r>
              <a:rPr lang="en-US" sz="4400" b="1" dirty="0" smtClean="0">
                <a:solidFill>
                  <a:srgbClr val="FF0000"/>
                </a:solidFill>
                <a:latin typeface="+mj-lt"/>
              </a:rPr>
              <a:t>:</a:t>
            </a:r>
            <a:endParaRPr lang="vi-VN" sz="4400" b="1" dirty="0">
              <a:solidFill>
                <a:srgbClr val="FF0000"/>
              </a:solidFill>
              <a:latin typeface="+mj-lt"/>
            </a:endParaRPr>
          </a:p>
          <a:p>
            <a:pPr algn="just"/>
            <a:r>
              <a:rPr lang="en-US" sz="4400" b="1" dirty="0" smtClean="0">
                <a:solidFill>
                  <a:schemeClr val="bg1"/>
                </a:solidFill>
                <a:latin typeface="+mj-lt"/>
              </a:rPr>
              <a:t>   </a:t>
            </a:r>
            <a:r>
              <a:rPr lang="vi-VN" sz="4400" b="1" dirty="0" smtClean="0">
                <a:solidFill>
                  <a:schemeClr val="bg1"/>
                </a:solidFill>
                <a:latin typeface="+mj-lt"/>
              </a:rPr>
              <a:t>Ta </a:t>
            </a:r>
            <a:r>
              <a:rPr lang="vi-VN" sz="4400" b="1" dirty="0">
                <a:solidFill>
                  <a:schemeClr val="bg1"/>
                </a:solidFill>
                <a:latin typeface="+mj-lt"/>
              </a:rPr>
              <a:t>so sánh các cặp chữ số ở cùng hàng với nhau, lần lượt từ trái sang phải. Nếu chữ số nào lớn hơn thì số tương ứng sẽ lớn hơn, nếu chúng bằng nhau ta so sánh đến cặp chữ số ở hàng tiếp theo. </a:t>
            </a:r>
          </a:p>
        </p:txBody>
      </p:sp>
      <p:sp>
        <p:nvSpPr>
          <p:cNvPr id="4" name="Rectangle 3"/>
          <p:cNvSpPr/>
          <p:nvPr/>
        </p:nvSpPr>
        <p:spPr>
          <a:xfrm>
            <a:off x="2882536" y="4759625"/>
            <a:ext cx="6426927" cy="769441"/>
          </a:xfrm>
          <a:prstGeom prst="rect">
            <a:avLst/>
          </a:prstGeom>
        </p:spPr>
        <p:txBody>
          <a:bodyPr wrap="square">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86</a:t>
            </a:r>
            <a:r>
              <a:rPr lang="vi-VN" sz="4400" b="1" dirty="0" smtClean="0">
                <a:solidFill>
                  <a:schemeClr val="bg1"/>
                </a:solidFill>
                <a:latin typeface="Times New Roman" panose="02020603050405020304" pitchFamily="18" charset="0"/>
                <a:cs typeface="Times New Roman" panose="02020603050405020304" pitchFamily="18" charset="0"/>
              </a:rPr>
              <a:t>3 </a:t>
            </a:r>
            <a:r>
              <a:rPr lang="en-US" sz="4400" b="1" dirty="0" smtClean="0">
                <a:solidFill>
                  <a:schemeClr val="bg1"/>
                </a:solidFill>
                <a:latin typeface="Times New Roman" panose="02020603050405020304" pitchFamily="18" charset="0"/>
                <a:cs typeface="Times New Roman" panose="02020603050405020304" pitchFamily="18" charset="0"/>
              </a:rPr>
              <a:t>4</a:t>
            </a:r>
            <a:r>
              <a:rPr lang="vi-VN" sz="4400" b="1" dirty="0" smtClean="0">
                <a:solidFill>
                  <a:schemeClr val="bg1"/>
                </a:solidFill>
                <a:latin typeface="Times New Roman" panose="02020603050405020304" pitchFamily="18" charset="0"/>
                <a:cs typeface="Times New Roman" panose="02020603050405020304" pitchFamily="18" charset="0"/>
              </a:rPr>
              <a:t>51          </a:t>
            </a:r>
            <a:r>
              <a:rPr lang="en-US" sz="4400" b="1" dirty="0" smtClean="0">
                <a:solidFill>
                  <a:schemeClr val="bg1"/>
                </a:solidFill>
                <a:latin typeface="Times New Roman" panose="02020603050405020304" pitchFamily="18" charset="0"/>
                <a:cs typeface="Times New Roman" panose="02020603050405020304" pitchFamily="18" charset="0"/>
              </a:rPr>
              <a:t>86</a:t>
            </a:r>
            <a:r>
              <a:rPr lang="vi-VN" sz="4400" b="1" dirty="0" smtClean="0">
                <a:solidFill>
                  <a:schemeClr val="bg1"/>
                </a:solidFill>
                <a:latin typeface="Times New Roman" panose="02020603050405020304" pitchFamily="18" charset="0"/>
                <a:cs typeface="Times New Roman" panose="02020603050405020304" pitchFamily="18" charset="0"/>
              </a:rPr>
              <a:t>3 </a:t>
            </a:r>
            <a:r>
              <a:rPr lang="en-US" sz="4400" b="1" dirty="0" smtClean="0">
                <a:solidFill>
                  <a:schemeClr val="bg1"/>
                </a:solidFill>
                <a:latin typeface="Times New Roman" panose="02020603050405020304" pitchFamily="18" charset="0"/>
                <a:cs typeface="Times New Roman" panose="02020603050405020304" pitchFamily="18" charset="0"/>
              </a:rPr>
              <a:t>4</a:t>
            </a:r>
            <a:r>
              <a:rPr lang="vi-VN" sz="4400" b="1" dirty="0" smtClean="0">
                <a:solidFill>
                  <a:schemeClr val="bg1"/>
                </a:solidFill>
                <a:latin typeface="Times New Roman" panose="02020603050405020304" pitchFamily="18" charset="0"/>
                <a:cs typeface="Times New Roman" panose="02020603050405020304" pitchFamily="18" charset="0"/>
              </a:rPr>
              <a:t>00</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882536" y="4759625"/>
            <a:ext cx="466794"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8</a:t>
            </a:r>
            <a:endParaRPr lang="en-US" sz="4400" dirty="0"/>
          </a:p>
        </p:txBody>
      </p:sp>
      <p:sp>
        <p:nvSpPr>
          <p:cNvPr id="17" name="Rectangle 16"/>
          <p:cNvSpPr/>
          <p:nvPr/>
        </p:nvSpPr>
        <p:spPr>
          <a:xfrm>
            <a:off x="6095999" y="4759625"/>
            <a:ext cx="466794"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8</a:t>
            </a:r>
            <a:endParaRPr lang="en-US" sz="4400" dirty="0"/>
          </a:p>
        </p:txBody>
      </p:sp>
      <p:sp>
        <p:nvSpPr>
          <p:cNvPr id="18" name="Rectangle 17"/>
          <p:cNvSpPr/>
          <p:nvPr/>
        </p:nvSpPr>
        <p:spPr>
          <a:xfrm>
            <a:off x="3191355" y="4759625"/>
            <a:ext cx="485396" cy="769441"/>
          </a:xfrm>
          <a:prstGeom prst="rect">
            <a:avLst/>
          </a:prstGeom>
        </p:spPr>
        <p:txBody>
          <a:bodyPr wrap="square">
            <a:spAutoFit/>
          </a:bodyPr>
          <a:lstStyle/>
          <a:p>
            <a:r>
              <a:rPr lang="en-US" sz="4400" b="1" dirty="0" smtClean="0">
                <a:solidFill>
                  <a:srgbClr val="800080"/>
                </a:solidFill>
                <a:latin typeface="Times New Roman" panose="02020603050405020304" pitchFamily="18" charset="0"/>
                <a:cs typeface="Times New Roman" panose="02020603050405020304" pitchFamily="18" charset="0"/>
              </a:rPr>
              <a:t>6</a:t>
            </a:r>
            <a:endParaRPr lang="en-US" sz="4400" dirty="0">
              <a:solidFill>
                <a:srgbClr val="800080"/>
              </a:solidFill>
            </a:endParaRPr>
          </a:p>
        </p:txBody>
      </p:sp>
      <p:sp>
        <p:nvSpPr>
          <p:cNvPr id="19" name="Rectangle 18"/>
          <p:cNvSpPr/>
          <p:nvPr/>
        </p:nvSpPr>
        <p:spPr>
          <a:xfrm>
            <a:off x="6329396" y="4759625"/>
            <a:ext cx="466794" cy="800219"/>
          </a:xfrm>
          <a:prstGeom prst="rect">
            <a:avLst/>
          </a:prstGeom>
        </p:spPr>
        <p:txBody>
          <a:bodyPr wrap="square">
            <a:spAutoFit/>
          </a:bodyPr>
          <a:lstStyle/>
          <a:p>
            <a:r>
              <a:rPr lang="en-US" sz="4600" b="1" dirty="0" smtClean="0">
                <a:solidFill>
                  <a:srgbClr val="800080"/>
                </a:solidFill>
                <a:latin typeface="Times New Roman" panose="02020603050405020304" pitchFamily="18" charset="0"/>
                <a:cs typeface="Times New Roman" panose="02020603050405020304" pitchFamily="18" charset="0"/>
              </a:rPr>
              <a:t>6</a:t>
            </a:r>
            <a:endParaRPr lang="en-US" sz="4600" dirty="0">
              <a:solidFill>
                <a:srgbClr val="800080"/>
              </a:solidFill>
            </a:endParaRPr>
          </a:p>
        </p:txBody>
      </p:sp>
      <p:sp>
        <p:nvSpPr>
          <p:cNvPr id="20" name="Rectangle 19"/>
          <p:cNvSpPr/>
          <p:nvPr/>
        </p:nvSpPr>
        <p:spPr>
          <a:xfrm>
            <a:off x="3443354" y="4775013"/>
            <a:ext cx="466794" cy="769441"/>
          </a:xfrm>
          <a:prstGeom prst="rect">
            <a:avLst/>
          </a:prstGeom>
        </p:spPr>
        <p:txBody>
          <a:bodyPr wrap="none">
            <a:spAutoFit/>
          </a:bodyPr>
          <a:lstStyle/>
          <a:p>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3</a:t>
            </a:r>
            <a:endParaRPr lang="en-US" sz="4400" dirty="0">
              <a:solidFill>
                <a:schemeClr val="accent2">
                  <a:lumMod val="75000"/>
                </a:schemeClr>
              </a:solidFill>
            </a:endParaRPr>
          </a:p>
        </p:txBody>
      </p:sp>
      <p:sp>
        <p:nvSpPr>
          <p:cNvPr id="22" name="Rectangle 21"/>
          <p:cNvSpPr/>
          <p:nvPr/>
        </p:nvSpPr>
        <p:spPr>
          <a:xfrm>
            <a:off x="6653567" y="4775601"/>
            <a:ext cx="466794" cy="769441"/>
          </a:xfrm>
          <a:prstGeom prst="rect">
            <a:avLst/>
          </a:prstGeom>
        </p:spPr>
        <p:txBody>
          <a:bodyPr wrap="none">
            <a:spAutoFit/>
          </a:bodyPr>
          <a:lstStyle/>
          <a:p>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3</a:t>
            </a:r>
            <a:endParaRPr lang="en-US" sz="4400" dirty="0">
              <a:solidFill>
                <a:schemeClr val="accent2">
                  <a:lumMod val="75000"/>
                </a:schemeClr>
              </a:solidFill>
            </a:endParaRPr>
          </a:p>
        </p:txBody>
      </p:sp>
      <p:sp>
        <p:nvSpPr>
          <p:cNvPr id="23" name="Rectangle 22"/>
          <p:cNvSpPr/>
          <p:nvPr/>
        </p:nvSpPr>
        <p:spPr>
          <a:xfrm>
            <a:off x="7063413" y="4790403"/>
            <a:ext cx="466794" cy="769441"/>
          </a:xfrm>
          <a:prstGeom prst="rect">
            <a:avLst/>
          </a:prstGeom>
        </p:spPr>
        <p:txBody>
          <a:bodyPr wrap="none">
            <a:spAutoFit/>
          </a:bodyPr>
          <a:lstStyle/>
          <a:p>
            <a:r>
              <a:rPr lang="en-US" sz="4400" b="1" dirty="0">
                <a:solidFill>
                  <a:srgbClr val="FFFF00"/>
                </a:solidFill>
                <a:latin typeface="Times New Roman" panose="02020603050405020304" pitchFamily="18" charset="0"/>
                <a:cs typeface="Times New Roman" panose="02020603050405020304" pitchFamily="18" charset="0"/>
              </a:rPr>
              <a:t>4</a:t>
            </a:r>
            <a:endParaRPr lang="en-US" sz="4400" dirty="0">
              <a:solidFill>
                <a:srgbClr val="FFFF00"/>
              </a:solidFill>
            </a:endParaRPr>
          </a:p>
        </p:txBody>
      </p:sp>
      <p:sp>
        <p:nvSpPr>
          <p:cNvPr id="25" name="Rectangle 24"/>
          <p:cNvSpPr/>
          <p:nvPr/>
        </p:nvSpPr>
        <p:spPr>
          <a:xfrm>
            <a:off x="3859019" y="4775013"/>
            <a:ext cx="466794" cy="769441"/>
          </a:xfrm>
          <a:prstGeom prst="rect">
            <a:avLst/>
          </a:prstGeom>
        </p:spPr>
        <p:txBody>
          <a:bodyPr wrap="none">
            <a:spAutoFit/>
          </a:bodyPr>
          <a:lstStyle/>
          <a:p>
            <a:r>
              <a:rPr lang="en-US" sz="4400" b="1" dirty="0">
                <a:solidFill>
                  <a:srgbClr val="FFFF00"/>
                </a:solidFill>
                <a:latin typeface="Times New Roman" panose="02020603050405020304" pitchFamily="18" charset="0"/>
                <a:cs typeface="Times New Roman" panose="02020603050405020304" pitchFamily="18" charset="0"/>
              </a:rPr>
              <a:t>4</a:t>
            </a:r>
            <a:endParaRPr lang="en-US" sz="4400" dirty="0">
              <a:solidFill>
                <a:srgbClr val="FFFF00"/>
              </a:solidFill>
            </a:endParaRPr>
          </a:p>
        </p:txBody>
      </p:sp>
      <p:sp>
        <p:nvSpPr>
          <p:cNvPr id="26" name="Rectangle 25"/>
          <p:cNvSpPr/>
          <p:nvPr/>
        </p:nvSpPr>
        <p:spPr>
          <a:xfrm>
            <a:off x="7357494" y="4776376"/>
            <a:ext cx="466794" cy="769441"/>
          </a:xfrm>
          <a:prstGeom prst="rect">
            <a:avLst/>
          </a:prstGeom>
        </p:spPr>
        <p:txBody>
          <a:bodyPr wrap="non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0</a:t>
            </a:r>
            <a:endParaRPr lang="en-US" sz="4400" dirty="0">
              <a:solidFill>
                <a:srgbClr val="FF0000"/>
              </a:solidFill>
            </a:endParaRPr>
          </a:p>
        </p:txBody>
      </p:sp>
      <p:sp>
        <p:nvSpPr>
          <p:cNvPr id="27" name="Rectangle 26"/>
          <p:cNvSpPr/>
          <p:nvPr/>
        </p:nvSpPr>
        <p:spPr>
          <a:xfrm>
            <a:off x="4139172" y="4775013"/>
            <a:ext cx="466794" cy="769441"/>
          </a:xfrm>
          <a:prstGeom prst="rect">
            <a:avLst/>
          </a:prstGeom>
        </p:spPr>
        <p:txBody>
          <a:bodyPr wrap="non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5</a:t>
            </a:r>
            <a:endParaRPr lang="en-US" sz="4400" dirty="0">
              <a:solidFill>
                <a:srgbClr val="FF0000"/>
              </a:solidFill>
            </a:endParaRPr>
          </a:p>
        </p:txBody>
      </p:sp>
      <p:sp>
        <p:nvSpPr>
          <p:cNvPr id="28" name="TextBox 27"/>
          <p:cNvSpPr txBox="1"/>
          <p:nvPr/>
        </p:nvSpPr>
        <p:spPr>
          <a:xfrm>
            <a:off x="5239212" y="4790403"/>
            <a:ext cx="822961"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&gt;</a:t>
            </a:r>
            <a:endParaRPr lang="vi-VN"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0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circle(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000"/>
                                        <p:tgtEl>
                                          <p:spTgt spid="2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ircle(in)">
                                      <p:cBhvr>
                                        <p:cTn id="49" dur="2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P spid="18" grpId="0"/>
      <p:bldP spid="19" grpId="0"/>
      <p:bldP spid="20" grpId="0"/>
      <p:bldP spid="22" grpId="0"/>
      <p:bldP spid="23"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2370" y="1352233"/>
            <a:ext cx="11099408" cy="1938992"/>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Các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chữ</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nhau</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nào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chữ</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lớn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hơn</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nào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ít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chữ</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bé</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hơn</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2370" y="0"/>
            <a:ext cx="11310424" cy="1938992"/>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Khi so sánh các số có nhiều chữ </a:t>
            </a:r>
            <a:r>
              <a:rPr lang="en-US" sz="4000" b="1" dirty="0" err="1" smtClean="0">
                <a:solidFill>
                  <a:schemeClr val="bg1"/>
                </a:solidFill>
                <a:latin typeface="Times New Roman" panose="02020603050405020304" pitchFamily="18" charset="0"/>
                <a:cs typeface="Times New Roman" panose="02020603050405020304" pitchFamily="18" charset="0"/>
              </a:rPr>
              <a:t>số</a:t>
            </a:r>
            <a:r>
              <a:rPr lang="en-US" sz="4000" b="1" dirty="0" smtClean="0">
                <a:solidFill>
                  <a:schemeClr val="bg1"/>
                </a:solidFill>
                <a:latin typeface="Times New Roman" panose="02020603050405020304" pitchFamily="18" charset="0"/>
                <a:cs typeface="Times New Roman" panose="02020603050405020304" pitchFamily="18" charset="0"/>
              </a:rPr>
              <a:t> ta </a:t>
            </a:r>
            <a:r>
              <a:rPr lang="en-US" sz="4000" b="1" dirty="0" err="1" smtClean="0">
                <a:solidFill>
                  <a:schemeClr val="bg1"/>
                </a:solidFill>
                <a:latin typeface="Times New Roman" panose="02020603050405020304" pitchFamily="18" charset="0"/>
                <a:cs typeface="Times New Roman" panose="02020603050405020304" pitchFamily="18" charset="0"/>
              </a:rPr>
              <a:t>cần</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làm</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thế</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nào</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4000" b="1" dirty="0" smtClean="0">
                <a:solidFill>
                  <a:schemeClr val="bg1"/>
                </a:solidFill>
                <a:latin typeface="Times New Roman" panose="02020603050405020304" pitchFamily="18" charset="0"/>
                <a:cs typeface="Times New Roman" panose="02020603050405020304" pitchFamily="18" charset="0"/>
              </a:rPr>
              <a:t> </a:t>
            </a:r>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2370" y="3291225"/>
            <a:ext cx="11310424" cy="347787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vi-VN" sz="4000" b="1" dirty="0">
                <a:solidFill>
                  <a:srgbClr val="FF0000"/>
                </a:solidFill>
                <a:latin typeface="Times New Roman" panose="02020603050405020304" pitchFamily="18" charset="0"/>
                <a:cs typeface="Times New Roman" panose="02020603050405020304" pitchFamily="18" charset="0"/>
              </a:rPr>
              <a:t> Các số  có số chữ số bằng nhau</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a:p>
            <a:r>
              <a:rPr lang="vi-VN" sz="4000" b="1" dirty="0">
                <a:solidFill>
                  <a:schemeClr val="bg1"/>
                </a:solidFill>
                <a:latin typeface="Times New Roman" panose="02020603050405020304" pitchFamily="18" charset="0"/>
                <a:cs typeface="Times New Roman" panose="02020603050405020304" pitchFamily="18" charset="0"/>
              </a:rPr>
              <a:t>+ Ta so sánh các chữ số ở cùng hàng với nhau, lần lượt từ trái sang phải. Nếu chữ số nào lớn hơn thì số tương ứng sẽ lớn hơn, nếu chúng bằng nhau ta so sánh đến cặp chữ số ở hàng tiếp theo. </a:t>
            </a:r>
          </a:p>
          <a:p>
            <a:endParaRPr lang="en-US" sz="2000" dirty="0"/>
          </a:p>
        </p:txBody>
      </p:sp>
      <p:sp>
        <p:nvSpPr>
          <p:cNvPr id="5" name="Rectangle 4"/>
          <p:cNvSpPr/>
          <p:nvPr/>
        </p:nvSpPr>
        <p:spPr>
          <a:xfrm>
            <a:off x="393700" y="39566"/>
            <a:ext cx="11409094" cy="1211556"/>
          </a:xfrm>
          <a:prstGeom prst="rect">
            <a:avLst/>
          </a:prstGeom>
          <a:solidFill>
            <a:srgbClr val="95E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Khi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so </a:t>
            </a:r>
            <a:r>
              <a:rPr lang="en-US" sz="4000" b="1" dirty="0" err="1">
                <a:solidFill>
                  <a:schemeClr val="tx1"/>
                </a:solidFill>
                <a:latin typeface="Times New Roman" panose="02020603050405020304" pitchFamily="18" charset="0"/>
                <a:cs typeface="Times New Roman" panose="02020603050405020304" pitchFamily="18" charset="0"/>
              </a:rPr>
              <a:t>sánh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số</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nhiều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chữ</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số</a:t>
            </a:r>
            <a:r>
              <a:rPr lang="en-US" sz="4000" b="1" dirty="0">
                <a:solidFill>
                  <a:schemeClr val="tx1"/>
                </a:solidFill>
                <a:latin typeface="Times New Roman" panose="02020603050405020304" pitchFamily="18" charset="0"/>
                <a:cs typeface="Times New Roman" panose="02020603050405020304" pitchFamily="18" charset="0"/>
              </a:rPr>
              <a:t> ta </a:t>
            </a:r>
            <a:r>
              <a:rPr lang="en-US" sz="4000" b="1" dirty="0" err="1">
                <a:solidFill>
                  <a:schemeClr val="tx1"/>
                </a:solidFill>
                <a:latin typeface="Times New Roman" panose="02020603050405020304" pitchFamily="18" charset="0"/>
                <a:cs typeface="Times New Roman" panose="02020603050405020304" pitchFamily="18" charset="0"/>
              </a:rPr>
              <a:t>cần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smtClean="0">
                <a:solidFill>
                  <a:schemeClr val="tx1"/>
                </a:solidFill>
                <a:latin typeface="Times New Roman" panose="02020603050405020304" pitchFamily="18" charset="0"/>
                <a:cs typeface="Times New Roman" panose="02020603050405020304" pitchFamily="18" charset="0"/>
              </a:rPr>
              <a:t>so </a:t>
            </a:r>
            <a:r>
              <a:rPr lang="en-US" sz="4000" b="1" dirty="0" err="1" smtClean="0">
                <a:solidFill>
                  <a:schemeClr val="tx1"/>
                </a:solidFill>
                <a:latin typeface="Times New Roman" panose="02020603050405020304" pitchFamily="18" charset="0"/>
                <a:cs typeface="Times New Roman" panose="02020603050405020304" pitchFamily="18" charset="0"/>
              </a:rPr>
              <a:t>sánh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chữ</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của</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hai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đó</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16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p:cNvSpPr>
          <p:nvPr/>
        </p:nvSpPr>
        <p:spPr bwMode="auto">
          <a:xfrm>
            <a:off x="1825786" y="1143002"/>
            <a:ext cx="9731828" cy="5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lnSpc>
                <a:spcPct val="90000"/>
              </a:lnSpc>
              <a:spcBef>
                <a:spcPct val="2000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1</a:t>
            </a:r>
            <a:r>
              <a:rPr lang="en-US" altLang="vi-VN" sz="4400" b="1" u="sng" dirty="0">
                <a:solidFill>
                  <a:srgbClr val="FFFF00"/>
                </a:solidFill>
                <a:latin typeface="Times New Roman" panose="02020603050405020304" pitchFamily="18" charset="0"/>
                <a:cs typeface="Times New Roman" panose="02020603050405020304" pitchFamily="18" charset="0"/>
              </a:rPr>
              <a:t>.</a:t>
            </a:r>
          </a:p>
          <a:p>
            <a:pPr eaLnBrk="1" fontAlgn="base" hangingPunct="1">
              <a:lnSpc>
                <a:spcPct val="90000"/>
              </a:lnSpc>
              <a:spcBef>
                <a:spcPct val="2000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9999 </a:t>
            </a:r>
            <a:r>
              <a:rPr lang="en-US" altLang="vi-VN" sz="4400" b="1" dirty="0" smtClean="0">
                <a:solidFill>
                  <a:schemeClr val="bg1"/>
                </a:solidFill>
                <a:latin typeface="Times New Roman" panose="02020603050405020304" pitchFamily="18" charset="0"/>
                <a:cs typeface="Times New Roman" panose="02020603050405020304" pitchFamily="18" charset="0"/>
              </a:rPr>
              <a:t>     ...  10 </a:t>
            </a:r>
            <a:r>
              <a:rPr lang="en-US" altLang="vi-VN" sz="4400" b="1" dirty="0">
                <a:solidFill>
                  <a:schemeClr val="bg1"/>
                </a:solidFill>
                <a:latin typeface="Times New Roman" panose="02020603050405020304" pitchFamily="18" charset="0"/>
                <a:cs typeface="Times New Roman" panose="02020603050405020304" pitchFamily="18" charset="0"/>
              </a:rPr>
              <a:t>000	</a:t>
            </a:r>
            <a:r>
              <a:rPr lang="en-US" altLang="vi-VN" sz="4400" b="1" dirty="0" smtClean="0">
                <a:solidFill>
                  <a:schemeClr val="bg1"/>
                </a:solidFill>
                <a:latin typeface="Times New Roman" panose="02020603050405020304" pitchFamily="18" charset="0"/>
                <a:cs typeface="Times New Roman" panose="02020603050405020304" pitchFamily="18" charset="0"/>
              </a:rPr>
              <a:t>   653 </a:t>
            </a:r>
            <a:r>
              <a:rPr lang="en-US" altLang="vi-VN" sz="4400" b="1" dirty="0">
                <a:solidFill>
                  <a:schemeClr val="bg1"/>
                </a:solidFill>
                <a:latin typeface="Times New Roman" panose="02020603050405020304" pitchFamily="18" charset="0"/>
                <a:cs typeface="Times New Roman" panose="02020603050405020304" pitchFamily="18" charset="0"/>
              </a:rPr>
              <a:t>211 ... </a:t>
            </a:r>
            <a:r>
              <a:rPr lang="en-US" altLang="vi-VN" sz="4400" b="1" dirty="0" smtClean="0">
                <a:solidFill>
                  <a:schemeClr val="bg1"/>
                </a:solidFill>
                <a:latin typeface="Times New Roman" panose="02020603050405020304" pitchFamily="18" charset="0"/>
                <a:cs typeface="Times New Roman" panose="02020603050405020304" pitchFamily="18" charset="0"/>
              </a:rPr>
              <a:t> 653 </a:t>
            </a:r>
            <a:r>
              <a:rPr lang="en-US" altLang="vi-VN" sz="4400" b="1" dirty="0">
                <a:solidFill>
                  <a:schemeClr val="bg1"/>
                </a:solidFill>
                <a:latin typeface="Times New Roman" panose="02020603050405020304" pitchFamily="18" charset="0"/>
                <a:cs typeface="Times New Roman" panose="02020603050405020304" pitchFamily="18" charset="0"/>
              </a:rPr>
              <a:t>211</a:t>
            </a:r>
          </a:p>
          <a:p>
            <a:pPr eaLnBrk="1" fontAlgn="base" hangingPunct="1">
              <a:lnSpc>
                <a:spcPct val="90000"/>
              </a:lnSpc>
              <a:spcBef>
                <a:spcPct val="2000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99 999 </a:t>
            </a:r>
            <a:r>
              <a:rPr lang="en-US" altLang="vi-VN" sz="4400" b="1" dirty="0" smtClean="0">
                <a:solidFill>
                  <a:schemeClr val="bg1"/>
                </a:solidFill>
                <a:latin typeface="Times New Roman" panose="02020603050405020304" pitchFamily="18" charset="0"/>
                <a:cs typeface="Times New Roman" panose="02020603050405020304" pitchFamily="18" charset="0"/>
              </a:rPr>
              <a:t>  ...  100 </a:t>
            </a:r>
            <a:r>
              <a:rPr lang="en-US" altLang="vi-VN" sz="4400" b="1" dirty="0">
                <a:solidFill>
                  <a:schemeClr val="bg1"/>
                </a:solidFill>
                <a:latin typeface="Times New Roman" panose="02020603050405020304" pitchFamily="18" charset="0"/>
                <a:cs typeface="Times New Roman" panose="02020603050405020304" pitchFamily="18" charset="0"/>
              </a:rPr>
              <a:t>000	</a:t>
            </a:r>
            <a:r>
              <a:rPr lang="en-US" altLang="vi-VN" sz="4400" b="1" dirty="0" smtClean="0">
                <a:solidFill>
                  <a:schemeClr val="bg1"/>
                </a:solidFill>
                <a:latin typeface="Times New Roman" panose="02020603050405020304" pitchFamily="18" charset="0"/>
                <a:cs typeface="Times New Roman" panose="02020603050405020304" pitchFamily="18" charset="0"/>
              </a:rPr>
              <a:t>   43 </a:t>
            </a:r>
            <a:r>
              <a:rPr lang="en-US" altLang="vi-VN" sz="4400" b="1" dirty="0">
                <a:solidFill>
                  <a:schemeClr val="bg1"/>
                </a:solidFill>
                <a:latin typeface="Times New Roman" panose="02020603050405020304" pitchFamily="18" charset="0"/>
                <a:cs typeface="Times New Roman" panose="02020603050405020304" pitchFamily="18" charset="0"/>
              </a:rPr>
              <a:t>256 </a:t>
            </a:r>
            <a:r>
              <a:rPr lang="en-US" altLang="vi-VN" sz="4400" b="1" dirty="0" smtClean="0">
                <a:solidFill>
                  <a:schemeClr val="bg1"/>
                </a:solidFill>
                <a:latin typeface="Times New Roman" panose="02020603050405020304" pitchFamily="18" charset="0"/>
                <a:cs typeface="Times New Roman" panose="02020603050405020304" pitchFamily="18" charset="0"/>
              </a:rPr>
              <a:t>  ...  432 </a:t>
            </a:r>
            <a:r>
              <a:rPr lang="en-US" altLang="vi-VN" sz="4400" b="1" dirty="0">
                <a:solidFill>
                  <a:schemeClr val="bg1"/>
                </a:solidFill>
                <a:latin typeface="Times New Roman" panose="02020603050405020304" pitchFamily="18" charset="0"/>
                <a:cs typeface="Times New Roman" panose="02020603050405020304" pitchFamily="18" charset="0"/>
              </a:rPr>
              <a:t>510</a:t>
            </a:r>
          </a:p>
          <a:p>
            <a:pPr eaLnBrk="1" fontAlgn="base" hangingPunct="1">
              <a:lnSpc>
                <a:spcPct val="90000"/>
              </a:lnSpc>
              <a:spcBef>
                <a:spcPct val="2000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726 585 ... 557 </a:t>
            </a:r>
            <a:r>
              <a:rPr lang="en-US" altLang="vi-VN" sz="4400" b="1" dirty="0" smtClean="0">
                <a:solidFill>
                  <a:schemeClr val="bg1"/>
                </a:solidFill>
                <a:latin typeface="Times New Roman" panose="02020603050405020304" pitchFamily="18" charset="0"/>
                <a:cs typeface="Times New Roman" panose="02020603050405020304" pitchFamily="18" charset="0"/>
              </a:rPr>
              <a:t>652	   845 </a:t>
            </a:r>
            <a:r>
              <a:rPr lang="en-US" altLang="vi-VN" sz="4400" b="1" dirty="0">
                <a:solidFill>
                  <a:schemeClr val="bg1"/>
                </a:solidFill>
                <a:latin typeface="Times New Roman" panose="02020603050405020304" pitchFamily="18" charset="0"/>
                <a:cs typeface="Times New Roman" panose="02020603050405020304" pitchFamily="18" charset="0"/>
              </a:rPr>
              <a:t>713 ... </a:t>
            </a:r>
            <a:r>
              <a:rPr lang="en-US" altLang="vi-VN" sz="4400" b="1" dirty="0" smtClean="0">
                <a:solidFill>
                  <a:schemeClr val="bg1"/>
                </a:solidFill>
                <a:latin typeface="Times New Roman" panose="02020603050405020304" pitchFamily="18" charset="0"/>
                <a:cs typeface="Times New Roman" panose="02020603050405020304" pitchFamily="18" charset="0"/>
              </a:rPr>
              <a:t> 854 </a:t>
            </a:r>
            <a:r>
              <a:rPr lang="en-US" altLang="vi-VN" sz="4400" b="1" dirty="0">
                <a:solidFill>
                  <a:schemeClr val="bg1"/>
                </a:solidFill>
                <a:latin typeface="Times New Roman" panose="02020603050405020304" pitchFamily="18" charset="0"/>
                <a:cs typeface="Times New Roman" panose="02020603050405020304" pitchFamily="18" charset="0"/>
              </a:rPr>
              <a:t>713</a:t>
            </a:r>
          </a:p>
        </p:txBody>
      </p:sp>
      <p:grpSp>
        <p:nvGrpSpPr>
          <p:cNvPr id="5" name="Group 7"/>
          <p:cNvGrpSpPr>
            <a:grpSpLocks/>
          </p:cNvGrpSpPr>
          <p:nvPr/>
        </p:nvGrpSpPr>
        <p:grpSpPr bwMode="auto">
          <a:xfrm>
            <a:off x="668381" y="2240498"/>
            <a:ext cx="533400" cy="1683536"/>
            <a:chOff x="4038600" y="609600"/>
            <a:chExt cx="533400" cy="1295400"/>
          </a:xfrm>
        </p:grpSpPr>
        <p:sp>
          <p:nvSpPr>
            <p:cNvPr id="6" name="Rectangle 5"/>
            <p:cNvSpPr/>
            <p:nvPr/>
          </p:nvSpPr>
          <p:spPr>
            <a:xfrm>
              <a:off x="4038600" y="609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a:solidFill>
                    <a:prstClr val="white"/>
                  </a:solidFill>
                  <a:latin typeface="Calibri"/>
                </a:rPr>
                <a:t>&gt;</a:t>
              </a:r>
            </a:p>
          </p:txBody>
        </p:sp>
        <p:sp>
          <p:nvSpPr>
            <p:cNvPr id="7" name="Rectangle 6"/>
            <p:cNvSpPr/>
            <p:nvPr/>
          </p:nvSpPr>
          <p:spPr>
            <a:xfrm>
              <a:off x="4038600" y="10668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&lt;</a:t>
              </a:r>
            </a:p>
          </p:txBody>
        </p:sp>
        <p:sp>
          <p:nvSpPr>
            <p:cNvPr id="8" name="Rectangle 7"/>
            <p:cNvSpPr/>
            <p:nvPr/>
          </p:nvSpPr>
          <p:spPr>
            <a:xfrm>
              <a:off x="4038600" y="15240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a:t>
              </a:r>
            </a:p>
          </p:txBody>
        </p:sp>
      </p:grpSp>
      <p:sp>
        <p:nvSpPr>
          <p:cNvPr id="9" name="TextBox 8"/>
          <p:cNvSpPr txBox="1"/>
          <p:nvPr/>
        </p:nvSpPr>
        <p:spPr>
          <a:xfrm>
            <a:off x="1201781" y="2488077"/>
            <a:ext cx="764178" cy="1015663"/>
          </a:xfrm>
          <a:prstGeom prst="rect">
            <a:avLst/>
          </a:prstGeom>
          <a:noFill/>
        </p:spPr>
        <p:txBody>
          <a:bodyPr wrap="square" rtlCol="0">
            <a:spAutoFit/>
          </a:bodyPr>
          <a:lstStyle/>
          <a:p>
            <a:r>
              <a:rPr lang="en-US" sz="6000" b="1" dirty="0" smtClean="0">
                <a:solidFill>
                  <a:srgbClr val="FF0000"/>
                </a:solidFill>
              </a:rPr>
              <a:t>?</a:t>
            </a:r>
            <a:endParaRPr lang="vi-VN" sz="6000" b="1" dirty="0">
              <a:solidFill>
                <a:srgbClr val="FF0000"/>
              </a:solidFill>
            </a:endParaRPr>
          </a:p>
        </p:txBody>
      </p:sp>
      <p:cxnSp>
        <p:nvCxnSpPr>
          <p:cNvPr id="20" name="Straight Connector 19"/>
          <p:cNvCxnSpPr/>
          <p:nvPr/>
        </p:nvCxnSpPr>
        <p:spPr>
          <a:xfrm>
            <a:off x="6658236" y="1704947"/>
            <a:ext cx="2753" cy="2712308"/>
          </a:xfrm>
          <a:prstGeom prst="line">
            <a:avLst/>
          </a:prstGeom>
          <a:ln w="57150"/>
        </p:spPr>
        <p:style>
          <a:lnRef idx="1">
            <a:schemeClr val="dk1"/>
          </a:lnRef>
          <a:fillRef idx="0">
            <a:schemeClr val="dk1"/>
          </a:fillRef>
          <a:effectRef idx="0">
            <a:schemeClr val="dk1"/>
          </a:effectRef>
          <a:fontRef idx="minor">
            <a:schemeClr val="tx1"/>
          </a:fontRef>
        </p:style>
      </p:cxnSp>
      <p:sp>
        <p:nvSpPr>
          <p:cNvPr id="26" name="Rectangle 25"/>
          <p:cNvSpPr/>
          <p:nvPr/>
        </p:nvSpPr>
        <p:spPr>
          <a:xfrm>
            <a:off x="3830531" y="1899137"/>
            <a:ext cx="558589" cy="588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&lt;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3830531" y="2654132"/>
            <a:ext cx="558589" cy="5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&lt;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3855682" y="3407320"/>
            <a:ext cx="558589" cy="5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&gt;</a:t>
            </a:r>
          </a:p>
        </p:txBody>
      </p:sp>
      <p:sp>
        <p:nvSpPr>
          <p:cNvPr id="31" name="Rectangle 30"/>
          <p:cNvSpPr/>
          <p:nvPr/>
        </p:nvSpPr>
        <p:spPr>
          <a:xfrm>
            <a:off x="8830007" y="1930977"/>
            <a:ext cx="558589" cy="509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32" name="Rectangle 31"/>
          <p:cNvSpPr/>
          <p:nvPr/>
        </p:nvSpPr>
        <p:spPr>
          <a:xfrm>
            <a:off x="8830007" y="2666734"/>
            <a:ext cx="558589" cy="515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&lt;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8827253" y="3394217"/>
            <a:ext cx="558589" cy="515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&lt;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6"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ircle(in)">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circle(in)">
                                      <p:cBhvr>
                                        <p:cTn id="5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6" grpId="0" animBg="1"/>
      <p:bldP spid="29" grpId="0" animBg="1"/>
      <p:bldP spid="30" grpId="0" animBg="1"/>
      <p:bldP spid="31" grpId="0" animBg="1"/>
      <p:bldP spid="32"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4419600" y="3810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endParaRPr lang="vi-VN" altLang="vi-VN" sz="1800">
              <a:solidFill>
                <a:prstClr val="black"/>
              </a:solidFill>
              <a:latin typeface=".VnAvant" panose="020B7200000000000000" pitchFamily="34" charset="0"/>
            </a:endParaRPr>
          </a:p>
        </p:txBody>
      </p:sp>
      <p:sp>
        <p:nvSpPr>
          <p:cNvPr id="6" name="Text Box 11"/>
          <p:cNvSpPr txBox="1">
            <a:spLocks noChangeArrowheads="1"/>
          </p:cNvSpPr>
          <p:nvPr/>
        </p:nvSpPr>
        <p:spPr bwMode="auto">
          <a:xfrm>
            <a:off x="1440656" y="490966"/>
            <a:ext cx="15648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2.</a:t>
            </a:r>
            <a:endParaRPr lang="en-US" altLang="vi-VN" sz="4400" b="1" u="sng" dirty="0">
              <a:solidFill>
                <a:srgbClr val="FFFF00"/>
              </a:solidFill>
              <a:latin typeface="Times New Roman" panose="02020603050405020304" pitchFamily="18" charset="0"/>
              <a:cs typeface="Times New Roman" panose="02020603050405020304" pitchFamily="18" charset="0"/>
            </a:endParaRPr>
          </a:p>
        </p:txBody>
      </p:sp>
      <p:sp>
        <p:nvSpPr>
          <p:cNvPr id="7" name="Text Box 12"/>
          <p:cNvSpPr txBox="1">
            <a:spLocks noChangeArrowheads="1"/>
          </p:cNvSpPr>
          <p:nvPr/>
        </p:nvSpPr>
        <p:spPr bwMode="auto">
          <a:xfrm>
            <a:off x="2985587" y="484684"/>
            <a:ext cx="86211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err="1" smtClean="0">
                <a:solidFill>
                  <a:srgbClr val="FFFF00"/>
                </a:solidFill>
                <a:latin typeface="Times New Roman" panose="02020603050405020304" pitchFamily="18" charset="0"/>
                <a:cs typeface="Times New Roman" panose="02020603050405020304" pitchFamily="18" charset="0"/>
              </a:rPr>
              <a:t>Tìm</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số</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lớn</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nhất</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trong</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các</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số</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sau</a:t>
            </a:r>
            <a:r>
              <a:rPr lang="en-US" altLang="vi-VN" sz="4400" b="1" dirty="0" smtClean="0">
                <a:solidFill>
                  <a:srgbClr val="FFFF00"/>
                </a:solidFill>
                <a:latin typeface="Times New Roman" panose="02020603050405020304" pitchFamily="18" charset="0"/>
                <a:cs typeface="Times New Roman" panose="02020603050405020304" pitchFamily="18" charset="0"/>
              </a:rPr>
              <a:t>:</a:t>
            </a:r>
            <a:endParaRPr lang="en-US" altLang="vi-VN" sz="4400" b="1" dirty="0">
              <a:solidFill>
                <a:srgbClr val="FFFF00"/>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2796364" y="1739314"/>
            <a:ext cx="81925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59 876; 651 321; 499 873; 902 011</a:t>
            </a:r>
          </a:p>
        </p:txBody>
      </p:sp>
      <p:grpSp>
        <p:nvGrpSpPr>
          <p:cNvPr id="9" name="Group 22"/>
          <p:cNvGrpSpPr>
            <a:grpSpLocks/>
          </p:cNvGrpSpPr>
          <p:nvPr/>
        </p:nvGrpSpPr>
        <p:grpSpPr bwMode="auto">
          <a:xfrm>
            <a:off x="3124202" y="3014660"/>
            <a:ext cx="2574926" cy="795336"/>
            <a:chOff x="1680" y="1899"/>
            <a:chExt cx="1622" cy="501"/>
          </a:xfrm>
        </p:grpSpPr>
        <p:pic>
          <p:nvPicPr>
            <p:cNvPr id="10" name="Picture 14" descr="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899"/>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p:cNvSpPr txBox="1">
              <a:spLocks noChangeArrowheads="1"/>
            </p:cNvSpPr>
            <p:nvPr/>
          </p:nvSpPr>
          <p:spPr bwMode="auto">
            <a:xfrm>
              <a:off x="2208" y="1902"/>
              <a:ext cx="109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59 876</a:t>
              </a:r>
            </a:p>
          </p:txBody>
        </p:sp>
      </p:grpSp>
      <p:grpSp>
        <p:nvGrpSpPr>
          <p:cNvPr id="12" name="Group 23"/>
          <p:cNvGrpSpPr>
            <a:grpSpLocks/>
          </p:cNvGrpSpPr>
          <p:nvPr/>
        </p:nvGrpSpPr>
        <p:grpSpPr bwMode="auto">
          <a:xfrm>
            <a:off x="6877051" y="3014663"/>
            <a:ext cx="2855913" cy="795338"/>
            <a:chOff x="3600" y="1899"/>
            <a:chExt cx="1799" cy="501"/>
          </a:xfrm>
        </p:grpSpPr>
        <p:pic>
          <p:nvPicPr>
            <p:cNvPr id="13" name="Picture 15" descr="B">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1899"/>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128" y="1902"/>
              <a:ext cx="127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651 321</a:t>
              </a:r>
            </a:p>
          </p:txBody>
        </p:sp>
      </p:grpSp>
      <p:grpSp>
        <p:nvGrpSpPr>
          <p:cNvPr id="15" name="Group 24"/>
          <p:cNvGrpSpPr>
            <a:grpSpLocks/>
          </p:cNvGrpSpPr>
          <p:nvPr/>
        </p:nvGrpSpPr>
        <p:grpSpPr bwMode="auto">
          <a:xfrm>
            <a:off x="3133725" y="4241800"/>
            <a:ext cx="2846388" cy="795338"/>
            <a:chOff x="1686" y="2672"/>
            <a:chExt cx="1793" cy="501"/>
          </a:xfrm>
        </p:grpSpPr>
        <p:pic>
          <p:nvPicPr>
            <p:cNvPr id="16" name="Picture 16" descr="C">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6" y="2672"/>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2208" y="2688"/>
              <a:ext cx="127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499 873</a:t>
              </a:r>
            </a:p>
          </p:txBody>
        </p:sp>
      </p:grpSp>
      <p:grpSp>
        <p:nvGrpSpPr>
          <p:cNvPr id="18" name="Group 25"/>
          <p:cNvGrpSpPr>
            <a:grpSpLocks/>
          </p:cNvGrpSpPr>
          <p:nvPr/>
        </p:nvGrpSpPr>
        <p:grpSpPr bwMode="auto">
          <a:xfrm>
            <a:off x="6877052" y="4267197"/>
            <a:ext cx="2835276" cy="803275"/>
            <a:chOff x="3600" y="2688"/>
            <a:chExt cx="1786" cy="506"/>
          </a:xfrm>
        </p:grpSpPr>
        <p:pic>
          <p:nvPicPr>
            <p:cNvPr id="19" name="Picture 17" descr="D">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2688"/>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1"/>
            <p:cNvSpPr txBox="1">
              <a:spLocks noChangeArrowheads="1"/>
            </p:cNvSpPr>
            <p:nvPr/>
          </p:nvSpPr>
          <p:spPr bwMode="auto">
            <a:xfrm>
              <a:off x="4141" y="2709"/>
              <a:ext cx="124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a:solidFill>
                    <a:schemeClr val="bg1"/>
                  </a:solidFill>
                  <a:latin typeface="Times New Roman" panose="02020603050405020304" pitchFamily="18" charset="0"/>
                  <a:cs typeface="Times New Roman" panose="02020603050405020304" pitchFamily="18" charset="0"/>
                </a:rPr>
                <a:t>902 011</a:t>
              </a:r>
            </a:p>
          </p:txBody>
        </p:sp>
      </p:grpSp>
    </p:spTree>
    <p:extLst>
      <p:ext uri="{BB962C8B-B14F-4D97-AF65-F5344CB8AC3E}">
        <p14:creationId xmlns:p14="http://schemas.microsoft.com/office/powerpoint/2010/main" val="69879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xit" presetSubtype="0" accel="100000" fill="hold" nodeType="clickEffect">
                                  <p:stCondLst>
                                    <p:cond delay="0"/>
                                  </p:stCondLst>
                                  <p:childTnLst>
                                    <p:anim calcmode="lin" valueType="num">
                                      <p:cBhvr>
                                        <p:cTn id="53" dur="1000"/>
                                        <p:tgtEl>
                                          <p:spTgt spid="9"/>
                                        </p:tgtEl>
                                        <p:attrNameLst>
                                          <p:attrName>ppt_w</p:attrName>
                                        </p:attrNameLst>
                                      </p:cBhvr>
                                      <p:tavLst>
                                        <p:tav tm="0">
                                          <p:val>
                                            <p:strVal val="ppt_w"/>
                                          </p:val>
                                        </p:tav>
                                        <p:tav tm="100000">
                                          <p:val>
                                            <p:strVal val="ppt_w+.3"/>
                                          </p:val>
                                        </p:tav>
                                      </p:tavLst>
                                    </p:anim>
                                    <p:anim calcmode="lin" valueType="num">
                                      <p:cBhvr>
                                        <p:cTn id="54" dur="1000"/>
                                        <p:tgtEl>
                                          <p:spTgt spid="9"/>
                                        </p:tgtEl>
                                        <p:attrNameLst>
                                          <p:attrName>ppt_h</p:attrName>
                                        </p:attrNameLst>
                                      </p:cBhvr>
                                      <p:tavLst>
                                        <p:tav tm="0">
                                          <p:val>
                                            <p:strVal val="ppt_h"/>
                                          </p:val>
                                        </p:tav>
                                        <p:tav tm="100000">
                                          <p:val>
                                            <p:strVal val="ppt_h"/>
                                          </p:val>
                                        </p:tav>
                                      </p:tavLst>
                                    </p:anim>
                                    <p:animEffect transition="out" filter="fade">
                                      <p:cBhvr>
                                        <p:cTn id="55" dur="1000"/>
                                        <p:tgtEl>
                                          <p:spTgt spid="9"/>
                                        </p:tgtEl>
                                      </p:cBhvr>
                                    </p:animEffect>
                                    <p:set>
                                      <p:cBhvr>
                                        <p:cTn id="56" dur="1" fill="hold">
                                          <p:stCondLst>
                                            <p:cond delay="999"/>
                                          </p:stCondLst>
                                        </p:cTn>
                                        <p:tgtEl>
                                          <p:spTgt spid="9"/>
                                        </p:tgtEl>
                                        <p:attrNameLst>
                                          <p:attrName>style.visibility</p:attrName>
                                        </p:attrNameLst>
                                      </p:cBhvr>
                                      <p:to>
                                        <p:strVal val="hidden"/>
                                      </p:to>
                                    </p:set>
                                  </p:childTnLst>
                                </p:cTn>
                              </p:par>
                              <p:par>
                                <p:cTn id="57" presetID="50" presetClass="exit" presetSubtype="0" accel="100000" fill="hold" nodeType="withEffect">
                                  <p:stCondLst>
                                    <p:cond delay="0"/>
                                  </p:stCondLst>
                                  <p:childTnLst>
                                    <p:anim calcmode="lin" valueType="num">
                                      <p:cBhvr>
                                        <p:cTn id="58" dur="1000"/>
                                        <p:tgtEl>
                                          <p:spTgt spid="12"/>
                                        </p:tgtEl>
                                        <p:attrNameLst>
                                          <p:attrName>ppt_w</p:attrName>
                                        </p:attrNameLst>
                                      </p:cBhvr>
                                      <p:tavLst>
                                        <p:tav tm="0">
                                          <p:val>
                                            <p:strVal val="ppt_w"/>
                                          </p:val>
                                        </p:tav>
                                        <p:tav tm="100000">
                                          <p:val>
                                            <p:strVal val="ppt_w+.3"/>
                                          </p:val>
                                        </p:tav>
                                      </p:tavLst>
                                    </p:anim>
                                    <p:anim calcmode="lin" valueType="num">
                                      <p:cBhvr>
                                        <p:cTn id="59" dur="1000"/>
                                        <p:tgtEl>
                                          <p:spTgt spid="12"/>
                                        </p:tgtEl>
                                        <p:attrNameLst>
                                          <p:attrName>ppt_h</p:attrName>
                                        </p:attrNameLst>
                                      </p:cBhvr>
                                      <p:tavLst>
                                        <p:tav tm="0">
                                          <p:val>
                                            <p:strVal val="ppt_h"/>
                                          </p:val>
                                        </p:tav>
                                        <p:tav tm="100000">
                                          <p:val>
                                            <p:strVal val="ppt_h"/>
                                          </p:val>
                                        </p:tav>
                                      </p:tavLst>
                                    </p:anim>
                                    <p:animEffect transition="out" filter="fade">
                                      <p:cBhvr>
                                        <p:cTn id="60" dur="1000"/>
                                        <p:tgtEl>
                                          <p:spTgt spid="12"/>
                                        </p:tgtEl>
                                      </p:cBhvr>
                                    </p:animEffect>
                                    <p:set>
                                      <p:cBhvr>
                                        <p:cTn id="61" dur="1" fill="hold">
                                          <p:stCondLst>
                                            <p:cond delay="999"/>
                                          </p:stCondLst>
                                        </p:cTn>
                                        <p:tgtEl>
                                          <p:spTgt spid="12"/>
                                        </p:tgtEl>
                                        <p:attrNameLst>
                                          <p:attrName>style.visibility</p:attrName>
                                        </p:attrNameLst>
                                      </p:cBhvr>
                                      <p:to>
                                        <p:strVal val="hidden"/>
                                      </p:to>
                                    </p:set>
                                  </p:childTnLst>
                                </p:cTn>
                              </p:par>
                              <p:par>
                                <p:cTn id="62" presetID="50" presetClass="exit" presetSubtype="0" accel="100000" fill="hold" nodeType="withEffect">
                                  <p:stCondLst>
                                    <p:cond delay="0"/>
                                  </p:stCondLst>
                                  <p:childTnLst>
                                    <p:anim calcmode="lin" valueType="num">
                                      <p:cBhvr>
                                        <p:cTn id="63" dur="1000"/>
                                        <p:tgtEl>
                                          <p:spTgt spid="15"/>
                                        </p:tgtEl>
                                        <p:attrNameLst>
                                          <p:attrName>ppt_w</p:attrName>
                                        </p:attrNameLst>
                                      </p:cBhvr>
                                      <p:tavLst>
                                        <p:tav tm="0">
                                          <p:val>
                                            <p:strVal val="ppt_w"/>
                                          </p:val>
                                        </p:tav>
                                        <p:tav tm="100000">
                                          <p:val>
                                            <p:strVal val="ppt_w+.3"/>
                                          </p:val>
                                        </p:tav>
                                      </p:tavLst>
                                    </p:anim>
                                    <p:anim calcmode="lin" valueType="num">
                                      <p:cBhvr>
                                        <p:cTn id="64" dur="1000"/>
                                        <p:tgtEl>
                                          <p:spTgt spid="15"/>
                                        </p:tgtEl>
                                        <p:attrNameLst>
                                          <p:attrName>ppt_h</p:attrName>
                                        </p:attrNameLst>
                                      </p:cBhvr>
                                      <p:tavLst>
                                        <p:tav tm="0">
                                          <p:val>
                                            <p:strVal val="ppt_h"/>
                                          </p:val>
                                        </p:tav>
                                        <p:tav tm="100000">
                                          <p:val>
                                            <p:strVal val="ppt_h"/>
                                          </p:val>
                                        </p:tav>
                                      </p:tavLst>
                                    </p:anim>
                                    <p:animEffect transition="out" filter="fade">
                                      <p:cBhvr>
                                        <p:cTn id="65" dur="1000"/>
                                        <p:tgtEl>
                                          <p:spTgt spid="15"/>
                                        </p:tgtEl>
                                      </p:cBhvr>
                                    </p:animEffect>
                                    <p:set>
                                      <p:cBhvr>
                                        <p:cTn id="66" dur="1" fill="hold">
                                          <p:stCondLst>
                                            <p:cond delay="999"/>
                                          </p:stCondLst>
                                        </p:cTn>
                                        <p:tgtEl>
                                          <p:spTgt spid="15"/>
                                        </p:tgtEl>
                                        <p:attrNameLst>
                                          <p:attrName>style.visibility</p:attrName>
                                        </p:attrNameLst>
                                      </p:cBhvr>
                                      <p:to>
                                        <p:strVal val="hidden"/>
                                      </p:to>
                                    </p:se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1708220" y="2464594"/>
            <a:ext cx="8884752" cy="762000"/>
          </a:xfrm>
        </p:spPr>
        <p:txBody>
          <a:bodyPr/>
          <a:lstStyle/>
          <a:p>
            <a:pPr eaLnBrk="1" hangingPunct="1">
              <a:buFont typeface="Arial" panose="020B0604020202020204" pitchFamily="34" charset="0"/>
              <a:buNone/>
            </a:pPr>
            <a:r>
              <a:rPr lang="en-US" altLang="vi-VN" sz="4400" b="1" dirty="0">
                <a:solidFill>
                  <a:schemeClr val="bg1"/>
                </a:solidFill>
                <a:latin typeface="Times New Roman" panose="02020603050405020304" pitchFamily="18" charset="0"/>
                <a:cs typeface="Times New Roman" panose="02020603050405020304" pitchFamily="18" charset="0"/>
              </a:rPr>
              <a:t>2467 ; 28 092 ; 943 567 ; 932 </a:t>
            </a:r>
            <a:r>
              <a:rPr lang="en-US" altLang="vi-VN" sz="4400" b="1" dirty="0" smtClean="0">
                <a:solidFill>
                  <a:schemeClr val="bg1"/>
                </a:solidFill>
                <a:latin typeface="Times New Roman" panose="02020603050405020304" pitchFamily="18" charset="0"/>
                <a:cs typeface="Times New Roman" panose="02020603050405020304" pitchFamily="18" charset="0"/>
              </a:rPr>
              <a:t>018.</a:t>
            </a:r>
            <a:endParaRPr lang="en-US" altLang="vi-VN" sz="4400" b="1" dirty="0">
              <a:solidFill>
                <a:schemeClr val="bg1"/>
              </a:solidFill>
              <a:latin typeface="Times New Roman" panose="02020603050405020304" pitchFamily="18" charset="0"/>
              <a:cs typeface="Times New Roman" panose="02020603050405020304" pitchFamily="18" charset="0"/>
            </a:endParaRPr>
          </a:p>
        </p:txBody>
      </p:sp>
      <p:sp>
        <p:nvSpPr>
          <p:cNvPr id="4" name="Text Box 14"/>
          <p:cNvSpPr txBox="1">
            <a:spLocks noChangeArrowheads="1"/>
          </p:cNvSpPr>
          <p:nvPr/>
        </p:nvSpPr>
        <p:spPr bwMode="auto">
          <a:xfrm>
            <a:off x="643378" y="1297843"/>
            <a:ext cx="109052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err="1" smtClean="0">
                <a:solidFill>
                  <a:schemeClr val="bg1"/>
                </a:solidFill>
                <a:latin typeface="Times New Roman" panose="02020603050405020304" pitchFamily="18" charset="0"/>
                <a:cs typeface="Times New Roman" panose="02020603050405020304" pitchFamily="18" charset="0"/>
              </a:rPr>
              <a:t>Xếp</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các</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số</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sau</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theo</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thứ</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tự</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từ</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bé</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đến</a:t>
            </a:r>
            <a:r>
              <a:rPr lang="en-US" altLang="vi-VN" sz="4400" b="1" dirty="0" smtClean="0">
                <a:solidFill>
                  <a:schemeClr val="bg1"/>
                </a:solidFill>
                <a:latin typeface="Times New Roman" panose="02020603050405020304" pitchFamily="18" charset="0"/>
                <a:cs typeface="Times New Roman" panose="02020603050405020304" pitchFamily="18" charset="0"/>
              </a:rPr>
              <a:t> </a:t>
            </a:r>
            <a:r>
              <a:rPr lang="en-US" altLang="vi-VN" sz="4400" b="1" dirty="0" err="1" smtClean="0">
                <a:solidFill>
                  <a:schemeClr val="bg1"/>
                </a:solidFill>
                <a:latin typeface="Times New Roman" panose="02020603050405020304" pitchFamily="18" charset="0"/>
                <a:cs typeface="Times New Roman" panose="02020603050405020304" pitchFamily="18" charset="0"/>
              </a:rPr>
              <a:t>lớn</a:t>
            </a:r>
            <a:r>
              <a:rPr lang="en-US" altLang="vi-VN" sz="4400" b="1" dirty="0" smtClean="0">
                <a:solidFill>
                  <a:schemeClr val="bg1"/>
                </a:solidFill>
                <a:latin typeface="Times New Roman" panose="02020603050405020304" pitchFamily="18" charset="0"/>
                <a:cs typeface="Times New Roman" panose="02020603050405020304" pitchFamily="18" charset="0"/>
              </a:rPr>
              <a:t>:</a:t>
            </a:r>
            <a:endParaRPr lang="en-US" altLang="vi-VN" sz="4400" b="1" dirty="0">
              <a:solidFill>
                <a:schemeClr val="bg1"/>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765407" y="329747"/>
            <a:ext cx="49327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3.</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Làm</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vào</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vở</a:t>
            </a:r>
            <a:r>
              <a:rPr lang="en-US" altLang="vi-VN" sz="4400" b="1" dirty="0" smtClean="0">
                <a:solidFill>
                  <a:srgbClr val="FFFF00"/>
                </a:solidFill>
                <a:latin typeface="Times New Roman" panose="02020603050405020304" pitchFamily="18" charset="0"/>
                <a:cs typeface="Times New Roman" panose="02020603050405020304" pitchFamily="18" charset="0"/>
              </a:rPr>
              <a:t>)</a:t>
            </a:r>
            <a:endParaRPr lang="en-US" altLang="vi-VN" sz="4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6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798122" y="2379183"/>
            <a:ext cx="9443157" cy="762000"/>
          </a:xfrm>
        </p:spPr>
        <p:txBody>
          <a:bodyPr/>
          <a:lstStyle/>
          <a:p>
            <a:pPr eaLnBrk="1" hangingPunct="1">
              <a:buFont typeface="Arial" panose="020B0604020202020204" pitchFamily="34" charset="0"/>
              <a:buNone/>
            </a:pPr>
            <a:r>
              <a:rPr lang="en-US" altLang="vi-VN" sz="4400" b="1" dirty="0">
                <a:solidFill>
                  <a:schemeClr val="bg1"/>
                </a:solidFill>
                <a:latin typeface="Times New Roman" panose="02020603050405020304" pitchFamily="18" charset="0"/>
                <a:cs typeface="Times New Roman" panose="02020603050405020304" pitchFamily="18" charset="0"/>
              </a:rPr>
              <a:t>2467 ; 28 092 ; </a:t>
            </a:r>
            <a:r>
              <a:rPr lang="en-US" altLang="vi-VN" sz="4400" b="1" dirty="0" smtClean="0">
                <a:solidFill>
                  <a:schemeClr val="bg1"/>
                </a:solidFill>
                <a:latin typeface="Times New Roman" panose="02020603050405020304" pitchFamily="18" charset="0"/>
                <a:cs typeface="Times New Roman" panose="02020603050405020304" pitchFamily="18" charset="0"/>
              </a:rPr>
              <a:t>932 018 </a:t>
            </a:r>
            <a:r>
              <a:rPr lang="en-US" altLang="vi-VN" sz="4400" b="1" dirty="0">
                <a:solidFill>
                  <a:schemeClr val="bg1"/>
                </a:solidFill>
                <a:latin typeface="Times New Roman" panose="02020603050405020304" pitchFamily="18" charset="0"/>
                <a:cs typeface="Times New Roman" panose="02020603050405020304" pitchFamily="18" charset="0"/>
              </a:rPr>
              <a:t>; </a:t>
            </a:r>
            <a:r>
              <a:rPr lang="en-US" altLang="vi-VN" sz="4400" b="1" dirty="0" smtClean="0">
                <a:solidFill>
                  <a:schemeClr val="bg1"/>
                </a:solidFill>
                <a:latin typeface="Times New Roman" panose="02020603050405020304" pitchFamily="18" charset="0"/>
                <a:cs typeface="Times New Roman" panose="02020603050405020304" pitchFamily="18" charset="0"/>
              </a:rPr>
              <a:t>943 567.</a:t>
            </a:r>
            <a:endParaRPr lang="en-US" altLang="vi-VN" sz="4400" b="1" dirty="0">
              <a:solidFill>
                <a:schemeClr val="bg1"/>
              </a:solidFill>
              <a:latin typeface="Times New Roman" panose="02020603050405020304" pitchFamily="18" charset="0"/>
              <a:cs typeface="Times New Roman" panose="02020603050405020304" pitchFamily="18" charset="0"/>
            </a:endParaRPr>
          </a:p>
        </p:txBody>
      </p:sp>
      <p:sp>
        <p:nvSpPr>
          <p:cNvPr id="4" name="Text Box 14"/>
          <p:cNvSpPr txBox="1">
            <a:spLocks noChangeArrowheads="1"/>
          </p:cNvSpPr>
          <p:nvPr/>
        </p:nvSpPr>
        <p:spPr bwMode="auto">
          <a:xfrm>
            <a:off x="798123" y="1360125"/>
            <a:ext cx="109052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dirty="0" err="1" smtClean="0">
                <a:solidFill>
                  <a:srgbClr val="FFFF00"/>
                </a:solidFill>
                <a:latin typeface="Times New Roman" panose="02020603050405020304" pitchFamily="18" charset="0"/>
                <a:cs typeface="Times New Roman" panose="02020603050405020304" pitchFamily="18" charset="0"/>
              </a:rPr>
              <a:t>Từ</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bé</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đến</a:t>
            </a:r>
            <a:r>
              <a:rPr lang="en-US" altLang="vi-VN" sz="4400" b="1" dirty="0" smtClean="0">
                <a:solidFill>
                  <a:srgbClr val="FFFF00"/>
                </a:solidFill>
                <a:latin typeface="Times New Roman" panose="02020603050405020304" pitchFamily="18" charset="0"/>
                <a:cs typeface="Times New Roman" panose="02020603050405020304" pitchFamily="18" charset="0"/>
              </a:rPr>
              <a:t> </a:t>
            </a:r>
            <a:r>
              <a:rPr lang="en-US" altLang="vi-VN" sz="4400" b="1" dirty="0" err="1" smtClean="0">
                <a:solidFill>
                  <a:srgbClr val="FFFF00"/>
                </a:solidFill>
                <a:latin typeface="Times New Roman" panose="02020603050405020304" pitchFamily="18" charset="0"/>
                <a:cs typeface="Times New Roman" panose="02020603050405020304" pitchFamily="18" charset="0"/>
              </a:rPr>
              <a:t>lớn</a:t>
            </a:r>
            <a:r>
              <a:rPr lang="en-US" altLang="vi-VN" sz="4400" b="1" dirty="0" smtClean="0">
                <a:solidFill>
                  <a:srgbClr val="FFFF00"/>
                </a:solidFill>
                <a:latin typeface="Times New Roman" panose="02020603050405020304" pitchFamily="18" charset="0"/>
                <a:cs typeface="Times New Roman" panose="02020603050405020304" pitchFamily="18" charset="0"/>
              </a:rPr>
              <a:t>:</a:t>
            </a:r>
            <a:endParaRPr lang="en-US" altLang="vi-VN" sz="4400" b="1" dirty="0">
              <a:solidFill>
                <a:srgbClr val="FFFF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582527" y="329747"/>
            <a:ext cx="17059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3. </a:t>
            </a:r>
            <a:endParaRPr lang="en-US" altLang="vi-VN" sz="4400" b="1" u="sng"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9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582527" y="329747"/>
            <a:ext cx="17059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4. </a:t>
            </a:r>
            <a:endParaRPr lang="en-US" altLang="vi-VN" sz="4400" b="1" u="sng" dirty="0">
              <a:solidFill>
                <a:srgbClr val="FFFF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707659" y="1209920"/>
            <a:ext cx="102229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4400" b="1" dirty="0">
                <a:latin typeface="Times New Roman" panose="02020603050405020304" pitchFamily="18" charset="0"/>
                <a:cs typeface="Times New Roman" panose="02020603050405020304" pitchFamily="18" charset="0"/>
              </a:rPr>
              <a:t> </a:t>
            </a:r>
            <a:r>
              <a:rPr lang="en-US" altLang="en-US" sz="4400" b="1" dirty="0" smtClean="0">
                <a:latin typeface="Times New Roman" panose="02020603050405020304" pitchFamily="18" charset="0"/>
                <a:cs typeface="Times New Roman" panose="02020603050405020304" pitchFamily="18" charset="0"/>
              </a:rPr>
              <a:t>  </a:t>
            </a:r>
            <a:r>
              <a:rPr lang="en-US" altLang="en-US" sz="4400" b="1" i="1" dirty="0" smtClean="0">
                <a:solidFill>
                  <a:srgbClr val="C00000"/>
                </a:solidFill>
                <a:latin typeface="Times New Roman" panose="02020603050405020304" pitchFamily="18" charset="0"/>
                <a:cs typeface="Times New Roman" panose="02020603050405020304" pitchFamily="18" charset="0"/>
              </a:rPr>
              <a:t> </a:t>
            </a:r>
            <a:r>
              <a:rPr lang="en-US" altLang="en-US" sz="4400" dirty="0">
                <a:solidFill>
                  <a:schemeClr val="bg1"/>
                </a:solidFill>
                <a:latin typeface="Times New Roman" panose="02020603050405020304" pitchFamily="18" charset="0"/>
                <a:cs typeface="Times New Roman" panose="02020603050405020304" pitchFamily="18" charset="0"/>
              </a:rPr>
              <a:t>a)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lớn</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ba</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là</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nào</a:t>
            </a:r>
            <a:r>
              <a:rPr lang="en-US" altLang="en-US" sz="4400" dirty="0">
                <a:solidFill>
                  <a:schemeClr val="bg1"/>
                </a:solidFill>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sz="4400" dirty="0">
                <a:solidFill>
                  <a:schemeClr val="bg1"/>
                </a:solidFill>
                <a:latin typeface="Times New Roman" panose="02020603050405020304" pitchFamily="18" charset="0"/>
                <a:cs typeface="Times New Roman" panose="02020603050405020304" pitchFamily="18" charset="0"/>
              </a:rPr>
              <a:t>    b)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bé</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ba</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là</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nào</a:t>
            </a:r>
            <a:r>
              <a:rPr lang="en-US" altLang="en-US" sz="4400" dirty="0">
                <a:solidFill>
                  <a:schemeClr val="bg1"/>
                </a:solidFill>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sz="4400" dirty="0">
                <a:solidFill>
                  <a:schemeClr val="bg1"/>
                </a:solidFill>
                <a:latin typeface="Times New Roman" panose="02020603050405020304" pitchFamily="18" charset="0"/>
                <a:cs typeface="Times New Roman" panose="02020603050405020304" pitchFamily="18" charset="0"/>
              </a:rPr>
              <a:t>    c)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lớn</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sáu</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là</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nào</a:t>
            </a:r>
            <a:r>
              <a:rPr lang="en-US" altLang="en-US" sz="4400" dirty="0">
                <a:solidFill>
                  <a:schemeClr val="bg1"/>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sz="4400" dirty="0">
                <a:solidFill>
                  <a:schemeClr val="bg1"/>
                </a:solidFill>
                <a:latin typeface="Times New Roman" panose="02020603050405020304" pitchFamily="18" charset="0"/>
                <a:cs typeface="Times New Roman" panose="02020603050405020304" pitchFamily="18" charset="0"/>
              </a:rPr>
              <a:t>    d)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bé</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sáu</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là</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nào</a:t>
            </a:r>
            <a:r>
              <a:rPr lang="en-US" altLang="en-US" sz="4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38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582527" y="329747"/>
            <a:ext cx="17059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400" b="1" u="sng" dirty="0" err="1" smtClean="0">
                <a:solidFill>
                  <a:srgbClr val="FFFF00"/>
                </a:solidFill>
                <a:latin typeface="Times New Roman" panose="02020603050405020304" pitchFamily="18" charset="0"/>
                <a:cs typeface="Times New Roman" panose="02020603050405020304" pitchFamily="18" charset="0"/>
              </a:rPr>
              <a:t>Bài</a:t>
            </a:r>
            <a:r>
              <a:rPr lang="en-US" altLang="vi-VN" sz="4400" b="1" u="sng" dirty="0" smtClean="0">
                <a:solidFill>
                  <a:srgbClr val="FFFF00"/>
                </a:solidFill>
                <a:latin typeface="Times New Roman" panose="02020603050405020304" pitchFamily="18" charset="0"/>
                <a:cs typeface="Times New Roman" panose="02020603050405020304" pitchFamily="18" charset="0"/>
              </a:rPr>
              <a:t> 4. </a:t>
            </a:r>
            <a:endParaRPr lang="en-US" altLang="vi-VN" sz="4400" b="1" u="sng" dirty="0">
              <a:solidFill>
                <a:srgbClr val="FFFF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707659" y="1209920"/>
            <a:ext cx="102229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i="1" dirty="0" smtClean="0">
                <a:solidFill>
                  <a:schemeClr val="bg1"/>
                </a:solidFill>
                <a:latin typeface="Times New Roman" panose="02020603050405020304" pitchFamily="18" charset="0"/>
                <a:cs typeface="Times New Roman" panose="02020603050405020304" pitchFamily="18" charset="0"/>
              </a:rPr>
              <a:t> </a:t>
            </a:r>
            <a:r>
              <a:rPr lang="en-US" altLang="en-US" sz="4400" dirty="0">
                <a:solidFill>
                  <a:schemeClr val="bg1"/>
                </a:solidFill>
                <a:latin typeface="Times New Roman" panose="02020603050405020304" pitchFamily="18" charset="0"/>
                <a:cs typeface="Times New Roman" panose="02020603050405020304" pitchFamily="18" charset="0"/>
              </a:rPr>
              <a:t>a)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lớn</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ba</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là</a:t>
            </a:r>
            <a:r>
              <a:rPr lang="en-US" altLang="en-US" sz="4400" dirty="0" smtClean="0">
                <a:solidFill>
                  <a:schemeClr val="bg1"/>
                </a:solidFill>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en-US" sz="4400" dirty="0">
                <a:solidFill>
                  <a:srgbClr val="FFFF00"/>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8328075" y="1394610"/>
            <a:ext cx="1491175" cy="769441"/>
          </a:xfrm>
          <a:prstGeom prst="rect">
            <a:avLst/>
          </a:prstGeom>
          <a:noFill/>
        </p:spPr>
        <p:txBody>
          <a:bodyPr wrap="square" rtlCol="0">
            <a:spAutoFit/>
          </a:bodyPr>
          <a:lstStyle/>
          <a:p>
            <a:r>
              <a:rPr lang="en-US" sz="4400" b="1" dirty="0" smtClean="0">
                <a:solidFill>
                  <a:srgbClr val="FFFF00"/>
                </a:solidFill>
                <a:latin typeface="Times New Roman" panose="02020603050405020304" pitchFamily="18" charset="0"/>
                <a:cs typeface="Times New Roman" panose="02020603050405020304" pitchFamily="18" charset="0"/>
              </a:rPr>
              <a:t>999</a:t>
            </a:r>
            <a:endParaRPr lang="en-US" sz="4400" b="1" dirty="0">
              <a:solidFill>
                <a:srgbClr val="FFFF00"/>
              </a:solidFill>
              <a:latin typeface="Times New Roman" panose="02020603050405020304" pitchFamily="18" charset="0"/>
              <a:cs typeface="Times New Roman" panose="02020603050405020304" pitchFamily="18" charset="0"/>
            </a:endParaRPr>
          </a:p>
        </p:txBody>
      </p:sp>
      <p:sp>
        <p:nvSpPr>
          <p:cNvPr id="7" name="TextBox 10"/>
          <p:cNvSpPr txBox="1">
            <a:spLocks noChangeArrowheads="1"/>
          </p:cNvSpPr>
          <p:nvPr/>
        </p:nvSpPr>
        <p:spPr bwMode="auto">
          <a:xfrm>
            <a:off x="707659" y="1924031"/>
            <a:ext cx="102229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i="1" dirty="0" smtClean="0">
                <a:solidFill>
                  <a:schemeClr val="bg1"/>
                </a:solidFill>
                <a:latin typeface="Times New Roman" panose="02020603050405020304" pitchFamily="18" charset="0"/>
                <a:cs typeface="Times New Roman" panose="02020603050405020304" pitchFamily="18" charset="0"/>
              </a:rPr>
              <a:t> </a:t>
            </a:r>
            <a:r>
              <a:rPr lang="en-US" altLang="en-US" sz="4400" dirty="0" smtClean="0">
                <a:solidFill>
                  <a:schemeClr val="bg1"/>
                </a:solidFill>
                <a:latin typeface="Times New Roman" panose="02020603050405020304" pitchFamily="18" charset="0"/>
                <a:cs typeface="Times New Roman" panose="02020603050405020304" pitchFamily="18" charset="0"/>
              </a:rPr>
              <a:t>b)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bé</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ba</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là</a:t>
            </a:r>
            <a:r>
              <a:rPr lang="en-US" altLang="en-US" sz="4400" dirty="0" smtClean="0">
                <a:solidFill>
                  <a:schemeClr val="bg1"/>
                </a:solidFill>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en-US" sz="44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8370279" y="2136386"/>
            <a:ext cx="1491175" cy="769441"/>
          </a:xfrm>
          <a:prstGeom prst="rect">
            <a:avLst/>
          </a:prstGeom>
          <a:noFill/>
        </p:spPr>
        <p:txBody>
          <a:bodyPr wrap="square" rtlCol="0">
            <a:spAutoFit/>
          </a:bodyPr>
          <a:lstStyle/>
          <a:p>
            <a:r>
              <a:rPr lang="en-US" sz="4400" b="1" dirty="0" smtClean="0">
                <a:solidFill>
                  <a:srgbClr val="FFFF00"/>
                </a:solidFill>
                <a:latin typeface="Times New Roman" panose="02020603050405020304" pitchFamily="18" charset="0"/>
                <a:cs typeface="Times New Roman" panose="02020603050405020304" pitchFamily="18" charset="0"/>
              </a:rPr>
              <a:t>100</a:t>
            </a:r>
            <a:endParaRPr lang="en-US" sz="4400" b="1" dirty="0">
              <a:solidFill>
                <a:srgbClr val="FFFF00"/>
              </a:solidFill>
              <a:latin typeface="Times New Roman" panose="02020603050405020304" pitchFamily="18" charset="0"/>
              <a:cs typeface="Times New Roman" panose="02020603050405020304" pitchFamily="18" charset="0"/>
            </a:endParaRPr>
          </a:p>
        </p:txBody>
      </p:sp>
      <p:sp>
        <p:nvSpPr>
          <p:cNvPr id="9" name="TextBox 10"/>
          <p:cNvSpPr txBox="1">
            <a:spLocks noChangeArrowheads="1"/>
          </p:cNvSpPr>
          <p:nvPr/>
        </p:nvSpPr>
        <p:spPr bwMode="auto">
          <a:xfrm>
            <a:off x="707659" y="2719704"/>
            <a:ext cx="102229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i="1" dirty="0" smtClean="0">
                <a:solidFill>
                  <a:schemeClr val="bg1"/>
                </a:solidFill>
                <a:latin typeface="Times New Roman" panose="02020603050405020304" pitchFamily="18" charset="0"/>
                <a:cs typeface="Times New Roman" panose="02020603050405020304" pitchFamily="18" charset="0"/>
              </a:rPr>
              <a:t> </a:t>
            </a:r>
            <a:r>
              <a:rPr lang="en-US" altLang="en-US" sz="4400" dirty="0">
                <a:solidFill>
                  <a:schemeClr val="bg1"/>
                </a:solidFill>
                <a:latin typeface="Times New Roman" panose="02020603050405020304" pitchFamily="18" charset="0"/>
                <a:cs typeface="Times New Roman" panose="02020603050405020304" pitchFamily="18" charset="0"/>
              </a:rPr>
              <a:t>c</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lớn</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sáu</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là</a:t>
            </a:r>
            <a:r>
              <a:rPr lang="en-US" altLang="en-US" sz="4400" dirty="0" smtClean="0">
                <a:solidFill>
                  <a:schemeClr val="bg1"/>
                </a:solidFill>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en-US" sz="44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8398415" y="2948857"/>
            <a:ext cx="2053880" cy="769441"/>
          </a:xfrm>
          <a:prstGeom prst="rect">
            <a:avLst/>
          </a:prstGeom>
          <a:noFill/>
        </p:spPr>
        <p:txBody>
          <a:bodyPr wrap="square" rtlCol="0">
            <a:spAutoFit/>
          </a:bodyPr>
          <a:lstStyle/>
          <a:p>
            <a:r>
              <a:rPr lang="en-US" sz="4400" b="1" dirty="0" smtClean="0">
                <a:solidFill>
                  <a:srgbClr val="FFFF00"/>
                </a:solidFill>
                <a:latin typeface="Times New Roman" panose="02020603050405020304" pitchFamily="18" charset="0"/>
                <a:cs typeface="Times New Roman" panose="02020603050405020304" pitchFamily="18" charset="0"/>
              </a:rPr>
              <a:t>999</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smtClean="0">
                <a:solidFill>
                  <a:srgbClr val="FFFF00"/>
                </a:solidFill>
                <a:latin typeface="Times New Roman" panose="02020603050405020304" pitchFamily="18" charset="0"/>
                <a:cs typeface="Times New Roman" panose="02020603050405020304" pitchFamily="18" charset="0"/>
              </a:rPr>
              <a:t>999</a:t>
            </a:r>
            <a:endParaRPr lang="en-US" sz="4400" b="1" dirty="0">
              <a:solidFill>
                <a:srgbClr val="FFFF00"/>
              </a:solidFill>
              <a:latin typeface="Times New Roman" panose="02020603050405020304" pitchFamily="18" charset="0"/>
              <a:cs typeface="Times New Roman" panose="02020603050405020304" pitchFamily="18" charset="0"/>
            </a:endParaRPr>
          </a:p>
        </p:txBody>
      </p:sp>
      <p:sp>
        <p:nvSpPr>
          <p:cNvPr id="13" name="TextBox 10"/>
          <p:cNvSpPr txBox="1">
            <a:spLocks noChangeArrowheads="1"/>
          </p:cNvSpPr>
          <p:nvPr/>
        </p:nvSpPr>
        <p:spPr bwMode="auto">
          <a:xfrm>
            <a:off x="707659" y="3545933"/>
            <a:ext cx="102229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i="1" dirty="0" smtClean="0">
                <a:solidFill>
                  <a:schemeClr val="bg1"/>
                </a:solidFill>
                <a:latin typeface="Times New Roman" panose="02020603050405020304" pitchFamily="18" charset="0"/>
                <a:cs typeface="Times New Roman" panose="02020603050405020304" pitchFamily="18" charset="0"/>
              </a:rPr>
              <a:t> </a:t>
            </a:r>
            <a:r>
              <a:rPr lang="en-US" altLang="en-US" sz="4400" dirty="0" smtClean="0">
                <a:solidFill>
                  <a:schemeClr val="bg1"/>
                </a:solidFill>
                <a:latin typeface="Times New Roman" panose="02020603050405020304" pitchFamily="18" charset="0"/>
                <a:cs typeface="Times New Roman" panose="02020603050405020304" pitchFamily="18" charset="0"/>
              </a:rPr>
              <a:t>d)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bé</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nhất</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có</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sáu</a:t>
            </a:r>
            <a:r>
              <a:rPr lang="en-US" altLang="en-US" sz="4400" dirty="0" smtClean="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chữ</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a:solidFill>
                  <a:schemeClr val="bg1"/>
                </a:solidFill>
                <a:latin typeface="Times New Roman" panose="02020603050405020304" pitchFamily="18" charset="0"/>
                <a:cs typeface="Times New Roman" panose="02020603050405020304" pitchFamily="18" charset="0"/>
              </a:rPr>
              <a:t>số</a:t>
            </a: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err="1" smtClean="0">
                <a:solidFill>
                  <a:schemeClr val="bg1"/>
                </a:solidFill>
                <a:latin typeface="Times New Roman" panose="02020603050405020304" pitchFamily="18" charset="0"/>
                <a:cs typeface="Times New Roman" panose="02020603050405020304" pitchFamily="18" charset="0"/>
              </a:rPr>
              <a:t>là</a:t>
            </a:r>
            <a:r>
              <a:rPr lang="en-US" altLang="en-US" sz="4400" dirty="0" smtClean="0">
                <a:solidFill>
                  <a:schemeClr val="bg1"/>
                </a:solidFill>
                <a:latin typeface="Times New Roman" panose="02020603050405020304" pitchFamily="18" charset="0"/>
                <a:cs typeface="Times New Roman" panose="02020603050405020304" pitchFamily="18" charset="0"/>
              </a:rPr>
              <a:t>:   </a:t>
            </a:r>
            <a:endParaRPr lang="en-US" altLang="en-US" sz="4400" dirty="0">
              <a:solidFill>
                <a:schemeClr val="bg1"/>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en-US" sz="4400"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8398415" y="3807669"/>
            <a:ext cx="2053880" cy="769441"/>
          </a:xfrm>
          <a:prstGeom prst="rect">
            <a:avLst/>
          </a:prstGeom>
          <a:noFill/>
        </p:spPr>
        <p:txBody>
          <a:bodyPr wrap="square" rtlCol="0">
            <a:spAutoFit/>
          </a:bodyPr>
          <a:lstStyle/>
          <a:p>
            <a:r>
              <a:rPr lang="en-US" sz="4400" b="1" dirty="0" smtClean="0">
                <a:solidFill>
                  <a:srgbClr val="FFFF00"/>
                </a:solidFill>
                <a:latin typeface="Times New Roman" panose="02020603050405020304" pitchFamily="18" charset="0"/>
                <a:cs typeface="Times New Roman" panose="02020603050405020304" pitchFamily="18" charset="0"/>
              </a:rPr>
              <a:t>100</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smtClean="0">
                <a:solidFill>
                  <a:srgbClr val="FFFF00"/>
                </a:solidFill>
                <a:latin typeface="Times New Roman" panose="02020603050405020304" pitchFamily="18" charset="0"/>
                <a:cs typeface="Times New Roman" panose="02020603050405020304" pitchFamily="18" charset="0"/>
              </a:rPr>
              <a:t>000</a:t>
            </a:r>
            <a:endParaRPr lang="en-US" sz="4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1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P spid="8" grpId="0"/>
      <p:bldP spid="9" grpId="0"/>
      <p:bldP spid="10"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2370" y="1352233"/>
            <a:ext cx="11099408" cy="1938992"/>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Các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chữ</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nhau</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nào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chữ</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lớn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hơn</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nào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ít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chữ</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bé</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hơn</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2370" y="0"/>
            <a:ext cx="11310424" cy="1938992"/>
          </a:xfrm>
          <a:prstGeom prst="rect">
            <a:avLst/>
          </a:prstGeom>
          <a:noFill/>
        </p:spPr>
        <p:txBody>
          <a:bodyPr wrap="squar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Khi so sánh các số có nhiều chữ </a:t>
            </a:r>
            <a:r>
              <a:rPr lang="en-US" sz="4000" b="1" dirty="0" err="1" smtClean="0">
                <a:solidFill>
                  <a:schemeClr val="bg1"/>
                </a:solidFill>
                <a:latin typeface="Times New Roman" panose="02020603050405020304" pitchFamily="18" charset="0"/>
                <a:cs typeface="Times New Roman" panose="02020603050405020304" pitchFamily="18" charset="0"/>
              </a:rPr>
              <a:t>số</a:t>
            </a:r>
            <a:r>
              <a:rPr lang="en-US" sz="4000" b="1" dirty="0" smtClean="0">
                <a:solidFill>
                  <a:schemeClr val="bg1"/>
                </a:solidFill>
                <a:latin typeface="Times New Roman" panose="02020603050405020304" pitchFamily="18" charset="0"/>
                <a:cs typeface="Times New Roman" panose="02020603050405020304" pitchFamily="18" charset="0"/>
              </a:rPr>
              <a:t> ta </a:t>
            </a:r>
            <a:r>
              <a:rPr lang="en-US" sz="4000" b="1" dirty="0" err="1" smtClean="0">
                <a:solidFill>
                  <a:schemeClr val="bg1"/>
                </a:solidFill>
                <a:latin typeface="Times New Roman" panose="02020603050405020304" pitchFamily="18" charset="0"/>
                <a:cs typeface="Times New Roman" panose="02020603050405020304" pitchFamily="18" charset="0"/>
              </a:rPr>
              <a:t>cần</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làm</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thế</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nào</a:t>
            </a:r>
            <a:r>
              <a:rPr lang="en-US" sz="4000" b="1" dirty="0" smtClean="0">
                <a:solidFill>
                  <a:schemeClr val="bg1"/>
                </a:solidFill>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4000" b="1" dirty="0" smtClean="0">
                <a:solidFill>
                  <a:schemeClr val="bg1"/>
                </a:solidFill>
                <a:latin typeface="Times New Roman" panose="02020603050405020304" pitchFamily="18" charset="0"/>
                <a:cs typeface="Times New Roman" panose="02020603050405020304" pitchFamily="18" charset="0"/>
              </a:rPr>
              <a:t> </a:t>
            </a:r>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5999" y="3330791"/>
            <a:ext cx="11310424" cy="347787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vi-VN" sz="4000" b="1" dirty="0">
                <a:solidFill>
                  <a:srgbClr val="FF0000"/>
                </a:solidFill>
                <a:latin typeface="Times New Roman" panose="02020603050405020304" pitchFamily="18" charset="0"/>
                <a:cs typeface="Times New Roman" panose="02020603050405020304" pitchFamily="18" charset="0"/>
              </a:rPr>
              <a:t> Các số  có số chữ số bằng nhau</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a:p>
            <a:r>
              <a:rPr lang="vi-VN" sz="4000" b="1" dirty="0">
                <a:solidFill>
                  <a:schemeClr val="bg1"/>
                </a:solidFill>
                <a:latin typeface="Times New Roman" panose="02020603050405020304" pitchFamily="18" charset="0"/>
                <a:cs typeface="Times New Roman" panose="02020603050405020304" pitchFamily="18" charset="0"/>
              </a:rPr>
              <a:t>+ Ta so sánh các chữ số ở cùng hàng với nhau, lần lượt từ trái sang phải. Nếu chữ số nào lớn hơn thì số tương ứng sẽ lớn hơn, nếu chúng bằng nhau ta so sánh đến cặp chữ số ở hàng tiếp theo. </a:t>
            </a:r>
          </a:p>
          <a:p>
            <a:endParaRPr lang="en-US" sz="2000" dirty="0"/>
          </a:p>
        </p:txBody>
      </p:sp>
      <p:sp>
        <p:nvSpPr>
          <p:cNvPr id="5" name="Rectangle 4"/>
          <p:cNvSpPr/>
          <p:nvPr/>
        </p:nvSpPr>
        <p:spPr>
          <a:xfrm>
            <a:off x="393700" y="39566"/>
            <a:ext cx="11409094" cy="1211556"/>
          </a:xfrm>
          <a:prstGeom prst="rect">
            <a:avLst/>
          </a:prstGeom>
          <a:solidFill>
            <a:srgbClr val="95E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Khi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so </a:t>
            </a:r>
            <a:r>
              <a:rPr lang="en-US" sz="4000" b="1" dirty="0" err="1">
                <a:solidFill>
                  <a:schemeClr val="tx1"/>
                </a:solidFill>
                <a:latin typeface="Times New Roman" panose="02020603050405020304" pitchFamily="18" charset="0"/>
                <a:cs typeface="Times New Roman" panose="02020603050405020304" pitchFamily="18" charset="0"/>
              </a:rPr>
              <a:t>sánh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số</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nhiều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chữ</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số</a:t>
            </a:r>
            <a:r>
              <a:rPr lang="en-US" sz="4000" b="1" dirty="0">
                <a:solidFill>
                  <a:schemeClr val="tx1"/>
                </a:solidFill>
                <a:latin typeface="Times New Roman" panose="02020603050405020304" pitchFamily="18" charset="0"/>
                <a:cs typeface="Times New Roman" panose="02020603050405020304" pitchFamily="18" charset="0"/>
              </a:rPr>
              <a:t> ta </a:t>
            </a:r>
            <a:r>
              <a:rPr lang="en-US" sz="4000" b="1" dirty="0" err="1">
                <a:solidFill>
                  <a:schemeClr val="tx1"/>
                </a:solidFill>
                <a:latin typeface="Times New Roman" panose="02020603050405020304" pitchFamily="18" charset="0"/>
                <a:cs typeface="Times New Roman" panose="02020603050405020304" pitchFamily="18" charset="0"/>
              </a:rPr>
              <a:t>cần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smtClean="0">
                <a:solidFill>
                  <a:schemeClr val="tx1"/>
                </a:solidFill>
                <a:latin typeface="Times New Roman" panose="02020603050405020304" pitchFamily="18" charset="0"/>
                <a:cs typeface="Times New Roman" panose="02020603050405020304" pitchFamily="18" charset="0"/>
              </a:rPr>
              <a:t>so </a:t>
            </a:r>
            <a:r>
              <a:rPr lang="en-US" sz="4000" b="1" dirty="0" err="1" smtClean="0">
                <a:solidFill>
                  <a:schemeClr val="tx1"/>
                </a:solidFill>
                <a:latin typeface="Times New Roman" panose="02020603050405020304" pitchFamily="18" charset="0"/>
                <a:cs typeface="Times New Roman" panose="02020603050405020304" pitchFamily="18" charset="0"/>
              </a:rPr>
              <a:t>sánh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chữ</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của</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hai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số</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đó</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662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924"/>
            <a:ext cx="9144000" cy="2387600"/>
          </a:xfrm>
        </p:spPr>
        <p:txBody>
          <a:bodyPr/>
          <a:lstStyle/>
          <a:p>
            <a:r>
              <a:rPr lang="en-US" b="1" dirty="0" smtClean="0">
                <a:latin typeface="Times New Roman" panose="02020603050405020304" pitchFamily="18" charset="0"/>
                <a:cs typeface="Times New Roman" panose="02020603050405020304" pitchFamily="18" charset="0"/>
              </a:rPr>
              <a:t>DẶN DÒ</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subTitle" idx="1"/>
          </p:nvPr>
        </p:nvSpPr>
        <p:spPr>
          <a:xfrm>
            <a:off x="1524000" y="2629886"/>
            <a:ext cx="9144000" cy="1655762"/>
          </a:xfrm>
        </p:spPr>
        <p:txBody>
          <a:bodyPr/>
          <a:lstStyle/>
          <a:p>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vở</a:t>
            </a:r>
            <a:r>
              <a:rPr lang="en-US" sz="4400" dirty="0" smtClean="0">
                <a:latin typeface="Times New Roman" panose="02020603050405020304" pitchFamily="18" charset="0"/>
                <a:cs typeface="Times New Roman" panose="02020603050405020304" pitchFamily="18" charset="0"/>
              </a:rPr>
              <a:t> BTT (</a:t>
            </a:r>
            <a:r>
              <a:rPr lang="en-US" sz="4400" dirty="0" err="1" smtClean="0">
                <a:latin typeface="Times New Roman" panose="02020603050405020304" pitchFamily="18" charset="0"/>
                <a:cs typeface="Times New Roman" panose="02020603050405020304" pitchFamily="18" charset="0"/>
              </a:rPr>
              <a:t>tiết</a:t>
            </a:r>
            <a:r>
              <a:rPr lang="en-US" sz="4400" dirty="0" smtClean="0">
                <a:latin typeface="Times New Roman" panose="02020603050405020304" pitchFamily="18" charset="0"/>
                <a:cs typeface="Times New Roman" panose="02020603050405020304" pitchFamily="18" charset="0"/>
              </a:rPr>
              <a:t> 9).</a:t>
            </a:r>
          </a:p>
          <a:p>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Đọc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trước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 “</a:t>
            </a:r>
            <a:r>
              <a:rPr lang="en-US" sz="4400" dirty="0" err="1" smtClean="0">
                <a:latin typeface="Times New Roman" panose="02020603050405020304" pitchFamily="18" charset="0"/>
                <a:cs typeface="Times New Roman" panose="02020603050405020304" pitchFamily="18" charset="0"/>
              </a:rPr>
              <a:t>Triệu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lớp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triệu</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68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446550"/>
          </a:xfrm>
          <a:prstGeom prst="rect">
            <a:avLst/>
          </a:prstGeom>
          <a:noFill/>
        </p:spPr>
        <p:txBody>
          <a:bodyPr wrap="square" rtlCol="0">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Số:  “Ba trăm linh năm nghìn chín trăm hai </a:t>
            </a:r>
            <a:r>
              <a:rPr lang="en-US" sz="4400" b="1" dirty="0" err="1" smtClean="0">
                <a:solidFill>
                  <a:srgbClr val="002060"/>
                </a:solidFill>
                <a:latin typeface="Times New Roman" panose="02020603050405020304" pitchFamily="18" charset="0"/>
                <a:cs typeface="Times New Roman" panose="02020603050405020304" pitchFamily="18" charset="0"/>
              </a:rPr>
              <a:t>mươi</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lăm</a:t>
            </a:r>
            <a:r>
              <a:rPr lang="en-US" sz="4400" b="1" dirty="0" smtClean="0">
                <a:solidFill>
                  <a:srgbClr val="002060"/>
                </a:solidFill>
                <a:latin typeface="Times New Roman" panose="02020603050405020304" pitchFamily="18" charset="0"/>
                <a:cs typeface="Times New Roman" panose="02020603050405020304" pitchFamily="18" charset="0"/>
              </a:rPr>
              <a:t>” được viết là:  </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90012" y="613955"/>
            <a:ext cx="2442755" cy="769441"/>
          </a:xfrm>
          <a:prstGeom prst="rect">
            <a:avLst/>
          </a:prstGeom>
          <a:noFill/>
        </p:spPr>
        <p:txBody>
          <a:bodyPr wrap="square" rtlCol="0">
            <a:spAutoFit/>
          </a:bodyPr>
          <a:lstStyle/>
          <a:p>
            <a:pPr algn="ctr"/>
            <a:r>
              <a:rPr lang="en-US" sz="4400" b="1" dirty="0" smtClean="0">
                <a:solidFill>
                  <a:srgbClr val="7030A0"/>
                </a:solidFill>
                <a:latin typeface="Times New Roman" panose="02020603050405020304" pitchFamily="18" charset="0"/>
                <a:cs typeface="Times New Roman" panose="02020603050405020304" pitchFamily="18" charset="0"/>
              </a:rPr>
              <a:t>CÂU 1</a:t>
            </a:r>
            <a:endParaRPr lang="vi-VN" sz="44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802674" y="3004457"/>
            <a:ext cx="3696789"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A.  35</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925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0" y="2992028"/>
            <a:ext cx="369678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B</a:t>
            </a:r>
            <a:r>
              <a:rPr lang="en-US" sz="4400" b="1" dirty="0" smtClean="0">
                <a:solidFill>
                  <a:srgbClr val="C00000"/>
                </a:solidFill>
                <a:latin typeface="Times New Roman" panose="02020603050405020304" pitchFamily="18" charset="0"/>
                <a:cs typeface="Times New Roman" panose="02020603050405020304" pitchFamily="18" charset="0"/>
              </a:rPr>
              <a:t>.  305</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925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72194" y="3778644"/>
            <a:ext cx="369678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C</a:t>
            </a:r>
            <a:r>
              <a:rPr lang="en-US" sz="4400" b="1" dirty="0" smtClean="0">
                <a:solidFill>
                  <a:srgbClr val="C00000"/>
                </a:solidFill>
                <a:latin typeface="Times New Roman" panose="02020603050405020304" pitchFamily="18" charset="0"/>
                <a:cs typeface="Times New Roman" panose="02020603050405020304" pitchFamily="18" charset="0"/>
              </a:rPr>
              <a:t>.  305</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952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96000" y="3778644"/>
            <a:ext cx="369678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D</a:t>
            </a:r>
            <a:r>
              <a:rPr lang="en-US" sz="4400" b="1" dirty="0" smtClean="0">
                <a:solidFill>
                  <a:srgbClr val="C00000"/>
                </a:solidFill>
                <a:latin typeface="Times New Roman" panose="02020603050405020304" pitchFamily="18" charset="0"/>
                <a:cs typeface="Times New Roman" panose="02020603050405020304" pitchFamily="18" charset="0"/>
              </a:rPr>
              <a:t>.  350</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925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5" name="7-Point Star 14"/>
          <p:cNvSpPr/>
          <p:nvPr/>
        </p:nvSpPr>
        <p:spPr>
          <a:xfrm>
            <a:off x="5916706" y="3004457"/>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FF00"/>
                </a:solidFill>
              </a:rPr>
              <a:t>B</a:t>
            </a:r>
            <a:endParaRPr lang="vi-VN" sz="4000" b="1" dirty="0">
              <a:solidFill>
                <a:srgbClr val="FFFF00"/>
              </a:solidFill>
            </a:endParaRPr>
          </a:p>
        </p:txBody>
      </p:sp>
      <p:sp>
        <p:nvSpPr>
          <p:cNvPr id="17" name="Rectangle 16"/>
          <p:cNvSpPr/>
          <p:nvPr/>
        </p:nvSpPr>
        <p:spPr>
          <a:xfrm>
            <a:off x="4831400" y="5396257"/>
            <a:ext cx="6225988" cy="4706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8668615" y="4597212"/>
            <a:ext cx="2156267" cy="707886"/>
          </a:xfrm>
          <a:prstGeom prst="rect">
            <a:avLst/>
          </a:prstGeom>
          <a:noFill/>
        </p:spPr>
        <p:txBody>
          <a:bodyPr wrap="square" rtlCol="0">
            <a:spAutoFit/>
          </a:bodyPr>
          <a:lstStyle/>
          <a:p>
            <a:r>
              <a:rPr lang="vi-VN" sz="4000" b="1" dirty="0" smtClean="0">
                <a:solidFill>
                  <a:srgbClr val="00B050"/>
                </a:solidFill>
              </a:rPr>
              <a:t>Hết giờ</a:t>
            </a:r>
            <a:endParaRPr lang="vi-VN" sz="4000" b="1" dirty="0">
              <a:solidFill>
                <a:srgbClr val="00B050"/>
              </a:solidFill>
            </a:endParaRPr>
          </a:p>
        </p:txBody>
      </p:sp>
    </p:spTree>
    <p:extLst>
      <p:ext uri="{BB962C8B-B14F-4D97-AF65-F5344CB8AC3E}">
        <p14:creationId xmlns:p14="http://schemas.microsoft.com/office/powerpoint/2010/main" val="5855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22" presetClass="exit" presetSubtype="2" fill="hold" grpId="0" nodeType="clickEffect">
                                  <p:stCondLst>
                                    <p:cond delay="0"/>
                                  </p:stCondLst>
                                  <p:childTnLst>
                                    <p:animEffect transition="out" filter="wipe(right)">
                                      <p:cBhvr>
                                        <p:cTn id="38" dur="14900"/>
                                        <p:tgtEl>
                                          <p:spTgt spid="18"/>
                                        </p:tgtEl>
                                      </p:cBhvr>
                                    </p:animEffect>
                                    <p:set>
                                      <p:cBhvr>
                                        <p:cTn id="39" dur="1" fill="hold">
                                          <p:stCondLst>
                                            <p:cond delay="14899"/>
                                          </p:stCondLst>
                                        </p:cTn>
                                        <p:tgtEl>
                                          <p:spTgt spid="1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14900"/>
                            </p:stCondLst>
                            <p:childTnLst>
                              <p:par>
                                <p:cTn id="41" presetID="1"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8"/>
                  </p:tgtEl>
                </p:cond>
              </p:nextCondLst>
            </p:seq>
          </p:childTnLst>
        </p:cTn>
      </p:par>
    </p:tnLst>
    <p:bldLst>
      <p:bldP spid="6" grpId="0"/>
      <p:bldP spid="7" grpId="0"/>
      <p:bldP spid="8" grpId="0"/>
      <p:bldP spid="9" grpId="0"/>
      <p:bldP spid="10" grpId="0"/>
      <p:bldP spid="11" grpId="0"/>
      <p:bldP spid="15"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446550"/>
          </a:xfrm>
          <a:prstGeom prst="rect">
            <a:avLst/>
          </a:prstGeom>
          <a:noFill/>
        </p:spPr>
        <p:txBody>
          <a:bodyPr wrap="square" rtlCol="0">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Chữ số 5 trong số sau: “ 378</a:t>
            </a:r>
            <a:r>
              <a:rPr lang="vi-VN"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523” </a:t>
            </a:r>
          </a:p>
          <a:p>
            <a:pPr algn="ctr"/>
            <a:r>
              <a:rPr lang="en-US" sz="4400" b="1" dirty="0" smtClean="0">
                <a:solidFill>
                  <a:srgbClr val="002060"/>
                </a:solidFill>
                <a:latin typeface="Times New Roman" panose="02020603050405020304" pitchFamily="18" charset="0"/>
                <a:cs typeface="Times New Roman" panose="02020603050405020304" pitchFamily="18" charset="0"/>
              </a:rPr>
              <a:t>thuộc hàng nào?  </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90012" y="613955"/>
            <a:ext cx="2442755" cy="769441"/>
          </a:xfrm>
          <a:prstGeom prst="rect">
            <a:avLst/>
          </a:prstGeom>
          <a:noFill/>
        </p:spPr>
        <p:txBody>
          <a:bodyPr wrap="square" rtlCol="0">
            <a:spAutoFit/>
          </a:bodyPr>
          <a:lstStyle/>
          <a:p>
            <a:pPr algn="ctr"/>
            <a:r>
              <a:rPr lang="en-US" sz="4400" b="1" dirty="0" smtClean="0">
                <a:solidFill>
                  <a:srgbClr val="7030A0"/>
                </a:solidFill>
                <a:latin typeface="Times New Roman" panose="02020603050405020304" pitchFamily="18" charset="0"/>
                <a:cs typeface="Times New Roman" panose="02020603050405020304" pitchFamily="18" charset="0"/>
              </a:rPr>
              <a:t>CÂU 2</a:t>
            </a:r>
            <a:endParaRPr lang="vi-VN" sz="44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802674" y="3004457"/>
            <a:ext cx="4348265"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A. Hàng trăm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94627" y="2979507"/>
            <a:ext cx="421097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B</a:t>
            </a:r>
            <a:r>
              <a:rPr lang="en-US" sz="4400" b="1" dirty="0" smtClean="0">
                <a:solidFill>
                  <a:srgbClr val="C00000"/>
                </a:solidFill>
                <a:latin typeface="Times New Roman" panose="02020603050405020304" pitchFamily="18" charset="0"/>
                <a:cs typeface="Times New Roman" panose="02020603050405020304" pitchFamily="18" charset="0"/>
              </a:rPr>
              <a:t>.  Hàng chục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72194" y="3778644"/>
            <a:ext cx="4819106"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C</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Hàng</a:t>
            </a:r>
            <a:r>
              <a:rPr lang="en-US" sz="4400" b="1" dirty="0" smtClean="0">
                <a:solidFill>
                  <a:srgbClr val="C00000"/>
                </a:solidFill>
                <a:latin typeface="Times New Roman" panose="02020603050405020304" pitchFamily="18" charset="0"/>
                <a:cs typeface="Times New Roman" panose="02020603050405020304" pitchFamily="18" charset="0"/>
              </a:rPr>
              <a:t> đơn vị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94627" y="3778644"/>
            <a:ext cx="4414350"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D.  </a:t>
            </a:r>
            <a:r>
              <a:rPr lang="en-US" sz="4400" b="1" dirty="0" err="1" smtClean="0">
                <a:solidFill>
                  <a:srgbClr val="C00000"/>
                </a:solidFill>
                <a:latin typeface="Times New Roman" panose="02020603050405020304" pitchFamily="18" charset="0"/>
                <a:cs typeface="Times New Roman" panose="02020603050405020304" pitchFamily="18" charset="0"/>
              </a:rPr>
              <a:t>Hàng</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nghìn</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5" name="7-Point Star 14"/>
          <p:cNvSpPr/>
          <p:nvPr/>
        </p:nvSpPr>
        <p:spPr>
          <a:xfrm>
            <a:off x="1632857" y="2917684"/>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FF00"/>
                </a:solidFill>
              </a:rPr>
              <a:t>A</a:t>
            </a:r>
            <a:endParaRPr lang="vi-VN" sz="4000" b="1" dirty="0">
              <a:solidFill>
                <a:srgbClr val="FFFF00"/>
              </a:solidFill>
            </a:endParaRPr>
          </a:p>
        </p:txBody>
      </p:sp>
      <p:pic>
        <p:nvPicPr>
          <p:cNvPr id="4" name="Picture 3"/>
          <p:cNvPicPr>
            <a:picLocks noChangeAspect="1"/>
          </p:cNvPicPr>
          <p:nvPr/>
        </p:nvPicPr>
        <p:blipFill>
          <a:blip r:embed="rId5"/>
          <a:stretch>
            <a:fillRect/>
          </a:stretch>
        </p:blipFill>
        <p:spPr>
          <a:xfrm>
            <a:off x="8692403" y="4580690"/>
            <a:ext cx="2389839" cy="1072989"/>
          </a:xfrm>
          <a:prstGeom prst="rect">
            <a:avLst/>
          </a:prstGeom>
        </p:spPr>
      </p:pic>
      <p:sp>
        <p:nvSpPr>
          <p:cNvPr id="14" name="Rectangle 13"/>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002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4"/>
                                        </p:tgtEl>
                                      </p:cBhvr>
                                    </p:animEffect>
                                    <p:set>
                                      <p:cBhvr>
                                        <p:cTn id="41" dur="1" fill="hold">
                                          <p:stCondLst>
                                            <p:cond delay="14899"/>
                                          </p:stCondLst>
                                        </p:cTn>
                                        <p:tgtEl>
                                          <p:spTgt spid="1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149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6" grpId="0"/>
      <p:bldP spid="7" grpId="0"/>
      <p:bldP spid="8" grpId="0"/>
      <p:bldP spid="9" grpId="0"/>
      <p:bldP spid="10" grpId="0"/>
      <p:bldP spid="11" grpId="0"/>
      <p:bldP spid="1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446550"/>
          </a:xfrm>
          <a:prstGeom prst="rect">
            <a:avLst/>
          </a:prstGeom>
          <a:noFill/>
        </p:spPr>
        <p:txBody>
          <a:bodyPr wrap="square" rtlCol="0">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Trong số sau:“274</a:t>
            </a:r>
            <a:r>
              <a:rPr lang="vi-VN"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839” những chữ số nào thuộc lớp nghìn?   </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49671" y="640849"/>
            <a:ext cx="2442755" cy="769441"/>
          </a:xfrm>
          <a:prstGeom prst="rect">
            <a:avLst/>
          </a:prstGeom>
          <a:noFill/>
        </p:spPr>
        <p:txBody>
          <a:bodyPr wrap="square" rtlCol="0">
            <a:spAutoFit/>
          </a:bodyPr>
          <a:lstStyle/>
          <a:p>
            <a:pPr algn="ctr"/>
            <a:r>
              <a:rPr lang="en-US" sz="4400" b="1" dirty="0" smtClean="0">
                <a:solidFill>
                  <a:srgbClr val="7030A0"/>
                </a:solidFill>
                <a:latin typeface="Times New Roman" panose="02020603050405020304" pitchFamily="18" charset="0"/>
                <a:cs typeface="Times New Roman" panose="02020603050405020304" pitchFamily="18" charset="0"/>
              </a:rPr>
              <a:t>CÂU 3</a:t>
            </a:r>
            <a:endParaRPr lang="vi-VN" sz="44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802674" y="3004457"/>
            <a:ext cx="3696789"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A. 8</a:t>
            </a:r>
            <a:r>
              <a:rPr lang="en-US" sz="4400" b="1" dirty="0">
                <a:solidFill>
                  <a:srgbClr val="C00000"/>
                </a:solidFill>
                <a:latin typeface="Times New Roman" panose="02020603050405020304" pitchFamily="18" charset="0"/>
                <a:cs typeface="Times New Roman" panose="02020603050405020304" pitchFamily="18" charset="0"/>
              </a:rPr>
              <a:t>;</a:t>
            </a:r>
            <a:r>
              <a:rPr lang="en-US" sz="4400" b="1" dirty="0" smtClean="0">
                <a:solidFill>
                  <a:srgbClr val="C00000"/>
                </a:solidFill>
                <a:latin typeface="Times New Roman" panose="02020603050405020304" pitchFamily="18" charset="0"/>
                <a:cs typeface="Times New Roman" panose="02020603050405020304" pitchFamily="18" charset="0"/>
              </a:rPr>
              <a:t> 3; 9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94627" y="2979507"/>
            <a:ext cx="369678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B</a:t>
            </a:r>
            <a:r>
              <a:rPr lang="en-US" sz="4400" b="1" dirty="0" smtClean="0">
                <a:solidFill>
                  <a:srgbClr val="C00000"/>
                </a:solidFill>
                <a:latin typeface="Times New Roman" panose="02020603050405020304" pitchFamily="18" charset="0"/>
                <a:cs typeface="Times New Roman" panose="02020603050405020304" pitchFamily="18" charset="0"/>
              </a:rPr>
              <a:t>.  7; 4; 8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72194" y="3778644"/>
            <a:ext cx="4239408"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C</a:t>
            </a:r>
            <a:r>
              <a:rPr lang="en-US" sz="4400" b="1" dirty="0" smtClean="0">
                <a:solidFill>
                  <a:srgbClr val="C00000"/>
                </a:solidFill>
                <a:latin typeface="Times New Roman" panose="02020603050405020304" pitchFamily="18" charset="0"/>
                <a:cs typeface="Times New Roman" panose="02020603050405020304" pitchFamily="18" charset="0"/>
              </a:rPr>
              <a:t>.  2; 8; 9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94626" y="3672258"/>
            <a:ext cx="4414350"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D</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smtClean="0">
                <a:solidFill>
                  <a:srgbClr val="C00000"/>
                </a:solidFill>
                <a:latin typeface="Times New Roman" panose="02020603050405020304" pitchFamily="18" charset="0"/>
                <a:cs typeface="Times New Roman" panose="02020603050405020304" pitchFamily="18" charset="0"/>
              </a:rPr>
              <a:t>2; 7; 4</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5" name="7-Point Star 14"/>
          <p:cNvSpPr/>
          <p:nvPr/>
        </p:nvSpPr>
        <p:spPr>
          <a:xfrm>
            <a:off x="6625750" y="3702239"/>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D</a:t>
            </a:r>
          </a:p>
        </p:txBody>
      </p:sp>
      <p:sp>
        <p:nvSpPr>
          <p:cNvPr id="12" name="Rectangle 11"/>
          <p:cNvSpPr/>
          <p:nvPr/>
        </p:nvSpPr>
        <p:spPr>
          <a:xfrm>
            <a:off x="5011272" y="5574901"/>
            <a:ext cx="6052329"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stretch>
            <a:fillRect/>
          </a:stretch>
        </p:blipFill>
        <p:spPr>
          <a:xfrm>
            <a:off x="8516419" y="4555777"/>
            <a:ext cx="2389839" cy="1072989"/>
          </a:xfrm>
          <a:prstGeom prst="rect">
            <a:avLst/>
          </a:prstGeom>
        </p:spPr>
      </p:pic>
    </p:spTree>
    <p:extLst>
      <p:ext uri="{BB962C8B-B14F-4D97-AF65-F5344CB8AC3E}">
        <p14:creationId xmlns:p14="http://schemas.microsoft.com/office/powerpoint/2010/main" val="16347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2"/>
                                        </p:tgtEl>
                                      </p:cBhvr>
                                    </p:animEffect>
                                    <p:set>
                                      <p:cBhvr>
                                        <p:cTn id="41" dur="1" fill="hold">
                                          <p:stCondLst>
                                            <p:cond delay="14899"/>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14900"/>
                            </p:stCondLst>
                            <p:childTnLst>
                              <p:par>
                                <p:cTn id="43" presetID="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6" grpId="0"/>
      <p:bldP spid="7" grpId="0"/>
      <p:bldP spid="8" grpId="0"/>
      <p:bldP spid="9" grpId="0"/>
      <p:bldP spid="10" grpId="0"/>
      <p:bldP spid="11" grpId="0"/>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769441"/>
          </a:xfrm>
          <a:prstGeom prst="rect">
            <a:avLst/>
          </a:prstGeom>
          <a:noFill/>
        </p:spPr>
        <p:txBody>
          <a:bodyPr wrap="square" rtlCol="0">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So </a:t>
            </a:r>
            <a:r>
              <a:rPr lang="en-US" sz="4400" b="1" dirty="0" err="1" smtClean="0">
                <a:solidFill>
                  <a:srgbClr val="002060"/>
                </a:solidFill>
                <a:latin typeface="Times New Roman" panose="02020603050405020304" pitchFamily="18" charset="0"/>
                <a:cs typeface="Times New Roman" panose="02020603050405020304" pitchFamily="18" charset="0"/>
              </a:rPr>
              <a:t>sánh</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hai</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số</a:t>
            </a:r>
            <a:r>
              <a:rPr lang="en-US" sz="4400" b="1" dirty="0" smtClean="0">
                <a:solidFill>
                  <a:srgbClr val="002060"/>
                </a:solidFill>
                <a:latin typeface="Times New Roman" panose="02020603050405020304" pitchFamily="18" charset="0"/>
                <a:cs typeface="Times New Roman" panose="02020603050405020304" pitchFamily="18" charset="0"/>
              </a:rPr>
              <a:t> 9</a:t>
            </a:r>
            <a:r>
              <a:rPr lang="vi-VN"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999 </a:t>
            </a:r>
            <a:r>
              <a:rPr lang="en-US" sz="4400" b="1" dirty="0" err="1" smtClean="0">
                <a:solidFill>
                  <a:srgbClr val="002060"/>
                </a:solidFill>
                <a:latin typeface="Times New Roman" panose="02020603050405020304" pitchFamily="18" charset="0"/>
                <a:cs typeface="Times New Roman" panose="02020603050405020304" pitchFamily="18" charset="0"/>
              </a:rPr>
              <a:t>và</a:t>
            </a:r>
            <a:r>
              <a:rPr lang="en-US" sz="4400" b="1" dirty="0" smtClean="0">
                <a:solidFill>
                  <a:srgbClr val="002060"/>
                </a:solidFill>
                <a:latin typeface="Times New Roman" panose="02020603050405020304" pitchFamily="18" charset="0"/>
                <a:cs typeface="Times New Roman" panose="02020603050405020304" pitchFamily="18" charset="0"/>
              </a:rPr>
              <a:t> 10</a:t>
            </a:r>
            <a:r>
              <a:rPr lang="vi-VN"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000:</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49671" y="640849"/>
            <a:ext cx="2442755" cy="769441"/>
          </a:xfrm>
          <a:prstGeom prst="rect">
            <a:avLst/>
          </a:prstGeom>
          <a:noFill/>
        </p:spPr>
        <p:txBody>
          <a:bodyPr wrap="square" rtlCol="0">
            <a:spAutoFit/>
          </a:bodyPr>
          <a:lstStyle/>
          <a:p>
            <a:pPr algn="ctr"/>
            <a:r>
              <a:rPr lang="en-US" sz="4400" b="1" dirty="0" smtClean="0">
                <a:solidFill>
                  <a:srgbClr val="7030A0"/>
                </a:solidFill>
                <a:latin typeface="Times New Roman" panose="02020603050405020304" pitchFamily="18" charset="0"/>
                <a:cs typeface="Times New Roman" panose="02020603050405020304" pitchFamily="18" charset="0"/>
              </a:rPr>
              <a:t>CÂU 4</a:t>
            </a:r>
            <a:endParaRPr lang="vi-VN" sz="44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63325" y="2869277"/>
            <a:ext cx="4676682"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A. 9</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999 &gt; 10</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000</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12769" y="2962707"/>
            <a:ext cx="4437581"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B</a:t>
            </a:r>
            <a:r>
              <a:rPr lang="en-US" sz="4400" b="1" dirty="0" smtClean="0">
                <a:solidFill>
                  <a:srgbClr val="C00000"/>
                </a:solidFill>
                <a:latin typeface="Times New Roman" panose="02020603050405020304" pitchFamily="18" charset="0"/>
                <a:cs typeface="Times New Roman" panose="02020603050405020304" pitchFamily="18" charset="0"/>
              </a:rPr>
              <a:t>. 9</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999 = 10</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000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49720" y="3724779"/>
            <a:ext cx="4391547"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C</a:t>
            </a:r>
            <a:r>
              <a:rPr lang="en-US" sz="4400" b="1" dirty="0" smtClean="0">
                <a:solidFill>
                  <a:srgbClr val="C00000"/>
                </a:solidFill>
                <a:latin typeface="Times New Roman" panose="02020603050405020304" pitchFamily="18" charset="0"/>
                <a:cs typeface="Times New Roman" panose="02020603050405020304" pitchFamily="18" charset="0"/>
              </a:rPr>
              <a:t>. 9</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999 &lt; 10</a:t>
            </a:r>
            <a:r>
              <a:rPr lang="vi-VN" sz="4400" b="1" dirty="0" smtClean="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000 </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712769" y="3758575"/>
            <a:ext cx="6204539"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D</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Không</a:t>
            </a:r>
            <a:r>
              <a:rPr lang="en-US" sz="4400" b="1" dirty="0" smtClean="0">
                <a:solidFill>
                  <a:srgbClr val="C00000"/>
                </a:solidFill>
                <a:latin typeface="Times New Roman" panose="02020603050405020304" pitchFamily="18" charset="0"/>
                <a:cs typeface="Times New Roman" panose="02020603050405020304" pitchFamily="18" charset="0"/>
              </a:rPr>
              <a:t> so </a:t>
            </a:r>
            <a:r>
              <a:rPr lang="en-US" sz="4400" b="1" dirty="0" err="1" smtClean="0">
                <a:solidFill>
                  <a:srgbClr val="C00000"/>
                </a:solidFill>
                <a:latin typeface="Times New Roman" panose="02020603050405020304" pitchFamily="18" charset="0"/>
                <a:cs typeface="Times New Roman" panose="02020603050405020304" pitchFamily="18" charset="0"/>
              </a:rPr>
              <a:t>sánh</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được</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5" name="7-Point Star 14"/>
          <p:cNvSpPr/>
          <p:nvPr/>
        </p:nvSpPr>
        <p:spPr>
          <a:xfrm>
            <a:off x="474617" y="3648375"/>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C</a:t>
            </a:r>
            <a:endParaRPr lang="vi-VN" sz="4400" b="1" dirty="0">
              <a:solidFill>
                <a:srgbClr val="FFFF00"/>
              </a:solidFill>
            </a:endParaRPr>
          </a:p>
        </p:txBody>
      </p:sp>
      <p:sp>
        <p:nvSpPr>
          <p:cNvPr id="12" name="Rectangle 11"/>
          <p:cNvSpPr/>
          <p:nvPr/>
        </p:nvSpPr>
        <p:spPr>
          <a:xfrm>
            <a:off x="5011272" y="5574901"/>
            <a:ext cx="6052329"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stretch>
            <a:fillRect/>
          </a:stretch>
        </p:blipFill>
        <p:spPr>
          <a:xfrm>
            <a:off x="9115274" y="4681013"/>
            <a:ext cx="2389839" cy="1072989"/>
          </a:xfrm>
          <a:prstGeom prst="rect">
            <a:avLst/>
          </a:prstGeom>
        </p:spPr>
      </p:pic>
    </p:spTree>
    <p:extLst>
      <p:ext uri="{BB962C8B-B14F-4D97-AF65-F5344CB8AC3E}">
        <p14:creationId xmlns:p14="http://schemas.microsoft.com/office/powerpoint/2010/main" val="24537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2"/>
                                        </p:tgtEl>
                                      </p:cBhvr>
                                    </p:animEffect>
                                    <p:set>
                                      <p:cBhvr>
                                        <p:cTn id="41" dur="1" fill="hold">
                                          <p:stCondLst>
                                            <p:cond delay="14899"/>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14900"/>
                            </p:stCondLst>
                            <p:childTnLst>
                              <p:par>
                                <p:cTn id="43" presetID="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6" grpId="0"/>
      <p:bldP spid="7" grpId="0"/>
      <p:bldP spid="8" grpId="0"/>
      <p:bldP spid="9" grpId="0"/>
      <p:bldP spid="10" grpId="0"/>
      <p:bldP spid="11" grpId="0"/>
      <p:bldP spid="1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994"/>
            <a:ext cx="12192000" cy="6858000"/>
          </a:xfrm>
          <a:prstGeom prst="rect">
            <a:avLst/>
          </a:prstGeom>
        </p:spPr>
      </p:pic>
      <p:sp>
        <p:nvSpPr>
          <p:cNvPr id="6" name="TextBox 5"/>
          <p:cNvSpPr txBox="1"/>
          <p:nvPr/>
        </p:nvSpPr>
        <p:spPr>
          <a:xfrm>
            <a:off x="1086394" y="1332412"/>
            <a:ext cx="10019212" cy="769441"/>
          </a:xfrm>
          <a:prstGeom prst="rect">
            <a:avLst/>
          </a:prstGeom>
          <a:noFill/>
        </p:spPr>
        <p:txBody>
          <a:bodyPr wrap="square" rtlCol="0">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So </a:t>
            </a:r>
            <a:r>
              <a:rPr lang="en-US" sz="4400" b="1" dirty="0" err="1" smtClean="0">
                <a:solidFill>
                  <a:srgbClr val="002060"/>
                </a:solidFill>
                <a:latin typeface="Times New Roman" panose="02020603050405020304" pitchFamily="18" charset="0"/>
                <a:cs typeface="Times New Roman" panose="02020603050405020304" pitchFamily="18" charset="0"/>
              </a:rPr>
              <a:t>sánh</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hai</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số</a:t>
            </a:r>
            <a:r>
              <a:rPr lang="en-US" sz="4400" b="1" dirty="0" smtClean="0">
                <a:solidFill>
                  <a:srgbClr val="002060"/>
                </a:solidFill>
                <a:latin typeface="Times New Roman" panose="02020603050405020304" pitchFamily="18" charset="0"/>
                <a:cs typeface="Times New Roman" panose="02020603050405020304" pitchFamily="18" charset="0"/>
              </a:rPr>
              <a:t> 78903 </a:t>
            </a:r>
            <a:r>
              <a:rPr lang="en-US" sz="4400" b="1" dirty="0" err="1" smtClean="0">
                <a:solidFill>
                  <a:srgbClr val="002060"/>
                </a:solidFill>
                <a:latin typeface="Times New Roman" panose="02020603050405020304" pitchFamily="18" charset="0"/>
                <a:cs typeface="Times New Roman" panose="02020603050405020304" pitchFamily="18" charset="0"/>
              </a:rPr>
              <a:t>và</a:t>
            </a:r>
            <a:r>
              <a:rPr lang="en-US" sz="4400" b="1" dirty="0" smtClean="0">
                <a:solidFill>
                  <a:srgbClr val="002060"/>
                </a:solidFill>
                <a:latin typeface="Times New Roman" panose="02020603050405020304" pitchFamily="18" charset="0"/>
                <a:cs typeface="Times New Roman" panose="02020603050405020304" pitchFamily="18" charset="0"/>
              </a:rPr>
              <a:t> 78696:</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49671" y="640849"/>
            <a:ext cx="2442755" cy="769441"/>
          </a:xfrm>
          <a:prstGeom prst="rect">
            <a:avLst/>
          </a:prstGeom>
          <a:noFill/>
        </p:spPr>
        <p:txBody>
          <a:bodyPr wrap="square" rtlCol="0">
            <a:spAutoFit/>
          </a:bodyPr>
          <a:lstStyle/>
          <a:p>
            <a:pPr algn="ctr"/>
            <a:r>
              <a:rPr lang="en-US" sz="4400" b="1" dirty="0" smtClean="0">
                <a:solidFill>
                  <a:srgbClr val="7030A0"/>
                </a:solidFill>
                <a:latin typeface="Times New Roman" panose="02020603050405020304" pitchFamily="18" charset="0"/>
                <a:cs typeface="Times New Roman" panose="02020603050405020304" pitchFamily="18" charset="0"/>
              </a:rPr>
              <a:t>CÂU </a:t>
            </a:r>
            <a:r>
              <a:rPr lang="en-US" sz="4400" b="1" dirty="0">
                <a:solidFill>
                  <a:srgbClr val="7030A0"/>
                </a:solidFill>
                <a:latin typeface="Times New Roman" panose="02020603050405020304" pitchFamily="18" charset="0"/>
                <a:cs typeface="Times New Roman" panose="02020603050405020304" pitchFamily="18" charset="0"/>
              </a:rPr>
              <a:t>5</a:t>
            </a:r>
            <a:endParaRPr lang="vi-VN" sz="44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63325" y="2869277"/>
            <a:ext cx="4676682" cy="769441"/>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A. </a:t>
            </a:r>
            <a:r>
              <a:rPr lang="en-US" sz="4400" b="1" dirty="0">
                <a:solidFill>
                  <a:srgbClr val="FF0000"/>
                </a:solidFill>
                <a:latin typeface="Times New Roman" panose="02020603050405020304" pitchFamily="18" charset="0"/>
                <a:cs typeface="Times New Roman" panose="02020603050405020304" pitchFamily="18" charset="0"/>
              </a:rPr>
              <a:t>78903 &gt;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78696</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12769" y="2962707"/>
            <a:ext cx="4437581" cy="1446550"/>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B. 78903 = </a:t>
            </a:r>
            <a:r>
              <a:rPr lang="en-US" sz="4400" b="1" dirty="0">
                <a:solidFill>
                  <a:srgbClr val="FF0000"/>
                </a:solidFill>
                <a:latin typeface="Times New Roman" panose="02020603050405020304" pitchFamily="18" charset="0"/>
                <a:cs typeface="Times New Roman" panose="02020603050405020304" pitchFamily="18" charset="0"/>
              </a:rPr>
              <a:t>78696</a:t>
            </a:r>
            <a:endParaRPr lang="vi-VN" sz="4400" b="1" dirty="0">
              <a:solidFill>
                <a:srgbClr val="FF0000"/>
              </a:solidFill>
              <a:latin typeface="Times New Roman" panose="02020603050405020304" pitchFamily="18" charset="0"/>
              <a:cs typeface="Times New Roman" panose="02020603050405020304" pitchFamily="18" charset="0"/>
            </a:endParaRPr>
          </a:p>
          <a:p>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05892" y="3724779"/>
            <a:ext cx="4391547" cy="769441"/>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C. </a:t>
            </a:r>
            <a:r>
              <a:rPr lang="en-US" sz="4400" b="1" dirty="0">
                <a:solidFill>
                  <a:srgbClr val="FF0000"/>
                </a:solidFill>
                <a:latin typeface="Times New Roman" panose="02020603050405020304" pitchFamily="18" charset="0"/>
                <a:cs typeface="Times New Roman" panose="02020603050405020304" pitchFamily="18" charset="0"/>
              </a:rPr>
              <a:t>78903 </a:t>
            </a:r>
            <a:r>
              <a:rPr lang="en-US" sz="4400" b="1" dirty="0" smtClean="0">
                <a:solidFill>
                  <a:srgbClr val="FF0000"/>
                </a:solidFill>
                <a:latin typeface="Times New Roman" panose="02020603050405020304" pitchFamily="18" charset="0"/>
                <a:cs typeface="Times New Roman" panose="02020603050405020304" pitchFamily="18" charset="0"/>
              </a:rPr>
              <a:t>&lt; </a:t>
            </a:r>
            <a:r>
              <a:rPr lang="en-US" sz="4400" b="1" dirty="0">
                <a:solidFill>
                  <a:srgbClr val="FF0000"/>
                </a:solidFill>
                <a:latin typeface="Times New Roman" panose="02020603050405020304" pitchFamily="18" charset="0"/>
                <a:cs typeface="Times New Roman" panose="02020603050405020304" pitchFamily="18" charset="0"/>
              </a:rPr>
              <a:t>78696</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712769" y="3758575"/>
            <a:ext cx="6204539"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D</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Không</a:t>
            </a:r>
            <a:r>
              <a:rPr lang="en-US" sz="4400" b="1" dirty="0" smtClean="0">
                <a:solidFill>
                  <a:srgbClr val="FF0000"/>
                </a:solidFill>
                <a:latin typeface="Times New Roman" panose="02020603050405020304" pitchFamily="18" charset="0"/>
                <a:cs typeface="Times New Roman" panose="02020603050405020304" pitchFamily="18" charset="0"/>
              </a:rPr>
              <a:t> so </a:t>
            </a:r>
            <a:r>
              <a:rPr lang="en-US" sz="4400" b="1" dirty="0" err="1" smtClean="0">
                <a:solidFill>
                  <a:srgbClr val="FF0000"/>
                </a:solidFill>
                <a:latin typeface="Times New Roman" panose="02020603050405020304" pitchFamily="18" charset="0"/>
                <a:cs typeface="Times New Roman" panose="02020603050405020304" pitchFamily="18" charset="0"/>
              </a:rPr>
              <a:t>sánh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được</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15" name="7-Point Star 14"/>
          <p:cNvSpPr/>
          <p:nvPr/>
        </p:nvSpPr>
        <p:spPr>
          <a:xfrm>
            <a:off x="663325" y="2749350"/>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A</a:t>
            </a:r>
            <a:endParaRPr lang="vi-VN" sz="4400" b="1" dirty="0">
              <a:solidFill>
                <a:srgbClr val="FFFF00"/>
              </a:solidFill>
            </a:endParaRPr>
          </a:p>
        </p:txBody>
      </p:sp>
      <p:sp>
        <p:nvSpPr>
          <p:cNvPr id="12" name="Rectangle 11"/>
          <p:cNvSpPr/>
          <p:nvPr/>
        </p:nvSpPr>
        <p:spPr>
          <a:xfrm>
            <a:off x="5011272" y="5574901"/>
            <a:ext cx="6052329"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stretch>
            <a:fillRect/>
          </a:stretch>
        </p:blipFill>
        <p:spPr>
          <a:xfrm>
            <a:off x="9115274" y="4681013"/>
            <a:ext cx="2389839" cy="1072989"/>
          </a:xfrm>
          <a:prstGeom prst="rect">
            <a:avLst/>
          </a:prstGeom>
        </p:spPr>
      </p:pic>
    </p:spTree>
    <p:extLst>
      <p:ext uri="{BB962C8B-B14F-4D97-AF65-F5344CB8AC3E}">
        <p14:creationId xmlns:p14="http://schemas.microsoft.com/office/powerpoint/2010/main" val="108964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2"/>
                                        </p:tgtEl>
                                      </p:cBhvr>
                                    </p:animEffect>
                                    <p:set>
                                      <p:cBhvr>
                                        <p:cTn id="41" dur="1" fill="hold">
                                          <p:stCondLst>
                                            <p:cond delay="14899"/>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14900"/>
                            </p:stCondLst>
                            <p:childTnLst>
                              <p:par>
                                <p:cTn id="43" presetID="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6" grpId="0"/>
      <p:bldP spid="7" grpId="0"/>
      <p:bldP spid="8" grpId="0"/>
      <p:bldP spid="9" grpId="0"/>
      <p:bldP spid="10" grpId="0"/>
      <p:bldP spid="11" grpId="0"/>
      <p:bldP spid="1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7840" y="245035"/>
            <a:ext cx="11330342" cy="1569660"/>
          </a:xfrm>
          <a:prstGeom prst="rect">
            <a:avLst/>
          </a:prstGeom>
          <a:noFill/>
        </p:spPr>
        <p:txBody>
          <a:bodyPr wrap="square" rtlCol="0">
            <a:spAutoFit/>
          </a:bodyPr>
          <a:lstStyle/>
          <a:p>
            <a:pPr algn="ctr"/>
            <a:r>
              <a:rPr lang="en-US" sz="4800" b="1" dirty="0" err="1" smtClean="0">
                <a:solidFill>
                  <a:schemeClr val="bg1"/>
                </a:solidFill>
                <a:latin typeface="Times New Roman" panose="02020603050405020304" pitchFamily="18" charset="0"/>
                <a:cs typeface="Times New Roman" panose="02020603050405020304" pitchFamily="18" charset="0"/>
              </a:rPr>
              <a:t>Thứ</a:t>
            </a:r>
            <a:r>
              <a:rPr lang="en-US" sz="4800" b="1" dirty="0" smtClean="0">
                <a:solidFill>
                  <a:schemeClr val="bg1"/>
                </a:solidFill>
                <a:latin typeface="Times New Roman" panose="02020603050405020304" pitchFamily="18" charset="0"/>
                <a:cs typeface="Times New Roman" panose="02020603050405020304" pitchFamily="18" charset="0"/>
              </a:rPr>
              <a:t> </a:t>
            </a:r>
            <a:r>
              <a:rPr lang="vi-VN" sz="4800" b="1" dirty="0" smtClean="0">
                <a:solidFill>
                  <a:schemeClr val="bg1"/>
                </a:solidFill>
                <a:latin typeface="Times New Roman" panose="02020603050405020304" pitchFamily="18" charset="0"/>
                <a:cs typeface="Times New Roman" panose="02020603050405020304" pitchFamily="18" charset="0"/>
              </a:rPr>
              <a:t>sáu</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err="1" smtClean="0">
                <a:solidFill>
                  <a:schemeClr val="bg1"/>
                </a:solidFill>
                <a:latin typeface="Times New Roman" panose="02020603050405020304" pitchFamily="18" charset="0"/>
                <a:cs typeface="Times New Roman" panose="02020603050405020304" pitchFamily="18" charset="0"/>
              </a:rPr>
              <a:t>ngày</a:t>
            </a:r>
            <a:r>
              <a:rPr lang="en-US" sz="4800" b="1" dirty="0" smtClean="0">
                <a:solidFill>
                  <a:schemeClr val="bg1"/>
                </a:solidFill>
                <a:latin typeface="Times New Roman" panose="02020603050405020304" pitchFamily="18" charset="0"/>
                <a:cs typeface="Times New Roman" panose="02020603050405020304" pitchFamily="18" charset="0"/>
              </a:rPr>
              <a:t> </a:t>
            </a:r>
            <a:r>
              <a:rPr lang="vi-VN" sz="4800" b="1" dirty="0" smtClean="0">
                <a:solidFill>
                  <a:schemeClr val="bg1"/>
                </a:solidFill>
                <a:latin typeface="Times New Roman" panose="02020603050405020304" pitchFamily="18" charset="0"/>
                <a:cs typeface="Times New Roman" panose="02020603050405020304" pitchFamily="18" charset="0"/>
              </a:rPr>
              <a:t>17</a:t>
            </a:r>
            <a:r>
              <a:rPr lang="en-US" sz="4800" b="1" dirty="0" smtClean="0">
                <a:solidFill>
                  <a:schemeClr val="bg1"/>
                </a:solidFill>
                <a:latin typeface="Times New Roman" panose="02020603050405020304" pitchFamily="18" charset="0"/>
                <a:cs typeface="Times New Roman" panose="02020603050405020304" pitchFamily="18" charset="0"/>
              </a:rPr>
              <a:t> </a:t>
            </a:r>
            <a:r>
              <a:rPr lang="en-US" sz="4800" b="1" dirty="0" smtClean="0">
                <a:solidFill>
                  <a:schemeClr val="bg1"/>
                </a:solidFill>
                <a:latin typeface="Times New Roman" panose="02020603050405020304" pitchFamily="18" charset="0"/>
                <a:cs typeface="Times New Roman" panose="02020603050405020304" pitchFamily="18" charset="0"/>
              </a:rPr>
              <a:t>tháng 9 </a:t>
            </a:r>
            <a:r>
              <a:rPr lang="en-US" sz="4800" b="1" dirty="0" err="1" smtClean="0">
                <a:solidFill>
                  <a:schemeClr val="bg1"/>
                </a:solidFill>
                <a:latin typeface="Times New Roman" panose="02020603050405020304" pitchFamily="18" charset="0"/>
                <a:cs typeface="Times New Roman" panose="02020603050405020304" pitchFamily="18" charset="0"/>
              </a:rPr>
              <a:t>năm</a:t>
            </a:r>
            <a:r>
              <a:rPr lang="en-US" sz="4800" b="1" dirty="0" smtClean="0">
                <a:solidFill>
                  <a:schemeClr val="bg1"/>
                </a:solidFill>
                <a:latin typeface="Times New Roman" panose="02020603050405020304" pitchFamily="18" charset="0"/>
                <a:cs typeface="Times New Roman" panose="02020603050405020304" pitchFamily="18" charset="0"/>
              </a:rPr>
              <a:t> 2021</a:t>
            </a:r>
          </a:p>
          <a:p>
            <a:pPr algn="ctr"/>
            <a:r>
              <a:rPr lang="en-US" sz="4800" b="1" dirty="0" smtClean="0">
                <a:solidFill>
                  <a:srgbClr val="FFFF00"/>
                </a:solidFill>
                <a:latin typeface="Times New Roman" panose="02020603050405020304" pitchFamily="18" charset="0"/>
                <a:cs typeface="Times New Roman" panose="02020603050405020304" pitchFamily="18" charset="0"/>
              </a:rPr>
              <a:t>Toán</a:t>
            </a:r>
            <a:endParaRPr lang="vi-VN" sz="48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94217" y="1960142"/>
            <a:ext cx="9533965"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So sánh các số có nhiều chữ số</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016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58345" y="1250576"/>
            <a:ext cx="290687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99 578 </a:t>
            </a:r>
            <a:endParaRPr lang="vi-VN" sz="4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936456" y="1250576"/>
            <a:ext cx="290687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100 000 </a:t>
            </a:r>
            <a:endParaRPr lang="vi-VN"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02606" y="1288029"/>
            <a:ext cx="1174376"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&lt;</a:t>
            </a:r>
            <a:endParaRPr lang="vi-VN" sz="4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36273" y="2252889"/>
            <a:ext cx="290687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100 000 </a:t>
            </a:r>
            <a:endParaRPr lang="vi-VN" sz="4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936456" y="2215436"/>
            <a:ext cx="290687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99 578 </a:t>
            </a:r>
            <a:endParaRPr lang="vi-VN" sz="4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55955" y="2252889"/>
            <a:ext cx="117437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&gt;</a:t>
            </a:r>
            <a:endParaRPr lang="vi-VN" sz="4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97556" y="4747055"/>
            <a:ext cx="11338559"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 Số nào có nhiều chữ số hơn thì số đó </a:t>
            </a:r>
            <a:r>
              <a:rPr lang="en-US" sz="4400" b="1" dirty="0" err="1" smtClean="0">
                <a:solidFill>
                  <a:schemeClr val="bg1"/>
                </a:solidFill>
                <a:latin typeface="Times New Roman" panose="02020603050405020304" pitchFamily="18" charset="0"/>
                <a:cs typeface="Times New Roman" panose="02020603050405020304" pitchFamily="18" charset="0"/>
              </a:rPr>
              <a:t>lớn</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hơn</a:t>
            </a:r>
            <a:r>
              <a:rPr lang="en-US" sz="4400" b="1" dirty="0" smtClean="0">
                <a:solidFill>
                  <a:schemeClr val="bg1"/>
                </a:solidFill>
                <a:latin typeface="Times New Roman" panose="02020603050405020304" pitchFamily="18" charset="0"/>
                <a:cs typeface="Times New Roman" panose="02020603050405020304" pitchFamily="18" charset="0"/>
              </a:rPr>
              <a:t>.</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97556" y="5477672"/>
            <a:ext cx="10881358"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 Số nào có ít chữ số hơn thì số đó </a:t>
            </a:r>
            <a:r>
              <a:rPr lang="en-US" sz="4400" b="1" dirty="0" err="1" smtClean="0">
                <a:solidFill>
                  <a:schemeClr val="bg1"/>
                </a:solidFill>
                <a:latin typeface="Times New Roman" panose="02020603050405020304" pitchFamily="18" charset="0"/>
                <a:cs typeface="Times New Roman" panose="02020603050405020304" pitchFamily="18" charset="0"/>
              </a:rPr>
              <a:t>bé</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hơn</a:t>
            </a:r>
            <a:r>
              <a:rPr lang="en-US" sz="4400" b="1" dirty="0" smtClean="0">
                <a:solidFill>
                  <a:schemeClr val="bg1"/>
                </a:solidFill>
                <a:latin typeface="Times New Roman" panose="02020603050405020304" pitchFamily="18" charset="0"/>
                <a:cs typeface="Times New Roman" panose="02020603050405020304" pitchFamily="18" charset="0"/>
              </a:rPr>
              <a:t>.</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40079" y="3211519"/>
            <a:ext cx="11051177" cy="1446550"/>
          </a:xfrm>
          <a:prstGeom prst="rect">
            <a:avLst/>
          </a:prstGeom>
          <a:noFill/>
        </p:spPr>
        <p:txBody>
          <a:bodyPr wrap="square" rtlCol="0">
            <a:spAutoFit/>
          </a:bodyPr>
          <a:lstStyle/>
          <a:p>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Nếu</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hai</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số</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có</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số</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chữ</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số</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khác</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nhau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smtClean="0">
                <a:solidFill>
                  <a:srgbClr val="C00000"/>
                </a:solidFill>
                <a:latin typeface="Times New Roman" panose="02020603050405020304" pitchFamily="18" charset="0"/>
                <a:cs typeface="Times New Roman" panose="02020603050405020304" pitchFamily="18" charset="0"/>
              </a:rPr>
              <a:t>(</a:t>
            </a:r>
            <a:r>
              <a:rPr lang="en-US" sz="4400" b="1" dirty="0" err="1" smtClean="0">
                <a:solidFill>
                  <a:srgbClr val="C00000"/>
                </a:solidFill>
                <a:latin typeface="Times New Roman" panose="02020603050405020304" pitchFamily="18" charset="0"/>
                <a:cs typeface="Times New Roman" panose="02020603050405020304" pitchFamily="18" charset="0"/>
              </a:rPr>
              <a:t>không</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bằng</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nhau</a:t>
            </a:r>
            <a:r>
              <a:rPr lang="en-US" sz="4400" b="1" dirty="0" smtClean="0">
                <a:solidFill>
                  <a:srgbClr val="C00000"/>
                </a:solidFill>
                <a:latin typeface="Times New Roman" panose="02020603050405020304" pitchFamily="18" charset="0"/>
                <a:cs typeface="Times New Roman" panose="02020603050405020304" pitchFamily="18" charset="0"/>
              </a:rPr>
              <a:t>):</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7556" y="219524"/>
            <a:ext cx="2866344" cy="769441"/>
          </a:xfrm>
          <a:prstGeom prst="rect">
            <a:avLst/>
          </a:prstGeom>
          <a:noFill/>
        </p:spPr>
        <p:txBody>
          <a:bodyPr wrap="square" rtlCol="0">
            <a:spAutoFit/>
          </a:bodyPr>
          <a:lstStyle/>
          <a:p>
            <a:r>
              <a:rPr lang="en-US" sz="4400" b="1" u="sng" dirty="0" smtClean="0">
                <a:latin typeface="Times New Roman" panose="02020603050405020304" pitchFamily="18" charset="0"/>
                <a:cs typeface="Times New Roman" panose="02020603050405020304" pitchFamily="18" charset="0"/>
              </a:rPr>
              <a:t>a. </a:t>
            </a:r>
            <a:r>
              <a:rPr lang="en-US" sz="4400" b="1" u="sng" dirty="0" err="1" smtClean="0">
                <a:latin typeface="Times New Roman" panose="02020603050405020304" pitchFamily="18" charset="0"/>
                <a:cs typeface="Times New Roman" panose="02020603050405020304" pitchFamily="18" charset="0"/>
              </a:rPr>
              <a:t>Ví</a:t>
            </a:r>
            <a:r>
              <a:rPr lang="en-US" sz="4400" b="1" u="sng" dirty="0" smtClean="0">
                <a:latin typeface="Times New Roman" panose="02020603050405020304" pitchFamily="18" charset="0"/>
                <a:cs typeface="Times New Roman" panose="02020603050405020304" pitchFamily="18" charset="0"/>
              </a:rPr>
              <a:t> dụ 1:</a:t>
            </a:r>
            <a:endParaRPr lang="vi-VN" sz="4400" b="1" u="sng"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263900" y="143444"/>
            <a:ext cx="8138160"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So sánh 99 578 và 100 000</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537659" y="2199715"/>
            <a:ext cx="2220686"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a:t>
            </a:r>
            <a:r>
              <a:rPr lang="en-US" sz="4400" b="1" dirty="0" smtClean="0">
                <a:latin typeface="Times New Roman" panose="02020603050405020304" pitchFamily="18" charset="0"/>
                <a:cs typeface="Times New Roman" panose="02020603050405020304" pitchFamily="18" charset="0"/>
              </a:rPr>
              <a:t>ay</a:t>
            </a:r>
            <a:r>
              <a:rPr lang="en-US" sz="4400" b="1" dirty="0" smtClean="0">
                <a:solidFill>
                  <a:schemeClr val="bg1"/>
                </a:solidFill>
                <a:latin typeface="Times New Roman" panose="02020603050405020304" pitchFamily="18" charset="0"/>
                <a:cs typeface="Times New Roman" panose="02020603050405020304" pitchFamily="18" charset="0"/>
              </a:rPr>
              <a:t> </a:t>
            </a:r>
            <a:endParaRPr lang="vi-VN"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0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1"/>
            <a:ext cx="12192000" cy="7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5142" y="731520"/>
            <a:ext cx="3004457" cy="769441"/>
          </a:xfrm>
          <a:prstGeom prst="rect">
            <a:avLst/>
          </a:prstGeom>
          <a:noFill/>
        </p:spPr>
        <p:txBody>
          <a:bodyPr wrap="square" rtlCol="0">
            <a:spAutoFit/>
          </a:bodyPr>
          <a:lstStyle/>
          <a:p>
            <a:r>
              <a:rPr lang="en-US" sz="4400" b="1" u="sng" dirty="0" smtClean="0">
                <a:latin typeface="Times New Roman" panose="02020603050405020304" pitchFamily="18" charset="0"/>
                <a:cs typeface="Times New Roman" panose="02020603050405020304" pitchFamily="18" charset="0"/>
              </a:rPr>
              <a:t>b. </a:t>
            </a:r>
            <a:r>
              <a:rPr lang="en-US" sz="4400" b="1" u="sng" dirty="0" err="1" smtClean="0">
                <a:latin typeface="Times New Roman" panose="02020603050405020304" pitchFamily="18" charset="0"/>
                <a:cs typeface="Times New Roman" panose="02020603050405020304" pitchFamily="18" charset="0"/>
              </a:rPr>
              <a:t>Ví</a:t>
            </a:r>
            <a:r>
              <a:rPr lang="en-US" sz="4400" b="1" u="sng" dirty="0" smtClean="0">
                <a:latin typeface="Times New Roman" panose="02020603050405020304" pitchFamily="18" charset="0"/>
                <a:cs typeface="Times New Roman" panose="02020603050405020304" pitchFamily="18" charset="0"/>
              </a:rPr>
              <a:t> dụ 2: </a:t>
            </a:r>
            <a:endParaRPr lang="vi-VN" sz="4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92286" y="731520"/>
            <a:ext cx="7276011"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So sánh 693 251 và 693 500</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3564" y="1763206"/>
            <a:ext cx="6426927" cy="769441"/>
          </a:xfrm>
          <a:prstGeom prst="rect">
            <a:avLst/>
          </a:prstGeom>
        </p:spPr>
        <p:txBody>
          <a:bodyPr wrap="square">
            <a:spAutoFit/>
          </a:bodyPr>
          <a:lstStyle/>
          <a:p>
            <a:r>
              <a:rPr lang="vi-VN" sz="4400" b="1" dirty="0" smtClean="0">
                <a:solidFill>
                  <a:schemeClr val="bg1"/>
                </a:solidFill>
                <a:latin typeface="Times New Roman" panose="02020603050405020304" pitchFamily="18" charset="0"/>
                <a:cs typeface="Times New Roman" panose="02020603050405020304" pitchFamily="18" charset="0"/>
              </a:rPr>
              <a:t>693 251          693 500</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62594" y="2825853"/>
            <a:ext cx="9170125"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a:t>
            </a:r>
            <a:r>
              <a:rPr lang="en-US" sz="4400" b="1" dirty="0" smtClean="0">
                <a:latin typeface="Times New Roman" panose="02020603050405020304" pitchFamily="18" charset="0"/>
                <a:cs typeface="Times New Roman" panose="02020603050405020304" pitchFamily="18" charset="0"/>
              </a:rPr>
              <a:t>ay</a:t>
            </a:r>
            <a:r>
              <a:rPr lang="en-US" sz="4400" b="1" dirty="0" smtClean="0">
                <a:solidFill>
                  <a:schemeClr val="bg1"/>
                </a:solidFill>
                <a:latin typeface="Times New Roman" panose="02020603050405020304" pitchFamily="18" charset="0"/>
                <a:cs typeface="Times New Roman" panose="02020603050405020304" pitchFamily="18" charset="0"/>
              </a:rPr>
              <a:t>   693 500          693 251</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94068" y="1810992"/>
            <a:ext cx="822960" cy="769441"/>
          </a:xfrm>
          <a:prstGeom prst="rect">
            <a:avLst/>
          </a:prstGeom>
          <a:noFill/>
        </p:spPr>
        <p:txBody>
          <a:bodyPr wrap="square" rtlCol="0">
            <a:spAutoFit/>
          </a:bodyPr>
          <a:lstStyle/>
          <a:p>
            <a:r>
              <a:rPr lang="vi-VN" sz="4400" b="1" dirty="0" smtClean="0">
                <a:solidFill>
                  <a:srgbClr val="C00000"/>
                </a:solidFill>
                <a:latin typeface="+mj-lt"/>
              </a:rPr>
              <a:t>&lt;</a:t>
            </a:r>
            <a:endParaRPr lang="vi-VN" sz="4400" b="1" dirty="0">
              <a:solidFill>
                <a:srgbClr val="C00000"/>
              </a:solidFill>
              <a:latin typeface="+mj-lt"/>
            </a:endParaRPr>
          </a:p>
        </p:txBody>
      </p:sp>
      <p:sp>
        <p:nvSpPr>
          <p:cNvPr id="8" name="TextBox 7"/>
          <p:cNvSpPr txBox="1"/>
          <p:nvPr/>
        </p:nvSpPr>
        <p:spPr>
          <a:xfrm>
            <a:off x="4794066" y="2825852"/>
            <a:ext cx="822961" cy="769441"/>
          </a:xfrm>
          <a:prstGeom prst="rect">
            <a:avLst/>
          </a:prstGeom>
          <a:noFill/>
        </p:spPr>
        <p:txBody>
          <a:bodyPr wrap="square" rtlCol="0">
            <a:spAutoFit/>
          </a:bodyPr>
          <a:lstStyle/>
          <a:p>
            <a:r>
              <a:rPr lang="en-US" sz="4400" b="1" dirty="0" smtClean="0">
                <a:solidFill>
                  <a:srgbClr val="C00000"/>
                </a:solidFill>
                <a:latin typeface="Times New Roman" panose="02020603050405020304" pitchFamily="18" charset="0"/>
                <a:cs typeface="Times New Roman" panose="02020603050405020304" pitchFamily="18" charset="0"/>
              </a:rPr>
              <a:t>&gt;</a:t>
            </a:r>
            <a:endParaRPr lang="vi-VN"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1738</Words>
  <Application>Microsoft Office PowerPoint</Application>
  <PresentationFormat>Custom</PresentationFormat>
  <Paragraphs>245</Paragraphs>
  <Slides>19</Slides>
  <Notes>12</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1_Office Theme</vt:lpstr>
      <vt:lpstr>3_Office Theme</vt:lpstr>
      <vt:lpstr>4_Office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61</cp:revision>
  <dcterms:created xsi:type="dcterms:W3CDTF">2020-09-15T11:49:26Z</dcterms:created>
  <dcterms:modified xsi:type="dcterms:W3CDTF">2021-09-17T02:15:21Z</dcterms:modified>
</cp:coreProperties>
</file>