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Lst>
  <p:notesMasterIdLst>
    <p:notesMasterId r:id="rId27"/>
  </p:notesMasterIdLst>
  <p:sldIdLst>
    <p:sldId id="280" r:id="rId5"/>
    <p:sldId id="344" r:id="rId6"/>
    <p:sldId id="399" r:id="rId7"/>
    <p:sldId id="355" r:id="rId8"/>
    <p:sldId id="259" r:id="rId9"/>
    <p:sldId id="400" r:id="rId10"/>
    <p:sldId id="393" r:id="rId11"/>
    <p:sldId id="401" r:id="rId12"/>
    <p:sldId id="263" r:id="rId13"/>
    <p:sldId id="363" r:id="rId14"/>
    <p:sldId id="395" r:id="rId15"/>
    <p:sldId id="403" r:id="rId16"/>
    <p:sldId id="402" r:id="rId17"/>
    <p:sldId id="270" r:id="rId18"/>
    <p:sldId id="271" r:id="rId19"/>
    <p:sldId id="397" r:id="rId20"/>
    <p:sldId id="396" r:id="rId21"/>
    <p:sldId id="273" r:id="rId22"/>
    <p:sldId id="272" r:id="rId23"/>
    <p:sldId id="404" r:id="rId24"/>
    <p:sldId id="398"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00FF00"/>
    <a:srgbClr val="0033CC"/>
    <a:srgbClr val="C9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96" y="32"/>
      </p:cViewPr>
      <p:guideLst>
        <p:guide orient="horz" pos="2160"/>
        <p:guide pos="2880"/>
      </p:guideLst>
    </p:cSldViewPr>
  </p:slideViewPr>
  <p:notesTextViewPr>
    <p:cViewPr>
      <p:scale>
        <a:sx n="1" d="1"/>
        <a:sy n="1" d="1"/>
      </p:scale>
      <p:origin x="0" y="0"/>
    </p:cViewPr>
  </p:notesTextViewPr>
  <p:sorterViewPr>
    <p:cViewPr>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2266D-8184-41E1-B1CF-E26143403365}" type="datetimeFigureOut">
              <a:rPr lang="en-US" smtClean="0"/>
              <a:pPr/>
              <a:t>3/7/2022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298B1-05B4-44F4-BECB-9C73AB5D4FCE}" type="slidenum">
              <a:rPr lang="en-US" smtClean="0"/>
              <a:pPr/>
              <a:t>‹#›</a:t>
            </a:fld>
            <a:endParaRPr lang="en-US"/>
          </a:p>
        </p:txBody>
      </p:sp>
    </p:spTree>
    <p:extLst>
      <p:ext uri="{BB962C8B-B14F-4D97-AF65-F5344CB8AC3E}">
        <p14:creationId xmlns:p14="http://schemas.microsoft.com/office/powerpoint/2010/main" val="347711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7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14</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3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15</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14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9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92480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836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1474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152996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319089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115340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4794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11587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4918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151045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190013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61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39778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66862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789375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143610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9373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4166743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155897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3324119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D667E8C-2B59-4456-8068-F75EC38BD5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BEB181A4-E6F6-4457-B351-511F9B2B32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BA39BC08-33B3-440E-8A6E-4140F39306C5}"/>
              </a:ext>
            </a:extLst>
          </p:cNvPr>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36286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9D13BCF-75F4-4922-8073-64895790EBB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DE47B7B7-22AA-47CA-AEC3-DFB8A923C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7E71EAC2-AE37-4B10-9F6F-00A0E2070B92}"/>
              </a:ext>
            </a:extLst>
          </p:cNvPr>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193058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14841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507D6-DE9C-441C-98FE-33AA8A46B4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30B3978-E64A-480B-BE12-A494910AC62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D6D5B8F-8874-4AD5-9840-2FF879BB2C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6B3AB5E3-8073-41E1-A531-E90F92580F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D5B2A76E-314E-45C9-A02F-F2D8EBF0D0DB}"/>
              </a:ext>
            </a:extLst>
          </p:cNvPr>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4154514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4BC28BB-BE0B-4A9C-A3BD-38A3E14D12F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AEDB5461-8449-41B6-95BE-0E8A6685D0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D34D4844-3100-4CF8-B98F-4F1B01F94078}"/>
              </a:ext>
            </a:extLst>
          </p:cNvPr>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31600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116D6-B38D-4DCD-B93A-4B15773CD10A}"/>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0B05999-BB70-430A-8B80-481AD15E9A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5B53A25-995A-4402-8474-18682B6BBCD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52434C21-F312-4D30-99FE-C0E8E20986F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xmlns="" id="{21514011-05E3-4566-BC51-782B7D7721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C9F5A492-0402-42F7-AF43-AF39DE01991C}"/>
              </a:ext>
            </a:extLst>
          </p:cNvPr>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3274825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81F9645-3812-4EDF-AB19-16305725D5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xmlns="" id="{F7DA55A9-9B2F-4E07-B5C6-C0BE20CF710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02943E65-E85D-4DAB-82CC-73AB555202ED}"/>
              </a:ext>
            </a:extLst>
          </p:cNvPr>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639086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131DFF-0689-428B-A7F7-B85F74C09D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xmlns="" id="{E6E31136-88E7-4E54-B1B4-0CC6218B956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C29B0A92-7F49-4987-AE12-0A418E0AACBF}"/>
              </a:ext>
            </a:extLst>
          </p:cNvPr>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71477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9840B6F-3D74-49EF-AEDB-2185E45ED04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315DF3E-39C7-4C0B-A73A-22535A8B85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862790D4-8F0E-4B93-B2C4-8918988976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C4AB0287-6572-4241-84B7-7CFF81362A8F}"/>
              </a:ext>
            </a:extLst>
          </p:cNvPr>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2277775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E70064C6-B9A1-42AC-9B07-1480DBC0FB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AB7251D-E9F1-4229-8826-B67824AFCA8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55A72C74-E42C-4C0F-8E42-60A13A535E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65E11A51-1308-48F7-BA38-12154AA32EBE}"/>
              </a:ext>
            </a:extLst>
          </p:cNvPr>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591801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A25AD85-A9B8-4999-BD3C-A7219773D1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83A2805B-F16D-4492-AE5C-4B61EBCFF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71711B4C-8D1B-4E97-AAE1-3C86FEDAEF3F}"/>
              </a:ext>
            </a:extLst>
          </p:cNvPr>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279519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5E66D8-AA27-4974-A72F-696B11757E4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F6079AF-687C-4577-9550-805CDA22DB1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562C332-9839-4358-9FC4-E937D9743F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BADF0F99-2957-467B-A9CE-330C8257A3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35F30A70-2A9B-46F6-B975-01DB2B7A6B4D}"/>
              </a:ext>
            </a:extLst>
          </p:cNvPr>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2197115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5674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16482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2846902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508944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2265242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546911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926315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3021641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402837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4034128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108946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8911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617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20648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pPr/>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24131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4773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6767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pPr/>
              <a:t>3/7/2022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pPr/>
              <a:t>‹#›</a:t>
            </a:fld>
            <a:endParaRPr lang="en-US"/>
          </a:p>
        </p:txBody>
      </p:sp>
    </p:spTree>
    <p:extLst>
      <p:ext uri="{BB962C8B-B14F-4D97-AF65-F5344CB8AC3E}">
        <p14:creationId xmlns:p14="http://schemas.microsoft.com/office/powerpoint/2010/main" val="34823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146309E-2DD3-490C-B6FC-924C5283CE7F}" type="datetimeFigureOut">
              <a:rPr lang="vi-VN" smtClean="0"/>
              <a:t>07/03/2022</a:t>
            </a:fld>
            <a:endParaRPr lang="vi-V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34A5D794-8FE4-4226-86E3-8E20DB642AEF}" type="slidenum">
              <a:rPr lang="vi-VN" smtClean="0"/>
              <a:t>‹#›</a:t>
            </a:fld>
            <a:endParaRPr lang="vi-VN"/>
          </a:p>
        </p:txBody>
      </p:sp>
    </p:spTree>
    <p:extLst>
      <p:ext uri="{BB962C8B-B14F-4D97-AF65-F5344CB8AC3E}">
        <p14:creationId xmlns:p14="http://schemas.microsoft.com/office/powerpoint/2010/main" val="15123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90910E-29ED-4B14-8449-9459DEB7E04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4FD9A5-462F-4BFE-BA5D-D48FF223B3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645606C1-9BB5-4620-899D-2E0EBFB27F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EDBD8412-9358-4C48-9212-01A3386E27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2069335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46309E-2DD3-490C-B6FC-924C5283CE7F}" type="datetimeFigureOut">
              <a:rPr lang="vi-VN" smtClean="0"/>
              <a:t>07/03/2022</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A5D794-8FE4-4226-86E3-8E20DB642AEF}" type="slidenum">
              <a:rPr lang="vi-VN" smtClean="0"/>
              <a:t>‹#›</a:t>
            </a:fld>
            <a:endParaRPr lang="vi-VN"/>
          </a:p>
        </p:txBody>
      </p:sp>
    </p:spTree>
    <p:extLst>
      <p:ext uri="{BB962C8B-B14F-4D97-AF65-F5344CB8AC3E}">
        <p14:creationId xmlns:p14="http://schemas.microsoft.com/office/powerpoint/2010/main" val="21330482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666F5F0A-D64C-42E7-ACF6-919BD9299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1781"/>
            <a:ext cx="9144000" cy="6858000"/>
          </a:xfrm>
          <a:prstGeom prst="rect">
            <a:avLst/>
          </a:prstGeom>
        </p:spPr>
      </p:pic>
      <p:sp>
        <p:nvSpPr>
          <p:cNvPr id="19" name="Title 5">
            <a:extLst>
              <a:ext uri="{FF2B5EF4-FFF2-40B4-BE49-F238E27FC236}">
                <a16:creationId xmlns:a16="http://schemas.microsoft.com/office/drawing/2014/main" xmlns="" id="{E1C07342-1204-46A3-A95E-C02894EF16B1}"/>
              </a:ext>
            </a:extLst>
          </p:cNvPr>
          <p:cNvSpPr txBox="1">
            <a:spLocks/>
          </p:cNvSpPr>
          <p:nvPr/>
        </p:nvSpPr>
        <p:spPr>
          <a:xfrm>
            <a:off x="2355420" y="1642924"/>
            <a:ext cx="4768912" cy="367670"/>
          </a:xfrm>
          <a:prstGeom prst="rect">
            <a:avLst/>
          </a:prstGeom>
        </p:spPr>
        <p:txBody>
          <a:bodyPr vert="horz" lIns="68580" tIns="34290" rIns="68580" bIns="3429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endParaRPr lang="vi-VN" sz="4050" dirty="0">
              <a:solidFill>
                <a:srgbClr val="90C226"/>
              </a:solidFill>
              <a:latin typeface="Tahoma" panose="020B0604030504040204" pitchFamily="34" charset="0"/>
            </a:endParaRPr>
          </a:p>
        </p:txBody>
      </p:sp>
      <p:sp>
        <p:nvSpPr>
          <p:cNvPr id="20" name="Rectangle 19">
            <a:extLst>
              <a:ext uri="{FF2B5EF4-FFF2-40B4-BE49-F238E27FC236}">
                <a16:creationId xmlns:a16="http://schemas.microsoft.com/office/drawing/2014/main" xmlns="" id="{9BF1B655-01C2-4AAF-A7EC-64F2F8F1B564}"/>
              </a:ext>
            </a:extLst>
          </p:cNvPr>
          <p:cNvSpPr/>
          <p:nvPr/>
        </p:nvSpPr>
        <p:spPr>
          <a:xfrm>
            <a:off x="1447474" y="631416"/>
            <a:ext cx="6982732" cy="377026"/>
          </a:xfrm>
          <a:prstGeom prst="rect">
            <a:avLst/>
          </a:prstGeom>
          <a:noFill/>
        </p:spPr>
        <p:txBody>
          <a:bodyPr wrap="square" lIns="68580" tIns="34290" rIns="68580" bIns="34290">
            <a:spAutoFit/>
          </a:bodyPr>
          <a:lstStyle/>
          <a:p>
            <a:pPr algn="ctr" defTabSz="685800"/>
            <a:r>
              <a:rPr lang="vi-VN" sz="2000" b="1" dirty="0" smtClean="0">
                <a:ln w="9525">
                  <a:solidFill>
                    <a:srgbClr val="90C226">
                      <a:lumMod val="60000"/>
                      <a:lumOff val="40000"/>
                    </a:srgbClr>
                  </a:solidFill>
                  <a:prstDash val="solid"/>
                </a:ln>
                <a:solidFill>
                  <a:srgbClr val="7030A0"/>
                </a:solidFill>
                <a:effectLst>
                  <a:outerShdw blurRad="60007" dist="310007" dir="7680000" sy="30000" kx="1300200" algn="ctr" rotWithShape="0">
                    <a:prstClr val="black">
                      <a:alpha val="32000"/>
                    </a:prstClr>
                  </a:outerShdw>
                </a:effectLst>
                <a:latin typeface="Tahoma" panose="020B0604030504040204" pitchFamily="34" charset="0"/>
              </a:rPr>
              <a:t> </a:t>
            </a:r>
            <a:endParaRPr lang="en-US" sz="2000" b="1" dirty="0">
              <a:ln w="9525">
                <a:solidFill>
                  <a:srgbClr val="90C226">
                    <a:lumMod val="60000"/>
                    <a:lumOff val="40000"/>
                  </a:srgbClr>
                </a:solidFill>
                <a:prstDash val="solid"/>
              </a:ln>
              <a:solidFill>
                <a:srgbClr val="7030A0"/>
              </a:solidFill>
              <a:effectLst>
                <a:outerShdw blurRad="60007" dist="310007" dir="7680000" sy="30000" kx="1300200" algn="ctr" rotWithShape="0">
                  <a:prstClr val="black">
                    <a:alpha val="32000"/>
                  </a:prstClr>
                </a:outerShdw>
              </a:effectLst>
              <a:latin typeface="Trebuchet MS" panose="020B0603020202020204"/>
            </a:endParaRPr>
          </a:p>
        </p:txBody>
      </p:sp>
      <p:sp>
        <p:nvSpPr>
          <p:cNvPr id="2" name="TextBox 1">
            <a:extLst>
              <a:ext uri="{FF2B5EF4-FFF2-40B4-BE49-F238E27FC236}">
                <a16:creationId xmlns:a16="http://schemas.microsoft.com/office/drawing/2014/main" xmlns="" id="{DB0DB09A-D2D5-49D2-BBA3-0354A8AE441A}"/>
              </a:ext>
            </a:extLst>
          </p:cNvPr>
          <p:cNvSpPr txBox="1"/>
          <p:nvPr/>
        </p:nvSpPr>
        <p:spPr>
          <a:xfrm>
            <a:off x="2590800" y="1220450"/>
            <a:ext cx="3305007" cy="769441"/>
          </a:xfrm>
          <a:prstGeom prst="rect">
            <a:avLst/>
          </a:prstGeom>
          <a:noFill/>
        </p:spPr>
        <p:txBody>
          <a:bodyPr wrap="none" rtlCol="0">
            <a:spAutoFit/>
          </a:bodyPr>
          <a:lstStyle/>
          <a:p>
            <a:r>
              <a:rPr lang="vi-VN" sz="4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KHOA </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p>
        </p:txBody>
      </p:sp>
    </p:spTree>
    <p:extLst>
      <p:ext uri="{BB962C8B-B14F-4D97-AF65-F5344CB8AC3E}">
        <p14:creationId xmlns:p14="http://schemas.microsoft.com/office/powerpoint/2010/main" val="155073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2">
            <a:extLst>
              <a:ext uri="{FF2B5EF4-FFF2-40B4-BE49-F238E27FC236}">
                <a16:creationId xmlns:a16="http://schemas.microsoft.com/office/drawing/2014/main" xmlns="" id="{6057C304-CD57-4E02-B237-4A2110AB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0"/>
            <a:ext cx="4572000" cy="3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xmlns="" id="{8B469D99-21D1-464C-A4F7-0607AF2E200D}"/>
              </a:ext>
            </a:extLst>
          </p:cNvPr>
          <p:cNvSpPr/>
          <p:nvPr/>
        </p:nvSpPr>
        <p:spPr>
          <a:xfrm>
            <a:off x="4648200" y="138400"/>
            <a:ext cx="4114799" cy="1128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Để</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bảo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vệ</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đôi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trời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nắng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cần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phải</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xmlns="" id="{4BA3FAB0-1399-44EF-B4F1-201BED264389}"/>
              </a:ext>
            </a:extLst>
          </p:cNvPr>
          <p:cNvSpPr/>
          <p:nvPr/>
        </p:nvSpPr>
        <p:spPr>
          <a:xfrm>
            <a:off x="4953000" y="1451452"/>
            <a:ext cx="3657600" cy="138499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latin typeface="Times New Roman" panose="02020603050405020304" pitchFamily="18" charset="0"/>
                <a:cs typeface="Times New Roman" panose="02020603050405020304" pitchFamily="18" charset="0"/>
              </a:rPr>
              <a:t>+ Che ô</a:t>
            </a:r>
          </a:p>
          <a:p>
            <a:pPr marR="0" lvl="0"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Đội</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mũ</a:t>
            </a:r>
            <a:endPar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US" sz="2800" b="1" kern="0" baseline="0" dirty="0">
                <a:latin typeface="Times New Roman" panose="02020603050405020304" pitchFamily="18" charset="0"/>
                <a:cs typeface="Times New Roman" panose="02020603050405020304" pitchFamily="18" charset="0"/>
              </a:rPr>
              <a: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Đeo</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kính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râm</a:t>
            </a:r>
            <a:endPar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188F6E54-821D-4E0F-B0C6-025566C8DF30}"/>
              </a:ext>
            </a:extLst>
          </p:cNvPr>
          <p:cNvSpPr/>
          <p:nvPr/>
        </p:nvSpPr>
        <p:spPr>
          <a:xfrm>
            <a:off x="304800" y="4190999"/>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xmlns="" id="{C57E0A97-D5C5-45B2-9C8D-DB4F9A87F5F8}"/>
              </a:ext>
            </a:extLst>
          </p:cNvPr>
          <p:cNvSpPr/>
          <p:nvPr/>
        </p:nvSpPr>
        <p:spPr>
          <a:xfrm>
            <a:off x="3047999" y="3948400"/>
            <a:ext cx="2895599" cy="1461800"/>
          </a:xfrm>
          <a:prstGeom prst="rightArrow">
            <a:avLst>
              <a:gd name="adj1" fmla="val 65838"/>
              <a:gd name="adj2" fmla="val 368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lên</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chúng</a:t>
            </a:r>
            <a:r>
              <a:rPr lang="en-US" sz="2200" b="1" dirty="0">
                <a:solidFill>
                  <a:schemeClr val="tx1"/>
                </a:solidFill>
                <a:latin typeface="Times New Roman" panose="02020603050405020304" pitchFamily="18" charset="0"/>
                <a:cs typeface="Times New Roman" panose="02020603050405020304" pitchFamily="18" charset="0"/>
              </a:rPr>
              <a:t> ta</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9267C77F-827C-4420-80CB-8C4E851215C7}"/>
              </a:ext>
            </a:extLst>
          </p:cNvPr>
          <p:cNvSpPr/>
          <p:nvPr/>
        </p:nvSpPr>
        <p:spPr>
          <a:xfrm>
            <a:off x="5943600" y="3976392"/>
            <a:ext cx="2971800" cy="12419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Dễ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bị</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đầu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mũi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rất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mắt</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548F7911-E642-4FFE-A6FA-5277A9406A43}"/>
              </a:ext>
            </a:extLst>
          </p:cNvPr>
          <p:cNvSpPr/>
          <p:nvPr/>
        </p:nvSpPr>
        <p:spPr>
          <a:xfrm>
            <a:off x="334347" y="5486400"/>
            <a:ext cx="2590800" cy="9906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a:t>
            </a:r>
            <a:r>
              <a:rPr lang="en-US" sz="2400" b="1" dirty="0">
                <a:solidFill>
                  <a:schemeClr val="tx1"/>
                </a:solidFill>
                <a:latin typeface="Times New Roman" panose="02020603050405020304" pitchFamily="18" charset="0"/>
                <a:cs typeface="Times New Roman" panose="02020603050405020304" pitchFamily="18" charset="0"/>
              </a:rPr>
              <a:t> ô</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xmlns="" id="{FA875B75-9825-44FB-B980-FCF84C56ED9F}"/>
              </a:ext>
            </a:extLst>
          </p:cNvPr>
          <p:cNvSpPr/>
          <p:nvPr/>
        </p:nvSpPr>
        <p:spPr>
          <a:xfrm>
            <a:off x="3048000" y="5257800"/>
            <a:ext cx="2895599" cy="1461800"/>
          </a:xfrm>
          <a:prstGeom prst="rightArrow">
            <a:avLst>
              <a:gd name="adj1" fmla="val 65838"/>
              <a:gd name="adj2" fmla="val 368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Ngăn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ánh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Mặt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trời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vào</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EE900489-BFE6-4AA2-96B7-FD0A8C2EA429}"/>
              </a:ext>
            </a:extLst>
          </p:cNvPr>
          <p:cNvSpPr/>
          <p:nvPr/>
        </p:nvSpPr>
        <p:spPr>
          <a:xfrm>
            <a:off x="5943600" y="5367739"/>
            <a:ext cx="2971800" cy="124192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Bảo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vệ</a:t>
            </a:r>
            <a:r>
              <a:rPr lang="en-US" sz="2200" b="1" dirty="0">
                <a:solidFill>
                  <a:schemeClr val="tx1"/>
                </a:solidFill>
                <a:latin typeface="Times New Roman" panose="02020603050405020304" pitchFamily="18" charset="0"/>
                <a:cs typeface="Times New Roman" panose="02020603050405020304" pitchFamily="18" charset="0"/>
              </a:rPr>
              <a:t> đ</a:t>
            </a:r>
            <a:r>
              <a:rPr lang="vi-VN" sz="2200" b="1" dirty="0">
                <a:solidFill>
                  <a:schemeClr val="tx1"/>
                </a:solidFill>
                <a:latin typeface="Times New Roman" panose="02020603050405020304" pitchFamily="18" charset="0"/>
                <a:cs typeface="Times New Roman" panose="02020603050405020304" pitchFamily="18" charset="0"/>
              </a:rPr>
              <a:t>ược sức khỏe và mắt.</a:t>
            </a:r>
          </a:p>
        </p:txBody>
      </p:sp>
    </p:spTree>
    <p:extLst>
      <p:ext uri="{BB962C8B-B14F-4D97-AF65-F5344CB8AC3E}">
        <p14:creationId xmlns:p14="http://schemas.microsoft.com/office/powerpoint/2010/main" val="291664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B469D99-21D1-464C-A4F7-0607AF2E200D}"/>
              </a:ext>
            </a:extLst>
          </p:cNvPr>
          <p:cNvSpPr/>
          <p:nvPr/>
        </p:nvSpPr>
        <p:spPr>
          <a:xfrm>
            <a:off x="4717594" y="384602"/>
            <a:ext cx="420149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nên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thẳng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vào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a16="http://schemas.microsoft.com/office/drawing/2014/main" xmlns="" id="{4BA3FAB0-1399-44EF-B4F1-201BED264389}"/>
              </a:ext>
            </a:extLst>
          </p:cNvPr>
          <p:cNvSpPr/>
          <p:nvPr/>
        </p:nvSpPr>
        <p:spPr>
          <a:xfrm>
            <a:off x="4785049" y="1787637"/>
            <a:ext cx="398611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Vì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ánh</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sáng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đèn</a:t>
            </a:r>
            <a:r>
              <a:rPr lang="en-US" sz="2800" b="1" kern="0" dirty="0">
                <a:solidFill>
                  <a:srgbClr val="FF0000"/>
                </a:solidFill>
                <a:latin typeface="Times New Roman" panose="02020603050405020304" pitchFamily="18" charset="0"/>
                <a:cs typeface="Times New Roman" panose="02020603050405020304" pitchFamily="18" charset="0"/>
              </a:rPr>
              <a:t> pin </a:t>
            </a:r>
            <a:r>
              <a:rPr lang="en-US" sz="2800" b="1" kern="0" dirty="0" err="1">
                <a:solidFill>
                  <a:srgbClr val="FF0000"/>
                </a:solidFill>
                <a:latin typeface="Times New Roman" panose="02020603050405020304" pitchFamily="18" charset="0"/>
                <a:cs typeface="Times New Roman" panose="02020603050405020304" pitchFamily="18" charset="0"/>
              </a:rPr>
              <a:t>sẽ</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làm</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chói</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hoa</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a:t>
            </a:r>
            <a:endPar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548F7911-E642-4FFE-A6FA-5277A9406A43}"/>
              </a:ext>
            </a:extLst>
          </p:cNvPr>
          <p:cNvSpPr/>
          <p:nvPr/>
        </p:nvSpPr>
        <p:spPr>
          <a:xfrm>
            <a:off x="4748696" y="3962400"/>
            <a:ext cx="4201497"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pin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Picture3">
            <a:extLst>
              <a:ext uri="{FF2B5EF4-FFF2-40B4-BE49-F238E27FC236}">
                <a16:creationId xmlns:a16="http://schemas.microsoft.com/office/drawing/2014/main" xmlns="" id="{D6834314-D866-48E2-A559-09FCA5A46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148798"/>
            <a:ext cx="464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xmlns="" id="{3A803C7E-1780-4B54-80C0-87CFB71D4BBE}"/>
              </a:ext>
            </a:extLst>
          </p:cNvPr>
          <p:cNvSpPr/>
          <p:nvPr/>
        </p:nvSpPr>
        <p:spPr>
          <a:xfrm>
            <a:off x="4791269" y="2891998"/>
            <a:ext cx="4201496"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có</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hại</a:t>
            </a:r>
            <a:r>
              <a:rPr lang="en-US" sz="2800" b="1"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3552292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croll: Horizontal 1">
            <a:extLst>
              <a:ext uri="{FF2B5EF4-FFF2-40B4-BE49-F238E27FC236}">
                <a16:creationId xmlns:a16="http://schemas.microsoft.com/office/drawing/2014/main" xmlns="" id="{6630B7D1-95F2-4C50-8C1C-79A523E5BF99}"/>
              </a:ext>
            </a:extLst>
          </p:cNvPr>
          <p:cNvSpPr/>
          <p:nvPr/>
        </p:nvSpPr>
        <p:spPr>
          <a:xfrm>
            <a:off x="23327" y="533400"/>
            <a:ext cx="7672873" cy="5638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KẾT LUẬN</a:t>
            </a:r>
          </a:p>
          <a:p>
            <a:pPr marR="0" lvl="0" defTabSz="914400" rtl="0" eaLnBrk="1" fontAlgn="auto" latinLnBrk="0" hangingPunct="1">
              <a:lnSpc>
                <a:spcPct val="100000"/>
              </a:lnSpc>
              <a:spcBef>
                <a:spcPts val="0"/>
              </a:spcBef>
              <a:spcAft>
                <a:spcPts val="0"/>
              </a:spcAft>
              <a:buClrTx/>
              <a:buSzTx/>
              <a:tabLst/>
              <a:defRPr/>
            </a:pP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a:solidFill>
                  <a:srgbClr val="0033CC"/>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Khi</a:t>
            </a:r>
            <a:r>
              <a:rPr kumimoji="0" lang="en-US"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đi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trời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nắng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chúng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ta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cần</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đeo</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kính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râm</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đội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mũ</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rộng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che</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ô.</a:t>
            </a:r>
          </a:p>
          <a:p>
            <a:pPr marR="0" lvl="0" defTabSz="914400" rtl="0" eaLnBrk="1" fontAlgn="auto" latinLnBrk="0" hangingPunct="1">
              <a:lnSpc>
                <a:spcPct val="100000"/>
              </a:lnSpc>
              <a:spcBef>
                <a:spcPts val="0"/>
              </a:spcBef>
              <a:spcAft>
                <a:spcPts val="0"/>
              </a:spcAft>
              <a:buClrTx/>
              <a:buSzTx/>
              <a:tabLst/>
              <a:defRPr/>
            </a:pP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Không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được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nhìn</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trực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tiếp</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hoặc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chiếu</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vào</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mắt</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ánh</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sáng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quá</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mạnh</a:t>
            </a:r>
            <a:r>
              <a:rPr lang="en-US" sz="3600" b="1" noProof="0" dirty="0">
                <a:solidFill>
                  <a:srgbClr val="0033CC"/>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13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3152193" y="350011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
        <p:nvSpPr>
          <p:cNvPr id="12" name="Rectangle: Rounded Corners 11">
            <a:extLst>
              <a:ext uri="{FF2B5EF4-FFF2-40B4-BE49-F238E27FC236}">
                <a16:creationId xmlns:a16="http://schemas.microsoft.com/office/drawing/2014/main" xmlns=""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Hoạt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động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3: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Những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trường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hợp</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nên</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tránh</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để</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không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gây</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hại</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cho</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mắt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a:t>
            </a:r>
            <a:endPar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203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endParaRPr lang="en-US"/>
          </a:p>
        </p:txBody>
      </p:sp>
      <p:sp>
        <p:nvSpPr>
          <p:cNvPr id="3" name="TextBox 2"/>
          <p:cNvSpPr txBox="1"/>
          <p:nvPr/>
        </p:nvSpPr>
        <p:spPr>
          <a:xfrm>
            <a:off x="3152193" y="3500110"/>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8</a:t>
            </a:r>
          </a:p>
        </p:txBody>
      </p:sp>
      <p:sp>
        <p:nvSpPr>
          <p:cNvPr id="12" name="Rectangle: Rounded Corners 11">
            <a:extLst>
              <a:ext uri="{FF2B5EF4-FFF2-40B4-BE49-F238E27FC236}">
                <a16:creationId xmlns:a16="http://schemas.microsoft.com/office/drawing/2014/main" xmlns=""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Tr</a:t>
            </a:r>
            <a:r>
              <a:rPr kumimoji="0" lang="vi-VN"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ường hợp nào dưới đây cần tránh để không gây hại cho mắt?</a:t>
            </a:r>
            <a:endPar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244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dirty="0">
                <a:solidFill>
                  <a:srgbClr val="FF0000"/>
                </a:solidFill>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a:solidFill>
                  <a:srgbClr val="FF0000"/>
                </a:solidFill>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7</a:t>
            </a:r>
          </a:p>
        </p:txBody>
      </p:sp>
      <p:pic>
        <p:nvPicPr>
          <p:cNvPr id="14" name="Picture 13">
            <a:extLst>
              <a:ext uri="{FF2B5EF4-FFF2-40B4-BE49-F238E27FC236}">
                <a16:creationId xmlns:a16="http://schemas.microsoft.com/office/drawing/2014/main" xmlns=""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4" descr="a">
            <a:extLst>
              <a:ext uri="{FF2B5EF4-FFF2-40B4-BE49-F238E27FC236}">
                <a16:creationId xmlns:a16="http://schemas.microsoft.com/office/drawing/2014/main" xmlns="" id="{E37468A9-D863-460D-B4F2-B4B0F30D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8"/>
            <a:ext cx="4305300" cy="34748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 name="Picture 2" descr="s">
            <a:extLst>
              <a:ext uri="{FF2B5EF4-FFF2-40B4-BE49-F238E27FC236}">
                <a16:creationId xmlns:a16="http://schemas.microsoft.com/office/drawing/2014/main" xmlns="" id="{EAF35DE0-45A7-4194-BC96-5DD953D67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469" y="3429000"/>
            <a:ext cx="4581331" cy="335280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AE763678-6CED-497B-9D1F-6D3088FF5DD2}"/>
              </a:ext>
            </a:extLst>
          </p:cNvPr>
          <p:cNvSpPr txBox="1"/>
          <p:nvPr/>
        </p:nvSpPr>
        <p:spPr>
          <a:xfrm>
            <a:off x="3121077" y="2918727"/>
            <a:ext cx="122542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18" name="TextBox 17">
            <a:extLst>
              <a:ext uri="{FF2B5EF4-FFF2-40B4-BE49-F238E27FC236}">
                <a16:creationId xmlns:a16="http://schemas.microsoft.com/office/drawing/2014/main" xmlns="" id="{8AD6ADAD-385E-4792-90E5-1083D1AF3469}"/>
              </a:ext>
            </a:extLst>
          </p:cNvPr>
          <p:cNvSpPr txBox="1"/>
          <p:nvPr/>
        </p:nvSpPr>
        <p:spPr>
          <a:xfrm>
            <a:off x="5096069" y="6171847"/>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2" name="Rectangle 1">
            <a:extLst>
              <a:ext uri="{FF2B5EF4-FFF2-40B4-BE49-F238E27FC236}">
                <a16:creationId xmlns:a16="http://schemas.microsoft.com/office/drawing/2014/main" xmlns="" id="{884814B7-F8DD-49F0-93D2-8E29979E11C5}"/>
              </a:ext>
            </a:extLst>
          </p:cNvPr>
          <p:cNvSpPr/>
          <p:nvPr/>
        </p:nvSpPr>
        <p:spPr>
          <a:xfrm>
            <a:off x="4414019" y="685800"/>
            <a:ext cx="4564500" cy="2062103"/>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itchFamily="18" charset="0"/>
              </a:rPr>
              <a:t>   </a:t>
            </a:r>
            <a:r>
              <a:rPr lang="en-US" sz="3200" b="1" dirty="0">
                <a:solidFill>
                  <a:srgbClr val="002060"/>
                </a:solidFill>
                <a:latin typeface="Times New Roman" panose="02020603050405020304" pitchFamily="18" charset="0"/>
                <a:cs typeface="Times New Roman" pitchFamily="18" charset="0"/>
              </a:rPr>
              <a:t>- </a:t>
            </a:r>
            <a:r>
              <a:rPr lang="vi-VN"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20" name="Rectangle 19">
            <a:extLst>
              <a:ext uri="{FF2B5EF4-FFF2-40B4-BE49-F238E27FC236}">
                <a16:creationId xmlns:a16="http://schemas.microsoft.com/office/drawing/2014/main" xmlns="" id="{FA0E90A2-3089-495D-9F0A-F9660DE2B108}"/>
              </a:ext>
            </a:extLst>
          </p:cNvPr>
          <p:cNvSpPr/>
          <p:nvPr/>
        </p:nvSpPr>
        <p:spPr>
          <a:xfrm>
            <a:off x="76200" y="4137898"/>
            <a:ext cx="4229100" cy="2400657"/>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itchFamily="18" charset="0"/>
              </a:rPr>
              <a:t>   - </a:t>
            </a:r>
            <a:r>
              <a:rPr lang="vi-VN" sz="3000" b="1" dirty="0">
                <a:solidFill>
                  <a:srgbClr val="FF0000"/>
                </a:solidFill>
                <a:latin typeface="Times New Roman" panose="02020603050405020304" pitchFamily="18" charset="0"/>
                <a:cs typeface="Times New Roman" panose="02020603050405020304" pitchFamily="18" charset="0"/>
              </a:rPr>
              <a:t> Đây là việc không nên làm vì bạn sử dụng máy tính quá khuya sẽ làm hại cho sức khỏe và ảnh hưởng tới mắt.</a:t>
            </a:r>
          </a:p>
        </p:txBody>
      </p:sp>
    </p:spTree>
    <p:extLst>
      <p:ext uri="{BB962C8B-B14F-4D97-AF65-F5344CB8AC3E}">
        <p14:creationId xmlns:p14="http://schemas.microsoft.com/office/powerpoint/2010/main" val="2625541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heel(4)">
                                      <p:cBhvr>
                                        <p:cTn id="7" dur="2000"/>
                                        <p:tgtEl>
                                          <p:spTgt spid="46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17" grpId="0"/>
      <p:bldP spid="18" grpId="0"/>
      <p:bldP spid="2"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dirty="0">
                <a:ln>
                  <a:noFill/>
                </a:ln>
                <a:solidFill>
                  <a:srgbClr val="FF0000"/>
                </a:solidFill>
                <a:effectLst/>
                <a:uLnTx/>
                <a:uFillTx/>
                <a:latin typeface="Times New Roman" pitchFamily="18" charset="0"/>
                <a:ea typeface="+mn-ea"/>
                <a:cs typeface="+mn-cs"/>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a:ln>
                  <a:noFill/>
                </a:ln>
                <a:solidFill>
                  <a:srgbClr val="FF0000"/>
                </a:solidFill>
                <a:effectLst/>
                <a:uLnTx/>
                <a:uFillTx/>
                <a:latin typeface="Times New Roman" pitchFamily="18" charset="0"/>
                <a:ea typeface="+mn-ea"/>
                <a:cs typeface="+mn-cs"/>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7</a:t>
            </a:r>
          </a:p>
        </p:txBody>
      </p:sp>
      <p:pic>
        <p:nvPicPr>
          <p:cNvPr id="14" name="Picture 13">
            <a:extLst>
              <a:ext uri="{FF2B5EF4-FFF2-40B4-BE49-F238E27FC236}">
                <a16:creationId xmlns:a16="http://schemas.microsoft.com/office/drawing/2014/main" xmlns=""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xmlns="" id="{884814B7-F8DD-49F0-93D2-8E29979E11C5}"/>
              </a:ext>
            </a:extLst>
          </p:cNvPr>
          <p:cNvSpPr/>
          <p:nvPr/>
        </p:nvSpPr>
        <p:spPr>
          <a:xfrm>
            <a:off x="4546813" y="492017"/>
            <a:ext cx="4560545" cy="2400657"/>
          </a:xfrm>
          <a:prstGeom prst="rect">
            <a:avLst/>
          </a:prstGeom>
        </p:spPr>
        <p:txBody>
          <a:bodyPr wrap="square">
            <a:spAutoFit/>
          </a:bodyPr>
          <a:lstStyle/>
          <a:p>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endPar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FA0E90A2-3089-495D-9F0A-F9660DE2B108}"/>
              </a:ext>
            </a:extLst>
          </p:cNvPr>
          <p:cNvSpPr/>
          <p:nvPr/>
        </p:nvSpPr>
        <p:spPr>
          <a:xfrm>
            <a:off x="206427" y="3597534"/>
            <a:ext cx="4229100" cy="2862322"/>
          </a:xfrm>
          <a:prstGeom prst="rect">
            <a:avLst/>
          </a:prstGeom>
        </p:spPr>
        <p:txBody>
          <a:bodyPr wrap="square">
            <a:spAutoFit/>
          </a:bodyPr>
          <a:lstStyle/>
          <a:p>
            <a:pPr lvl="0"/>
            <a:r>
              <a:rPr kumimoji="0" lang="en-US"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3000" b="1" dirty="0">
                <a:solidFill>
                  <a:srgbClr val="0033CC"/>
                </a:solidFill>
                <a:latin typeface="Times New Roman" panose="02020603050405020304" pitchFamily="18" charset="0"/>
                <a:cs typeface="Times New Roman" panose="02020603050405020304" pitchFamily="18" charset="0"/>
              </a:rPr>
              <a:t>Việc nên làm vì ta viết tay phải. Nếu để đèn bên trái sẽ không tạo ra bóng tối và ánh đèn thấp hơn đầu không chiếu thẳng vào mắt.</a:t>
            </a:r>
          </a:p>
        </p:txBody>
      </p:sp>
      <p:pic>
        <p:nvPicPr>
          <p:cNvPr id="19" name="Picture 3" descr="v">
            <a:extLst>
              <a:ext uri="{FF2B5EF4-FFF2-40B4-BE49-F238E27FC236}">
                <a16:creationId xmlns:a16="http://schemas.microsoft.com/office/drawing/2014/main" xmlns="" id="{53D551E3-782C-4EB7-96E3-2D867D6E9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435526" cy="3257208"/>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CD623A6D-116C-497E-BAB3-76565ECFD118}"/>
              </a:ext>
            </a:extLst>
          </p:cNvPr>
          <p:cNvSpPr txBox="1"/>
          <p:nvPr/>
        </p:nvSpPr>
        <p:spPr>
          <a:xfrm>
            <a:off x="2971800" y="2592196"/>
            <a:ext cx="1225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pic>
        <p:nvPicPr>
          <p:cNvPr id="22" name="Picture 5" descr="f">
            <a:extLst>
              <a:ext uri="{FF2B5EF4-FFF2-40B4-BE49-F238E27FC236}">
                <a16:creationId xmlns:a16="http://schemas.microsoft.com/office/drawing/2014/main" xmlns="" id="{93F584CF-5CC6-4C79-A2DA-77E5EB879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94583"/>
            <a:ext cx="4560544" cy="346341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970A57FD-4918-4950-B89D-219D5AE9E6A3}"/>
              </a:ext>
            </a:extLst>
          </p:cNvPr>
          <p:cNvSpPr txBox="1"/>
          <p:nvPr/>
        </p:nvSpPr>
        <p:spPr>
          <a:xfrm>
            <a:off x="7765778" y="3597534"/>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1021591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2" name="Rectangle: Rounded Corners 11">
            <a:extLst>
              <a:ext uri="{FF2B5EF4-FFF2-40B4-BE49-F238E27FC236}">
                <a16:creationId xmlns:a16="http://schemas.microsoft.com/office/drawing/2014/main" xmlns="" id="{74D2FAC2-36DB-4DCF-B45F-1897DEA69C95}"/>
              </a:ext>
            </a:extLst>
          </p:cNvPr>
          <p:cNvSpPr/>
          <p:nvPr/>
        </p:nvSpPr>
        <p:spPr>
          <a:xfrm>
            <a:off x="114300" y="347180"/>
            <a:ext cx="8915400" cy="1751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Hoạt</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động</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4: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Liên</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hệ</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thực</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tế</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sp>
        <p:nvSpPr>
          <p:cNvPr id="13" name="Rectangle 12">
            <a:extLst>
              <a:ext uri="{FF2B5EF4-FFF2-40B4-BE49-F238E27FC236}">
                <a16:creationId xmlns:a16="http://schemas.microsoft.com/office/drawing/2014/main" xmlns="" id="{9D099CCA-A770-4864-AEF4-87DC5E4C5EE5}"/>
              </a:ext>
            </a:extLst>
          </p:cNvPr>
          <p:cNvSpPr/>
          <p:nvPr/>
        </p:nvSpPr>
        <p:spPr>
          <a:xfrm>
            <a:off x="1143000" y="2667000"/>
            <a:ext cx="74676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itchFamily="18" charset="0"/>
              </a:rPr>
              <a:t>   </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Hãy kể chia sẻ</a:t>
            </a:r>
            <a:r>
              <a:rPr kumimoji="0" lang="vi-VN" sz="4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ở nhà của em khi</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Xem tivi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Học bài</a:t>
            </a:r>
          </a:p>
        </p:txBody>
      </p:sp>
    </p:spTree>
    <p:extLst>
      <p:ext uri="{BB962C8B-B14F-4D97-AF65-F5344CB8AC3E}">
        <p14:creationId xmlns:p14="http://schemas.microsoft.com/office/powerpoint/2010/main" val="491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4800"/>
            <a:ext cx="5229225" cy="5562600"/>
          </a:xfrm>
          <a:prstGeom prst="rect">
            <a:avLst/>
          </a:prstGeom>
        </p:spPr>
      </p:pic>
      <p:sp>
        <p:nvSpPr>
          <p:cNvPr id="5" name="Rectangle 4"/>
          <p:cNvSpPr/>
          <p:nvPr/>
        </p:nvSpPr>
        <p:spPr>
          <a:xfrm>
            <a:off x="257175" y="306355"/>
            <a:ext cx="3400425" cy="5632311"/>
          </a:xfrm>
          <a:prstGeom prst="rect">
            <a:avLst/>
          </a:prstGeom>
        </p:spPr>
        <p:txBody>
          <a:bodyPr wrap="square">
            <a:spAutoFit/>
          </a:bodyPr>
          <a:lstStyle/>
          <a:p>
            <a:pPr>
              <a:defRPr/>
            </a:pPr>
            <a:r>
              <a:rPr lang="en-US" sz="3000" b="1" dirty="0">
                <a:solidFill>
                  <a:srgbClr val="FF0000"/>
                </a:solidFill>
                <a:latin typeface="Times New Roman" pitchFamily="18" charset="0"/>
                <a:cs typeface="Times New Roman" pitchFamily="18" charset="0"/>
              </a:rPr>
              <a:t>KHI XEM TIVI:</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tivi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45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so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6333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quả hình ảnh cho ngoi hoc b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goi hoc b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71" y="680621"/>
            <a:ext cx="4539329" cy="5262979"/>
          </a:xfrm>
          <a:prstGeom prst="rect">
            <a:avLst/>
          </a:prstGeom>
        </p:spPr>
        <p:txBody>
          <a:bodyPr wrap="square">
            <a:spAutoFit/>
          </a:bodyPr>
          <a:lstStyle/>
          <a:p>
            <a:pPr>
              <a:defRPr/>
            </a:pPr>
            <a:r>
              <a:rPr lang="en-US" sz="2400" b="1" dirty="0">
                <a:solidFill>
                  <a:srgbClr val="FF0000"/>
                </a:solidFill>
                <a:latin typeface="Times New Roman" pitchFamily="18" charset="0"/>
                <a:cs typeface="Times New Roman" pitchFamily="18" charset="0"/>
              </a:rPr>
              <a:t>KHI NGỒI HỌC:</a:t>
            </a:r>
          </a:p>
          <a:p>
            <a:pPr>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Sau 45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li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30cm.</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25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xmlns=""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457200" y="2473281"/>
            <a:ext cx="8153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3800" b="1" dirty="0" err="1">
                <a:solidFill>
                  <a:srgbClr val="0033CC"/>
                </a:solidFill>
                <a:latin typeface="Times New Roman" pitchFamily="18" charset="0"/>
                <a:cs typeface="Times New Roman" pitchFamily="18" charset="0"/>
              </a:rPr>
              <a:t>Câu</a:t>
            </a:r>
            <a:r>
              <a:rPr lang="en-US" sz="3800" b="1" dirty="0">
                <a:solidFill>
                  <a:srgbClr val="0033CC"/>
                </a:solidFill>
                <a:latin typeface="Times New Roman" pitchFamily="18" charset="0"/>
                <a:cs typeface="Times New Roman" pitchFamily="18" charset="0"/>
              </a:rPr>
              <a:t> 1: </a:t>
            </a:r>
            <a:r>
              <a:rPr lang="en-US" sz="3800" b="1" dirty="0" err="1">
                <a:solidFill>
                  <a:srgbClr val="0033CC"/>
                </a:solidFill>
                <a:latin typeface="Times New Roman" pitchFamily="18" charset="0"/>
                <a:cs typeface="Times New Roman" pitchFamily="18" charset="0"/>
              </a:rPr>
              <a:t>Hãy</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nêu</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vai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trò</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ánh</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sáng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đối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với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đời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sống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con </a:t>
            </a:r>
            <a:r>
              <a:rPr lang="en-US" sz="3800" b="1" dirty="0" err="1">
                <a:solidFill>
                  <a:srgbClr val="0033CC"/>
                </a:solidFill>
                <a:latin typeface="Times New Roman" pitchFamily="18" charset="0"/>
                <a:cs typeface="Times New Roman" pitchFamily="18" charset="0"/>
              </a:rPr>
              <a:t>người</a:t>
            </a:r>
            <a:r>
              <a:rPr lang="en-US" sz="3800" b="1" dirty="0" smtClean="0">
                <a:solidFill>
                  <a:srgbClr val="0033CC"/>
                </a:solidFill>
                <a:latin typeface="Times New Roman" pitchFamily="18" charset="0"/>
                <a:cs typeface="Times New Roman" pitchFamily="18" charset="0"/>
              </a:rPr>
              <a:t>?</a:t>
            </a:r>
            <a:endParaRPr lang="vi-VN" sz="3800" b="1" dirty="0" smtClean="0">
              <a:solidFill>
                <a:srgbClr val="0033CC"/>
              </a:solidFill>
              <a:latin typeface="Times New Roman" pitchFamily="18" charset="0"/>
              <a:cs typeface="Times New Roman" pitchFamily="18" charset="0"/>
            </a:endParaRPr>
          </a:p>
          <a:p>
            <a:pPr lvl="0" eaLnBrk="1" hangingPunct="1"/>
            <a:endParaRPr lang="en-US" sz="3800" dirty="0">
              <a:solidFill>
                <a:srgbClr val="0033CC"/>
              </a:solidFill>
              <a:latin typeface="Calibri"/>
            </a:endParaRP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xmlns=""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233AD00C-0021-4E52-A3D5-806651D7BC7B}"/>
              </a:ext>
            </a:extLst>
          </p:cNvPr>
          <p:cNvSpPr/>
          <p:nvPr/>
        </p:nvSpPr>
        <p:spPr>
          <a:xfrm>
            <a:off x="489857" y="3833869"/>
            <a:ext cx="8458200" cy="3908762"/>
          </a:xfrm>
          <a:prstGeom prst="rect">
            <a:avLst/>
          </a:prstGeom>
        </p:spPr>
        <p:txBody>
          <a:bodyPr wrap="square">
            <a:spAutoFit/>
          </a:bodyPr>
          <a:lstStyle/>
          <a:p>
            <a:r>
              <a:rPr lang="vi-VN" sz="2800" dirty="0" smtClean="0">
                <a:solidFill>
                  <a:srgbClr val="D60093"/>
                </a:solidFill>
                <a:latin typeface="Times New Roman" panose="02020603050405020304" pitchFamily="18" charset="0"/>
              </a:rPr>
              <a:t> - Ánh sáng tác động lên mỗi chúng ta trong suốt cả cuộc đời.</a:t>
            </a:r>
          </a:p>
          <a:p>
            <a:r>
              <a:rPr lang="vi-VN" sz="2800" dirty="0" smtClean="0">
                <a:solidFill>
                  <a:srgbClr val="D60093"/>
                </a:solidFill>
                <a:latin typeface="Times New Roman" panose="02020603050405020304" pitchFamily="18" charset="0"/>
              </a:rPr>
              <a:t>- Ánh sáng giúp chúng ta có thức ăn, sưởi ấm và cho ta sức khỏe.</a:t>
            </a:r>
          </a:p>
          <a:p>
            <a:r>
              <a:rPr lang="vi-VN" sz="2800" dirty="0" smtClean="0">
                <a:solidFill>
                  <a:srgbClr val="D60093"/>
                </a:solidFill>
                <a:latin typeface="Times New Roman" panose="02020603050405020304" pitchFamily="18" charset="0"/>
              </a:rPr>
              <a:t>- Ánh </a:t>
            </a:r>
            <a:r>
              <a:rPr lang="vi-VN" sz="2800" dirty="0">
                <a:solidFill>
                  <a:srgbClr val="D60093"/>
                </a:solidFill>
                <a:latin typeface="Times New Roman" panose="02020603050405020304" pitchFamily="18" charset="0"/>
              </a:rPr>
              <a:t>sáng giúp chúng ta cảm nhận được tất cả vẻ đẹp của thiên nhiên</a:t>
            </a:r>
            <a:r>
              <a:rPr lang="vi-VN" sz="3600" dirty="0">
                <a:solidFill>
                  <a:srgbClr val="D60093"/>
                </a:solidFill>
                <a:latin typeface="Times New Roman" panose="02020603050405020304" pitchFamily="18" charset="0"/>
              </a:rPr>
              <a:t>.</a:t>
            </a:r>
          </a:p>
          <a:p>
            <a:r>
              <a:rPr lang="vi-VN" sz="3600" dirty="0">
                <a:solidFill>
                  <a:srgbClr val="D60093"/>
                </a:solidFill>
                <a:latin typeface="Times New Roman" panose="02020603050405020304" pitchFamily="18" charset="0"/>
              </a:rPr>
              <a:t/>
            </a:r>
            <a:br>
              <a:rPr lang="vi-VN" sz="3600" dirty="0">
                <a:solidFill>
                  <a:srgbClr val="D60093"/>
                </a:solidFill>
                <a:latin typeface="Times New Roman" panose="02020603050405020304" pitchFamily="18" charset="0"/>
              </a:rPr>
            </a:b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7998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098A7E-52D2-4912-8C36-62B517D95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xmlns="" id="{91003F36-8AB7-4F85-8A7F-5ED651521347}"/>
              </a:ext>
            </a:extLst>
          </p:cNvPr>
          <p:cNvSpPr/>
          <p:nvPr/>
        </p:nvSpPr>
        <p:spPr>
          <a:xfrm>
            <a:off x="1295400" y="1874728"/>
            <a:ext cx="7543800" cy="2677656"/>
          </a:xfrm>
          <a:prstGeom prst="rect">
            <a:avLst/>
          </a:prstGeom>
        </p:spPr>
        <p:txBody>
          <a:bodyPr wrap="square">
            <a:spAutoFit/>
          </a:bodyPr>
          <a:lstStyle/>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không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thích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hợp</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sẽ</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chiếu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thể</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hỏng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  </a:t>
            </a:r>
            <a:r>
              <a:rPr lang="en-US" sz="2800" b="1" baseline="0" dirty="0" err="1">
                <a:solidFill>
                  <a:srgbClr val="0000FF"/>
                </a:solidFill>
                <a:latin typeface="Times New Roman" pitchFamily="18" charset="0"/>
                <a:cs typeface="Times New Roman" pitchFamily="18" charset="0"/>
              </a:rPr>
              <a:t>Học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dưới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yếu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đều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Nhìn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lâu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màn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hình</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tính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ti</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cũng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xmlns="" id="{F90EBB32-01CD-44B0-8570-4853BC51764D}"/>
              </a:ext>
            </a:extLst>
          </p:cNvPr>
          <p:cNvSpPr/>
          <p:nvPr/>
        </p:nvSpPr>
        <p:spPr>
          <a:xfrm>
            <a:off x="3483401" y="990600"/>
            <a:ext cx="2177199"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a16="http://schemas.microsoft.com/office/drawing/2014/main" xmlns="" id="{688E149A-2F95-41ED-9D96-C413EDE0B7FE}"/>
              </a:ext>
            </a:extLst>
          </p:cNvPr>
          <p:cNvSpPr/>
          <p:nvPr/>
        </p:nvSpPr>
        <p:spPr>
          <a:xfrm>
            <a:off x="2895600" y="1295400"/>
            <a:ext cx="3581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CỦNG</a:t>
            </a:r>
            <a:r>
              <a:rPr kumimoji="0" lang="en-US" sz="26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CỐ - DẶN DÒ</a:t>
            </a:r>
            <a:endPar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a16="http://schemas.microsoft.com/office/drawing/2014/main" xmlns="" id="{B5ABC489-F543-41EC-8E99-871A90F24DF0}"/>
              </a:ext>
            </a:extLst>
          </p:cNvPr>
          <p:cNvSpPr/>
          <p:nvPr/>
        </p:nvSpPr>
        <p:spPr>
          <a:xfrm>
            <a:off x="1447800" y="2475451"/>
            <a:ext cx="6858000" cy="3539430"/>
          </a:xfrm>
          <a:prstGeom prst="rect">
            <a:avLst/>
          </a:prstGeom>
        </p:spPr>
        <p:txBody>
          <a:bodyPr wrap="square">
            <a:spAutoFit/>
          </a:bodyPr>
          <a:lstStyle/>
          <a:p>
            <a:r>
              <a:rPr lang="vi-VN" sz="2800" b="1" dirty="0">
                <a:solidFill>
                  <a:srgbClr val="0033CC"/>
                </a:solidFill>
                <a:latin typeface="+mj-lt"/>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mj-lt"/>
              </a:rPr>
              <a:t>   - Chuẩn bị bài mới: Nóng lạnh và nhiệt độ.</a:t>
            </a:r>
            <a:endParaRPr kumimoji="0" lang="en-US" sz="2800" b="1" i="0" u="none" strike="noStrike" kern="1200" cap="none" spc="0" normalizeH="0" baseline="0" noProof="0" dirty="0">
              <a:ln>
                <a:noFill/>
              </a:ln>
              <a:solidFill>
                <a:srgbClr val="0033CC"/>
              </a:solidFill>
              <a:effectLst/>
              <a:uLnTx/>
              <a:uFillTx/>
              <a:latin typeface="+mj-lt"/>
              <a:cs typeface="Times New Roman" pitchFamily="18" charset="0"/>
            </a:endParaRPr>
          </a:p>
        </p:txBody>
      </p:sp>
      <p:pic>
        <p:nvPicPr>
          <p:cNvPr id="5" name="Picture 4">
            <a:extLst>
              <a:ext uri="{FF2B5EF4-FFF2-40B4-BE49-F238E27FC236}">
                <a16:creationId xmlns:a16="http://schemas.microsoft.com/office/drawing/2014/main" xmlns=""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a16="http://schemas.microsoft.com/office/drawing/2014/main" xmlns="" id="{864B43D1-820B-40FC-AAE5-6F05B1A9EAFC}"/>
              </a:ext>
            </a:extLst>
          </p:cNvPr>
          <p:cNvSpPr txBox="1"/>
          <p:nvPr/>
        </p:nvSpPr>
        <p:spPr>
          <a:xfrm>
            <a:off x="1101012" y="1541621"/>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a16="http://schemas.microsoft.com/office/drawing/2014/main" xmlns=""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857566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19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9806"/>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xmlns=""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497922" y="2315522"/>
            <a:ext cx="8036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kumimoji="0" lang="en-US" sz="3600" b="1"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2</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Hãy</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nêu</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vai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trò</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của</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ánh</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sáng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đối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với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động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vật</a:t>
            </a:r>
            <a:r>
              <a:rPr lang="en-US" sz="3600" b="1" kern="0" dirty="0">
                <a:solidFill>
                  <a:srgbClr val="0033CC"/>
                </a:solidFill>
                <a:latin typeface="Times New Roman" pitchFamily="18" charset="0"/>
                <a:cs typeface="Times New Roman" pitchFamily="18" charset="0"/>
              </a:rPr>
              <a:t>?</a:t>
            </a:r>
            <a:endParaRPr kumimoji="0" lang="en-US" sz="3600" b="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xmlns=""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B9016279-8575-451C-B8E2-4ED4FA452C21}"/>
              </a:ext>
            </a:extLst>
          </p:cNvPr>
          <p:cNvSpPr/>
          <p:nvPr/>
        </p:nvSpPr>
        <p:spPr>
          <a:xfrm>
            <a:off x="294692" y="3515851"/>
            <a:ext cx="8610600" cy="3046988"/>
          </a:xfrm>
          <a:prstGeom prst="rect">
            <a:avLst/>
          </a:prstGeom>
        </p:spPr>
        <p:txBody>
          <a:bodyPr wrap="square">
            <a:spAutoFit/>
          </a:bodyPr>
          <a:lstStyle/>
          <a:p>
            <a:r>
              <a:rPr lang="vi-VN" sz="2800" dirty="0">
                <a:solidFill>
                  <a:srgbClr val="C93B90"/>
                </a:solidFill>
                <a:latin typeface="+mj-lt"/>
              </a:rPr>
              <a:t>     </a:t>
            </a:r>
            <a:r>
              <a:rPr lang="vi-VN" sz="3200" dirty="0">
                <a:solidFill>
                  <a:srgbClr val="C93B90"/>
                </a:solidFill>
                <a:latin typeface="+mj-lt"/>
              </a:rPr>
              <a:t>+ Động vật cần ánh sáng để di chuyển tìm kiếm thức ăn, nước uống.</a:t>
            </a:r>
          </a:p>
          <a:p>
            <a:r>
              <a:rPr lang="vi-VN" sz="3200" dirty="0">
                <a:solidFill>
                  <a:srgbClr val="C93B90"/>
                </a:solidFill>
                <a:latin typeface="+mj-lt"/>
              </a:rPr>
              <a:t>     + Ánh sáng giúp động vật phát hiện ra những nguy hiểm cần tránh.</a:t>
            </a:r>
          </a:p>
          <a:p>
            <a:r>
              <a:rPr lang="vi-VN" sz="32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10717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3BC2D78-5519-4EBA-85C7-64E3F3B0D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WordArt 20">
            <a:extLst>
              <a:ext uri="{FF2B5EF4-FFF2-40B4-BE49-F238E27FC236}">
                <a16:creationId xmlns:a16="http://schemas.microsoft.com/office/drawing/2014/main" xmlns="" id="{BAD7254F-AF78-49D2-B091-CF34C79BAD05}"/>
              </a:ext>
            </a:extLst>
          </p:cNvPr>
          <p:cNvSpPr>
            <a:spLocks noChangeArrowheads="1" noChangeShapeType="1" noTextEdit="1"/>
          </p:cNvSpPr>
          <p:nvPr/>
        </p:nvSpPr>
        <p:spPr bwMode="auto">
          <a:xfrm>
            <a:off x="2743200" y="1295169"/>
            <a:ext cx="3657600" cy="870381"/>
          </a:xfrm>
          <a:prstGeom prst="rect">
            <a:avLst/>
          </a:prstGeom>
        </p:spPr>
        <p:txBody>
          <a:bodyPr wrap="none" fromWordArt="1">
            <a:prstTxWarp prst="textPlain">
              <a:avLst>
                <a:gd name="adj" fmla="val 50000"/>
              </a:avLst>
            </a:prstTxWarp>
          </a:bodyPr>
          <a:lstStyle/>
          <a:p>
            <a:pPr defTabSz="685800">
              <a:defRPr/>
            </a:pPr>
            <a:r>
              <a:rPr lang="en-US" sz="3200" u="sng" kern="10" dirty="0" err="1">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Môn</a:t>
            </a:r>
            <a:r>
              <a:rPr lang="en-US" sz="3200" u="sng"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Khoa </a:t>
            </a:r>
            <a:r>
              <a:rPr lang="en-US" sz="3200" u="sng" kern="10" dirty="0" err="1">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học</a:t>
            </a:r>
            <a:endParaRPr lang="en-US" sz="3200" u="sng"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WordArt 20">
            <a:extLst>
              <a:ext uri="{FF2B5EF4-FFF2-40B4-BE49-F238E27FC236}">
                <a16:creationId xmlns:a16="http://schemas.microsoft.com/office/drawing/2014/main" xmlns="" id="{72800C13-EE09-4C3E-999C-EF4388D454F6}"/>
              </a:ext>
            </a:extLst>
          </p:cNvPr>
          <p:cNvSpPr>
            <a:spLocks noChangeArrowheads="1" noChangeShapeType="1" noTextEdit="1"/>
          </p:cNvSpPr>
          <p:nvPr/>
        </p:nvSpPr>
        <p:spPr bwMode="auto">
          <a:xfrm>
            <a:off x="457200" y="2895600"/>
            <a:ext cx="8458200" cy="972011"/>
          </a:xfrm>
          <a:prstGeom prst="rect">
            <a:avLst/>
          </a:prstGeom>
        </p:spPr>
        <p:txBody>
          <a:bodyPr wrap="none" fromWordArt="1">
            <a:prstTxWarp prst="textPlain">
              <a:avLst>
                <a:gd name="adj" fmla="val 50000"/>
              </a:avLst>
            </a:prstTxWarp>
          </a:bodyPr>
          <a:lstStyle/>
          <a:p>
            <a:pPr algn="ctr" defTabSz="685800">
              <a:defRPr/>
            </a:pP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Bài</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49: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Ánh</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sáng</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và</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việc</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bảo</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vệ</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đôi</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mắt</a:t>
            </a:r>
            <a:endPar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endParaRPr>
          </a:p>
        </p:txBody>
      </p:sp>
      <p:sp>
        <p:nvSpPr>
          <p:cNvPr id="2" name="Star: 12 Points 1">
            <a:extLst>
              <a:ext uri="{FF2B5EF4-FFF2-40B4-BE49-F238E27FC236}">
                <a16:creationId xmlns:a16="http://schemas.microsoft.com/office/drawing/2014/main" xmlns="" id="{F318C22F-D715-4ED8-AE0B-A09B3E40FA70}"/>
              </a:ext>
            </a:extLst>
          </p:cNvPr>
          <p:cNvSpPr/>
          <p:nvPr/>
        </p:nvSpPr>
        <p:spPr>
          <a:xfrm>
            <a:off x="5943600" y="5637528"/>
            <a:ext cx="1828800" cy="1056998"/>
          </a:xfrm>
          <a:prstGeom prst="star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dirty="0">
                <a:solidFill>
                  <a:prstClr val="white"/>
                </a:solidFill>
                <a:latin typeface="Times New Roman" panose="02020603050405020304" pitchFamily="18" charset="0"/>
                <a:cs typeface="Times New Roman" panose="02020603050405020304" pitchFamily="18" charset="0"/>
              </a:rPr>
              <a:t>SGK </a:t>
            </a:r>
            <a:r>
              <a:rPr lang="en-US" dirty="0" err="1">
                <a:solidFill>
                  <a:prstClr val="white"/>
                </a:solidFill>
                <a:latin typeface="Times New Roman" panose="02020603050405020304" pitchFamily="18" charset="0"/>
                <a:cs typeface="Times New Roman" panose="02020603050405020304" pitchFamily="18" charset="0"/>
              </a:rPr>
              <a:t>trang</a:t>
            </a:r>
            <a:r>
              <a:rPr lang="en-US" dirty="0">
                <a:solidFill>
                  <a:prstClr val="white"/>
                </a:solidFill>
                <a:latin typeface="Times New Roman" panose="02020603050405020304" pitchFamily="18" charset="0"/>
                <a:cs typeface="Times New Roman" panose="02020603050405020304" pitchFamily="18" charset="0"/>
              </a:rPr>
              <a:t> 98</a:t>
            </a:r>
            <a:endParaRPr lang="vi-VN"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32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04539"/>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644859B0-7C89-48C8-977B-2B884AFA18B9}"/>
              </a:ext>
            </a:extLst>
          </p:cNvPr>
          <p:cNvSpPr/>
          <p:nvPr/>
        </p:nvSpPr>
        <p:spPr>
          <a:xfrm>
            <a:off x="1066800" y="1040599"/>
            <a:ext cx="8077200" cy="1569660"/>
          </a:xfrm>
          <a:prstGeom prst="rect">
            <a:avLst/>
          </a:prstGeom>
        </p:spPr>
        <p:txBody>
          <a:bodyPr wrap="square">
            <a:spAutoFit/>
          </a:bodyPr>
          <a:lstStyle/>
          <a:p>
            <a:pPr fontAlgn="base">
              <a:buFont typeface="+mj-lt"/>
              <a:buAutoNum type="arabicPeriod"/>
            </a:pPr>
            <a:r>
              <a:rPr lang="vi-VN" sz="2400" b="1" dirty="0">
                <a:solidFill>
                  <a:srgbClr val="FF0000"/>
                </a:solidFill>
                <a:latin typeface="+mj-lt"/>
              </a:rPr>
              <a:t> Khi nhìn trực tiếp vào mặt trời hoặc ánh lửa hàn em thấy như thế nào?</a:t>
            </a:r>
          </a:p>
          <a:p>
            <a:r>
              <a:rPr lang="vi-VN" sz="2400" b="1" dirty="0">
                <a:solidFill>
                  <a:srgbClr val="FF0000"/>
                </a:solidFill>
                <a:latin typeface="+mj-lt"/>
              </a:rPr>
              <a:t> 2. Tại sao chúng ta không nên nhìn trực tiếp vào mặt trời hoặc ánh lửa hàn?</a:t>
            </a:r>
          </a:p>
        </p:txBody>
      </p:sp>
      <p:pic>
        <p:nvPicPr>
          <p:cNvPr id="9" name="Picture 8">
            <a:extLst>
              <a:ext uri="{FF2B5EF4-FFF2-40B4-BE49-F238E27FC236}">
                <a16:creationId xmlns:a16="http://schemas.microsoft.com/office/drawing/2014/main" xmlns=""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6" y="2618839"/>
            <a:ext cx="4191000" cy="3962400"/>
          </a:xfrm>
          <a:prstGeom prst="rect">
            <a:avLst/>
          </a:prstGeom>
        </p:spPr>
      </p:pic>
      <p:pic>
        <p:nvPicPr>
          <p:cNvPr id="11" name="Picture 10">
            <a:extLst>
              <a:ext uri="{FF2B5EF4-FFF2-40B4-BE49-F238E27FC236}">
                <a16:creationId xmlns:a16="http://schemas.microsoft.com/office/drawing/2014/main" xmlns="" id="{2BBEFFE6-0FF4-41CB-8F38-45D5960B8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0" y="1129724"/>
            <a:ext cx="881743" cy="1374815"/>
          </a:xfrm>
          <a:prstGeom prst="rect">
            <a:avLst/>
          </a:prstGeom>
        </p:spPr>
      </p:pic>
      <p:sp>
        <p:nvSpPr>
          <p:cNvPr id="7" name="Rectangle: Rounded Corners 6">
            <a:extLst>
              <a:ext uri="{FF2B5EF4-FFF2-40B4-BE49-F238E27FC236}">
                <a16:creationId xmlns:a16="http://schemas.microsoft.com/office/drawing/2014/main" xmlns="" id="{CA2D0161-428E-4652-8174-E83024D8DBA8}"/>
              </a:ext>
            </a:extLst>
          </p:cNvPr>
          <p:cNvSpPr/>
          <p:nvPr/>
        </p:nvSpPr>
        <p:spPr>
          <a:xfrm>
            <a:off x="297426" y="94239"/>
            <a:ext cx="8541774"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t>
            </a:r>
            <a:r>
              <a:rPr kumimoji="0" lang="vi-VN"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ưởng của chúng với đôi mắt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327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89" y="505"/>
            <a:ext cx="4343400" cy="4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652" y="76200"/>
            <a:ext cx="87015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a16="http://schemas.microsoft.com/office/drawing/2014/main" xmlns=""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2" y="76200"/>
            <a:ext cx="4191000" cy="3962400"/>
          </a:xfrm>
          <a:prstGeom prst="rect">
            <a:avLst/>
          </a:prstGeom>
        </p:spPr>
      </p:pic>
      <p:sp>
        <p:nvSpPr>
          <p:cNvPr id="3" name="Rectangle: Rounded Corners 2">
            <a:extLst>
              <a:ext uri="{FF2B5EF4-FFF2-40B4-BE49-F238E27FC236}">
                <a16:creationId xmlns:a16="http://schemas.microsoft.com/office/drawing/2014/main" xmlns="" id="{B8285E6A-FBC4-4530-AE38-3F8F1ADE78B1}"/>
              </a:ext>
            </a:extLst>
          </p:cNvPr>
          <p:cNvSpPr/>
          <p:nvPr/>
        </p:nvSpPr>
        <p:spPr>
          <a:xfrm>
            <a:off x="148538" y="4422575"/>
            <a:ext cx="3966262"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00"/>
                </a:solidFill>
                <a:latin typeface="+mj-lt"/>
              </a:rPr>
              <a:t>  Ánh sáng mặt trời rất mạnh và chứa tia tử ngoại gây hại cho mắt. Nếu nhìn trực tiếp sẽ gây hoa mắt chói mắt.</a:t>
            </a:r>
            <a:endParaRPr lang="vi-VN" sz="2800" b="1" dirty="0">
              <a:latin typeface="+mj-lt"/>
            </a:endParaRPr>
          </a:p>
        </p:txBody>
      </p:sp>
      <p:sp>
        <p:nvSpPr>
          <p:cNvPr id="12" name="Rectangle: Rounded Corners 11">
            <a:extLst>
              <a:ext uri="{FF2B5EF4-FFF2-40B4-BE49-F238E27FC236}">
                <a16:creationId xmlns:a16="http://schemas.microsoft.com/office/drawing/2014/main" xmlns="" id="{1A788D6C-50B8-44DC-9FDF-D793560FFC9B}"/>
              </a:ext>
            </a:extLst>
          </p:cNvPr>
          <p:cNvSpPr/>
          <p:nvPr/>
        </p:nvSpPr>
        <p:spPr>
          <a:xfrm>
            <a:off x="4409572" y="4332952"/>
            <a:ext cx="4479095" cy="2209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3" name="Rectangle 12">
            <a:extLst>
              <a:ext uri="{FF2B5EF4-FFF2-40B4-BE49-F238E27FC236}">
                <a16:creationId xmlns:a16="http://schemas.microsoft.com/office/drawing/2014/main" xmlns="" id="{C1B487CB-E511-47D4-B803-C11D431CF108}"/>
              </a:ext>
            </a:extLst>
          </p:cNvPr>
          <p:cNvSpPr/>
          <p:nvPr/>
        </p:nvSpPr>
        <p:spPr>
          <a:xfrm>
            <a:off x="4446788" y="4357637"/>
            <a:ext cx="4572001" cy="2092881"/>
          </a:xfrm>
          <a:prstGeom prst="rect">
            <a:avLst/>
          </a:prstGeom>
        </p:spPr>
        <p:txBody>
          <a:bodyPr wrap="square">
            <a:spAutoFit/>
          </a:bodyPr>
          <a:lstStyle/>
          <a:p>
            <a:pPr lvl="0"/>
            <a:r>
              <a:rPr lang="vi-VN" sz="2600" b="1" dirty="0">
                <a:solidFill>
                  <a:srgbClr val="000000"/>
                </a:solidFill>
                <a:latin typeface="+mj-lt"/>
              </a:rPr>
              <a:t> Ánh sáng lửa hàn rất mạnh, chứa nhiều tạp chất độc, như: bụi, gỉ sắt, các chất khí độc do Quá trình nóng chảy kim loại sinh ra có thể làm hỏng mắt.</a:t>
            </a:r>
            <a:endParaRPr lang="vi-VN" sz="2600" b="1" dirty="0">
              <a:solidFill>
                <a:prstClr val="white"/>
              </a:solidFill>
              <a:latin typeface="+mj-lt"/>
            </a:endParaRPr>
          </a:p>
        </p:txBody>
      </p:sp>
      <p:sp>
        <p:nvSpPr>
          <p:cNvPr id="14" name="Rectangle 13">
            <a:extLst>
              <a:ext uri="{FF2B5EF4-FFF2-40B4-BE49-F238E27FC236}">
                <a16:creationId xmlns:a16="http://schemas.microsoft.com/office/drawing/2014/main" xmlns="" id="{4663A917-DC96-4823-927B-943D6A5F3F00}"/>
              </a:ext>
            </a:extLst>
          </p:cNvPr>
          <p:cNvSpPr/>
          <p:nvPr/>
        </p:nvSpPr>
        <p:spPr>
          <a:xfrm>
            <a:off x="4748323" y="3175657"/>
            <a:ext cx="961103"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p>
        </p:txBody>
      </p:sp>
      <p:sp>
        <p:nvSpPr>
          <p:cNvPr id="15" name="Rectangle 14">
            <a:extLst>
              <a:ext uri="{FF2B5EF4-FFF2-40B4-BE49-F238E27FC236}">
                <a16:creationId xmlns:a16="http://schemas.microsoft.com/office/drawing/2014/main" xmlns="" id="{E9B0F039-B816-49B6-A175-E1F5A2C8C60A}"/>
              </a:ext>
            </a:extLst>
          </p:cNvPr>
          <p:cNvSpPr/>
          <p:nvPr/>
        </p:nvSpPr>
        <p:spPr>
          <a:xfrm>
            <a:off x="4876800" y="1180262"/>
            <a:ext cx="961103" cy="830997"/>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độc</a:t>
            </a:r>
            <a:endParaRPr lang="en-US" sz="24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D608AC44-B172-468C-8FE7-5C459A05F7DF}"/>
              </a:ext>
            </a:extLst>
          </p:cNvPr>
          <p:cNvSpPr/>
          <p:nvPr/>
        </p:nvSpPr>
        <p:spPr>
          <a:xfrm>
            <a:off x="7429194" y="1175590"/>
            <a:ext cx="1317101" cy="523220"/>
          </a:xfrm>
          <a:prstGeom prst="rect">
            <a:avLst/>
          </a:prstGeom>
        </p:spPr>
        <p:txBody>
          <a:bodyPr wrap="square">
            <a:spAutoFit/>
          </a:bodyPr>
          <a:lstStyle/>
          <a:p>
            <a:r>
              <a:rPr lang="en-US" sz="2800" b="1" dirty="0" err="1">
                <a:solidFill>
                  <a:srgbClr val="002060"/>
                </a:solidFill>
                <a:latin typeface="Times New Roman" pitchFamily="18" charset="0"/>
                <a:cs typeface="Times New Roman" pitchFamily="18" charset="0"/>
              </a:rPr>
              <a:t>Gỉ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sắt</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587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 y="0"/>
            <a:ext cx="9144000" cy="7703574"/>
          </a:xfrm>
          <a:prstGeom prst="rect">
            <a:avLst/>
          </a:prstGeom>
        </p:spPr>
      </p:pic>
      <p:pic>
        <p:nvPicPr>
          <p:cNvPr id="3" name="Picture 2">
            <a:extLst>
              <a:ext uri="{FF2B5EF4-FFF2-40B4-BE49-F238E27FC236}">
                <a16:creationId xmlns:a16="http://schemas.microsoft.com/office/drawing/2014/main" xmlns="" id="{2DEE7B2F-7519-4509-8DD1-A4E632BC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29" y="1404729"/>
            <a:ext cx="4042739" cy="2383703"/>
          </a:xfrm>
          <a:prstGeom prst="rect">
            <a:avLst/>
          </a:prstGeom>
        </p:spPr>
      </p:pic>
      <p:pic>
        <p:nvPicPr>
          <p:cNvPr id="6" name="Picture 5">
            <a:extLst>
              <a:ext uri="{FF2B5EF4-FFF2-40B4-BE49-F238E27FC236}">
                <a16:creationId xmlns:a16="http://schemas.microsoft.com/office/drawing/2014/main" xmlns="" id="{DCABD061-4049-4444-877B-4EA2FE23D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368" y="1404729"/>
            <a:ext cx="4172339" cy="2383703"/>
          </a:xfrm>
          <a:prstGeom prst="rect">
            <a:avLst/>
          </a:prstGeom>
        </p:spPr>
      </p:pic>
      <p:pic>
        <p:nvPicPr>
          <p:cNvPr id="9" name="Picture 8">
            <a:extLst>
              <a:ext uri="{FF2B5EF4-FFF2-40B4-BE49-F238E27FC236}">
                <a16:creationId xmlns:a16="http://schemas.microsoft.com/office/drawing/2014/main" xmlns="" id="{07FDE20E-89E0-4BEE-B722-739BFC740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94" y="4030208"/>
            <a:ext cx="4042739" cy="2522992"/>
          </a:xfrm>
          <a:prstGeom prst="rect">
            <a:avLst/>
          </a:prstGeom>
        </p:spPr>
      </p:pic>
      <p:pic>
        <p:nvPicPr>
          <p:cNvPr id="11" name="Picture 10">
            <a:extLst>
              <a:ext uri="{FF2B5EF4-FFF2-40B4-BE49-F238E27FC236}">
                <a16:creationId xmlns:a16="http://schemas.microsoft.com/office/drawing/2014/main" xmlns="" id="{E753CB55-B9E5-458D-BA69-7E4AAD1A5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369" y="4030208"/>
            <a:ext cx="4097418" cy="2522992"/>
          </a:xfrm>
          <a:prstGeom prst="rect">
            <a:avLst/>
          </a:prstGeom>
        </p:spPr>
      </p:pic>
      <p:sp>
        <p:nvSpPr>
          <p:cNvPr id="7" name="Rectangle 6">
            <a:extLst>
              <a:ext uri="{FF2B5EF4-FFF2-40B4-BE49-F238E27FC236}">
                <a16:creationId xmlns:a16="http://schemas.microsoft.com/office/drawing/2014/main" xmlns="" id="{37637A17-79F7-4CB3-824C-3E770A52E79A}"/>
              </a:ext>
            </a:extLst>
          </p:cNvPr>
          <p:cNvSpPr/>
          <p:nvPr/>
        </p:nvSpPr>
        <p:spPr>
          <a:xfrm>
            <a:off x="730371" y="85735"/>
            <a:ext cx="8534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200" b="1" dirty="0">
                <a:solidFill>
                  <a:srgbClr val="FF0000"/>
                </a:solidFill>
                <a:latin typeface="+mj-lt"/>
              </a:rPr>
              <a:t>     Em hãy nêu một số trường hợp </a:t>
            </a:r>
            <a:r>
              <a:rPr lang="vi-VN" sz="3200" b="1">
                <a:solidFill>
                  <a:srgbClr val="FF0000"/>
                </a:solidFill>
                <a:latin typeface="+mj-lt"/>
              </a:rPr>
              <a:t>khác </a:t>
            </a:r>
            <a:r>
              <a:rPr lang="vi-VN" sz="3200" b="1" smtClean="0">
                <a:solidFill>
                  <a:srgbClr val="FF0000"/>
                </a:solidFill>
                <a:latin typeface="+mj-lt"/>
              </a:rPr>
              <a:t>về ánh sáng quá </a:t>
            </a:r>
            <a:r>
              <a:rPr lang="vi-VN" sz="3200" b="1" dirty="0">
                <a:solidFill>
                  <a:srgbClr val="FF0000"/>
                </a:solidFill>
                <a:latin typeface="+mj-lt"/>
              </a:rPr>
              <a:t>mạnh cần tránh để không chiếu thẳng vào mắt?</a:t>
            </a:r>
          </a:p>
        </p:txBody>
      </p:sp>
      <p:pic>
        <p:nvPicPr>
          <p:cNvPr id="4" name="Picture 3">
            <a:extLst>
              <a:ext uri="{FF2B5EF4-FFF2-40B4-BE49-F238E27FC236}">
                <a16:creationId xmlns:a16="http://schemas.microsoft.com/office/drawing/2014/main" xmlns="" id="{FC813779-3001-44E4-B66D-495FF4228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2624"/>
            <a:ext cx="783771" cy="1077217"/>
          </a:xfrm>
          <a:prstGeom prst="rect">
            <a:avLst/>
          </a:prstGeom>
        </p:spPr>
      </p:pic>
    </p:spTree>
    <p:extLst>
      <p:ext uri="{BB962C8B-B14F-4D97-AF65-F5344CB8AC3E}">
        <p14:creationId xmlns:p14="http://schemas.microsoft.com/office/powerpoint/2010/main" val="4239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 y="0"/>
            <a:ext cx="9144000" cy="6858000"/>
          </a:xfrm>
          <a:prstGeom prst="rect">
            <a:avLst/>
          </a:prstGeom>
        </p:spPr>
      </p:pic>
      <p:sp>
        <p:nvSpPr>
          <p:cNvPr id="2" name="Scroll: Horizontal 1">
            <a:extLst>
              <a:ext uri="{FF2B5EF4-FFF2-40B4-BE49-F238E27FC236}">
                <a16:creationId xmlns:a16="http://schemas.microsoft.com/office/drawing/2014/main" xmlns="" id="{6630B7D1-95F2-4C50-8C1C-79A523E5BF99}"/>
              </a:ext>
            </a:extLst>
          </p:cNvPr>
          <p:cNvSpPr/>
          <p:nvPr/>
        </p:nvSpPr>
        <p:spPr>
          <a:xfrm>
            <a:off x="23327" y="1447800"/>
            <a:ext cx="7672873" cy="4343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4400" b="1" dirty="0">
                <a:solidFill>
                  <a:srgbClr val="FF0000"/>
                </a:solidFill>
                <a:latin typeface="Times New Roman" pitchFamily="18" charset="0"/>
                <a:cs typeface="Times New Roman" pitchFamily="18" charset="0"/>
              </a:rPr>
              <a:t>KẾT LUẬN</a:t>
            </a:r>
          </a:p>
          <a:p>
            <a:pPr algn="ctr"/>
            <a:r>
              <a:rPr lang="en-US" sz="4400" b="1" dirty="0" err="1">
                <a:solidFill>
                  <a:srgbClr val="7030A0"/>
                </a:solidFill>
                <a:latin typeface="Times New Roman" panose="02020603050405020304" pitchFamily="18" charset="0"/>
                <a:cs typeface="Times New Roman" panose="02020603050405020304" pitchFamily="18" charset="0"/>
              </a:rPr>
              <a:t>Không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nên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nhìn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trực</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tiếp</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vào</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sáng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quá</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để</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làm</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hại</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đến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mắt</a:t>
            </a:r>
            <a:r>
              <a:rPr lang="en-US" sz="4400" b="1" dirty="0">
                <a:solidFill>
                  <a:srgbClr val="7030A0"/>
                </a:solidFill>
                <a:latin typeface="Times New Roman" panose="02020603050405020304" pitchFamily="18" charset="0"/>
                <a:cs typeface="Times New Roman" panose="02020603050405020304" pitchFamily="18" charset="0"/>
              </a:rPr>
              <a:t> ta.</a:t>
            </a:r>
            <a:endParaRPr lang="vi-VN"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0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3" y="1417061"/>
            <a:ext cx="41031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445778"/>
            <a:ext cx="3859764" cy="4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45F23905-7C5F-4581-9C1E-959A657A2D2D}"/>
              </a:ext>
            </a:extLst>
          </p:cNvPr>
          <p:cNvSpPr/>
          <p:nvPr/>
        </p:nvSpPr>
        <p:spPr>
          <a:xfrm>
            <a:off x="609600" y="5827693"/>
            <a:ext cx="8320573" cy="95410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C</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ác</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bạn</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tranh</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đang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làm</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gì</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Có</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a:t>
            </a:r>
            <a:r>
              <a:rPr lang="vi-VN" sz="2800" b="1" kern="0" dirty="0">
                <a:solidFill>
                  <a:srgbClr val="FF0000"/>
                </a:solidFill>
                <a:latin typeface="Times New Roman" pitchFamily="18" charset="0"/>
                <a:cs typeface="Times New Roman" pitchFamily="18" charset="0"/>
              </a:rPr>
              <a:t>ư</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bạn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không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sao</a:t>
            </a:r>
            <a:r>
              <a:rPr lang="en-US" sz="2800" b="1" kern="0" dirty="0">
                <a:solidFill>
                  <a:srgbClr val="FF0000"/>
                </a:solidFill>
                <a:latin typeface="Times New Roman" pitchFamily="18" charset="0"/>
                <a:cs typeface="Times New Roman" pitchFamily="18" charset="0"/>
              </a:rPr>
              <a:t>?</a:t>
            </a:r>
            <a:endParaRPr kumimoji="0" lang="vi-VN" sz="2800" b="0" i="0" u="none" strike="noStrike" kern="0" cap="none" spc="0" normalizeH="0" baseline="0" noProof="0" dirty="0">
              <a:ln>
                <a:noFill/>
              </a:ln>
              <a:solidFill>
                <a:srgbClr val="FF0000"/>
              </a:solidFill>
              <a:effectLst/>
              <a:uLnTx/>
              <a:uFillTx/>
            </a:endParaRPr>
          </a:p>
        </p:txBody>
      </p:sp>
      <p:sp>
        <p:nvSpPr>
          <p:cNvPr id="6" name="Rectangle: Rounded Corners 5">
            <a:extLst>
              <a:ext uri="{FF2B5EF4-FFF2-40B4-BE49-F238E27FC236}">
                <a16:creationId xmlns:a16="http://schemas.microsoft.com/office/drawing/2014/main" xmlns="" id="{73368E6E-28CD-40E1-82EE-55B1DFAFCBFB}"/>
              </a:ext>
            </a:extLst>
          </p:cNvPr>
          <p:cNvSpPr/>
          <p:nvPr/>
        </p:nvSpPr>
        <p:spPr>
          <a:xfrm>
            <a:off x="76200" y="76200"/>
            <a:ext cx="8853973" cy="1447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Hoạt</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động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2: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Tìm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hiểu</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nh</a:t>
            </a:r>
            <a:r>
              <a:rPr lang="en-US" sz="3200" b="1" kern="0" dirty="0" err="1">
                <a:solidFill>
                  <a:srgbClr val="0070C0"/>
                </a:solidFill>
                <a:latin typeface="Times New Roman" pitchFamily="18" charset="0"/>
                <a:cs typeface="Times New Roman" pitchFamily="18" charset="0"/>
              </a:rPr>
              <a:t>ững</a:t>
            </a:r>
            <a:r>
              <a:rPr lang="en-US" sz="3200" b="1" kern="0" dirty="0">
                <a:solidFill>
                  <a:srgbClr val="0070C0"/>
                </a:solidFill>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việc</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không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để</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tránh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tác</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hại</a:t>
            </a:r>
            <a:r>
              <a:rPr lang="en-US" sz="3200" b="1" kern="0" dirty="0">
                <a:solidFill>
                  <a:srgbClr val="0070C0"/>
                </a:solidFill>
                <a:latin typeface="Times New Roman" pitchFamily="18" charset="0"/>
                <a:cs typeface="Times New Roman" pitchFamily="18" charset="0"/>
              </a:rPr>
              <a:t> do </a:t>
            </a:r>
            <a:r>
              <a:rPr lang="en-US" sz="3200" b="1" kern="0" dirty="0" err="1">
                <a:solidFill>
                  <a:srgbClr val="0070C0"/>
                </a:solidFill>
                <a:latin typeface="Times New Roman" pitchFamily="18" charset="0"/>
                <a:cs typeface="Times New Roman" pitchFamily="18" charset="0"/>
              </a:rPr>
              <a:t>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sáng</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quá</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mạnh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gây</a:t>
            </a:r>
            <a:r>
              <a:rPr lang="en-US" sz="3200" b="1" kern="0" dirty="0">
                <a:solidFill>
                  <a:srgbClr val="0070C0"/>
                </a:solidFill>
                <a:latin typeface="Times New Roman" pitchFamily="18" charset="0"/>
                <a:cs typeface="Times New Roman" pitchFamily="18" charset="0"/>
              </a:rPr>
              <a:t> ra.</a:t>
            </a:r>
            <a:endPar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395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879</Words>
  <Application>Microsoft Office PowerPoint</Application>
  <PresentationFormat>On-screen Show (4:3)</PresentationFormat>
  <Paragraphs>102</Paragraphs>
  <Slides>22</Slides>
  <Notes>4</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Facet</vt:lpstr>
      <vt:lpstr>1_Office Theme</vt:lpstr>
      <vt:lpstr>2_Office Theme</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THANH HUONG</cp:lastModifiedBy>
  <cp:revision>295</cp:revision>
  <dcterms:created xsi:type="dcterms:W3CDTF">2016-02-20T22:48:46Z</dcterms:created>
  <dcterms:modified xsi:type="dcterms:W3CDTF">2022-03-07T00:50:42Z</dcterms:modified>
</cp:coreProperties>
</file>