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337" r:id="rId3"/>
    <p:sldId id="387" r:id="rId4"/>
    <p:sldId id="266" r:id="rId5"/>
    <p:sldId id="264" r:id="rId6"/>
    <p:sldId id="275" r:id="rId7"/>
    <p:sldId id="290" r:id="rId8"/>
    <p:sldId id="291" r:id="rId9"/>
    <p:sldId id="292" r:id="rId10"/>
    <p:sldId id="263" r:id="rId11"/>
    <p:sldId id="262" r:id="rId12"/>
    <p:sldId id="261" r:id="rId13"/>
    <p:sldId id="317" r:id="rId14"/>
    <p:sldId id="318" r:id="rId15"/>
    <p:sldId id="260" r:id="rId16"/>
    <p:sldId id="336" r:id="rId17"/>
    <p:sldId id="258" r:id="rId18"/>
    <p:sldId id="25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388" r:id="rId30"/>
    <p:sldId id="420" r:id="rId31"/>
    <p:sldId id="288" r:id="rId32"/>
    <p:sldId id="41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4216" autoAdjust="0"/>
  </p:normalViewPr>
  <p:slideViewPr>
    <p:cSldViewPr snapToGrid="0">
      <p:cViewPr>
        <p:scale>
          <a:sx n="69" d="100"/>
          <a:sy n="69" d="100"/>
        </p:scale>
        <p:origin x="-94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>
            <a:extLst>
              <a:ext uri="{FF2B5EF4-FFF2-40B4-BE49-F238E27FC236}">
                <a16:creationId xmlns:a16="http://schemas.microsoft.com/office/drawing/2014/main" xmlns="" id="{64EFBE60-7F34-40DE-9F67-BFDD81B12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7"/>
            <a:ext cx="8689976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2"/>
            <a:ext cx="8689976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A41E4A6-03E9-4E98-95D0-0BBED28DA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7D802B0-5854-46AC-92B3-1F496500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DA29FE9-75C7-4C2D-96FD-8C3EDEB8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2F3F9-167D-49A1-98CF-2D8A0C8D1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188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xmlns="" id="{756CB5DA-D099-4070-8D38-B070433C1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15DFB64-5DA9-482E-938C-D0518DE29A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7E2309D-B797-4A1F-9BF1-D5468D54B7B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6DC842C-B0D0-459F-BB99-0F788F718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7CF536E-2AC5-44A0-BD16-CF04938509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899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xmlns="" id="{E435626B-5F2D-4E64-A7C9-A4501D071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28565"/>
            <a:ext cx="10351752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3657459"/>
            <a:ext cx="10351752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7B8176B-296F-4C6D-A81A-8C0BB6C6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DF3D5C6-1B8D-40C7-9822-DBCC0030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1EBC8D1-B816-4389-9A20-A72829BF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A4AA1-995C-4519-9DEE-7CD2F659F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348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xmlns="" id="{77893EB1-9D64-4617-BCA2-35490949D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51060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4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55656405-62ED-44E1-9E0E-E1C3EA3ADE4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72C2A451-635F-4F04-9705-A18A1CA672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A8289C62-FFF5-47C6-B2D1-163C399CB5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EAA0E0D-A7A5-4892-A047-7AAF40A398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154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SD-Content-R1d.png">
            <a:extLst>
              <a:ext uri="{FF2B5EF4-FFF2-40B4-BE49-F238E27FC236}">
                <a16:creationId xmlns:a16="http://schemas.microsoft.com/office/drawing/2014/main" xmlns="" id="{719DE795-23ED-4972-9FF5-2D5104FF1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6" y="618519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4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1" y="3051014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0BA11AF7-05D8-4AC7-BBF7-E4971F84916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8A84F088-5309-4922-A935-4F0087B97D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85DD8FFC-A095-4DE8-BAB8-754CBEB0CD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BB326B6-3C4F-4D08-8D37-FB313F74E7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335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SD-Content-R1d.png">
            <a:extLst>
              <a:ext uri="{FF2B5EF4-FFF2-40B4-BE49-F238E27FC236}">
                <a16:creationId xmlns:a16="http://schemas.microsoft.com/office/drawing/2014/main" xmlns="" id="{52DBA5DD-7010-457F-8EA2-B6371AC7C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D64D8695-C3E0-4388-A260-35E768EF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6DD862A1-B69B-47C8-B47A-7184348B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B4EA90D5-E10E-402D-81CE-06E3AE4E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6EF9C-D9B1-4105-A916-9F674EA45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95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SD-Content-R1d.png">
            <a:extLst>
              <a:ext uri="{FF2B5EF4-FFF2-40B4-BE49-F238E27FC236}">
                <a16:creationId xmlns:a16="http://schemas.microsoft.com/office/drawing/2014/main" xmlns="" id="{93D07746-C773-4059-9D07-EBE2D091F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xmlns="" id="{3746D0AE-179D-46E6-AFD3-21DA0FF3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2CAE8A25-6055-4721-9AD4-91524BA6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BBEE44FF-00D7-4316-9E85-E21BC6C3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1A6F1-D8AD-4AE4-824E-14FEDDE48B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599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xmlns="" id="{E6C58E8C-DC1C-4BDE-9E66-617A2E9A0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83EE824E-D51E-4812-8BF0-0213B2672F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20BE22EA-950D-478F-A43E-0938484D82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0FB4762B-C6DD-4488-98DD-E9E8A2FCE1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9A2B958-A620-4D28-A8B3-58021A7A8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46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xmlns="" id="{3DAF72D1-8F46-4980-9FFD-60CFF2DE0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0"/>
            <a:ext cx="550615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72361" y="609601"/>
            <a:ext cx="400780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4"/>
            <a:ext cx="550613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20728EB6-0012-4127-8E40-034D7E4A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168990FC-8BC9-4A1B-8B25-90853AA1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45FF7A01-7D7A-473B-9000-F5239306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C3F5B-7CF4-437A-BDB1-E33DDEC3B9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557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xmlns="" id="{AAD80F2C-3363-4867-97E9-2E608AC15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5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E8CFD6C0-2145-4CC3-A952-EE58F3BA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D6608E3F-1A77-4E5E-93A8-6A8E3F28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AC2B081C-FD12-4B85-BEE9-3C5DD027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AA858-1AD4-4727-910A-A63C85E3B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668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xmlns="" id="{03922FA4-BA69-4AE7-955D-8FC871B2D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10364452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DAFAE137-10AE-423E-B95B-478D67B31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F619EBA9-59BE-41A5-98E3-EA253B4A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747634DB-8847-46F4-8E5D-641971B1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BFDFA-825F-4E9C-94A2-27AD7656A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40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xmlns="" id="{1F9A196D-F528-4BC8-AEC7-4D3623F92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B23393-B12A-46D1-95AE-A5E6C2C9AA0E}"/>
              </a:ext>
            </a:extLst>
          </p:cNvPr>
          <p:cNvSpPr txBox="1"/>
          <p:nvPr/>
        </p:nvSpPr>
        <p:spPr>
          <a:xfrm>
            <a:off x="984251" y="887414"/>
            <a:ext cx="728133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E3EFE7-F266-49DF-8AF1-F1C675FDBCAA}"/>
              </a:ext>
            </a:extLst>
          </p:cNvPr>
          <p:cNvSpPr txBox="1"/>
          <p:nvPr/>
        </p:nvSpPr>
        <p:spPr>
          <a:xfrm>
            <a:off x="10466918" y="3119439"/>
            <a:ext cx="738716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872589"/>
            <a:ext cx="9302752" cy="272991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2"/>
            <a:ext cx="8752299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372798"/>
            <a:ext cx="10364452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17FBEB32-54FB-4AA8-AB74-E5D1C5D275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8649EFD9-EDD6-41FD-89A1-52F5F81C20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D8697EF3-9C9E-4B4A-8508-4198A6BBF5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D1A2FB1-4CF8-49A5-B7ED-C2DCA7715B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938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xmlns="" id="{9A976A73-1F6C-4B2A-842C-2AFF34872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3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542DDF8E-95A0-435A-BCDB-772B7041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F500CAAB-5552-4410-AA52-C3B90080B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35E2999A-2561-4C7D-AEE2-9545A481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2807A-7305-4E6E-A9FA-0DEF3C5C2A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044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SD-Content-R1d.png">
            <a:extLst>
              <a:ext uri="{FF2B5EF4-FFF2-40B4-BE49-F238E27FC236}">
                <a16:creationId xmlns:a16="http://schemas.microsoft.com/office/drawing/2014/main" xmlns="" id="{FFBEBBDD-2C5B-4180-BB78-9DC4885E8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7"/>
            <a:ext cx="329897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0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0" y="2943357"/>
            <a:ext cx="3303351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9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9" y="2943357"/>
            <a:ext cx="3304928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xmlns="" id="{007238FF-6676-4D1E-B9CB-A3A31AFE2EC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EAD2AE7E-DB16-42DE-95FB-5A915F5E579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xmlns="" id="{42BFD82C-7D0E-42F6-9942-A6D1097BB3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D0EEBCBB-E6FA-46D1-9523-43BAEC655D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28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SD-Content-R1d.png">
            <a:extLst>
              <a:ext uri="{FF2B5EF4-FFF2-40B4-BE49-F238E27FC236}">
                <a16:creationId xmlns:a16="http://schemas.microsoft.com/office/drawing/2014/main" xmlns="" id="{0AEFA71B-0030-4A34-840F-35F8C0E7C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5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6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6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6" y="4781082"/>
            <a:ext cx="3296409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2"/>
            <a:ext cx="3303352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9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4" y="4781080"/>
            <a:ext cx="3305053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xmlns="" id="{20C77D4D-7C29-4410-83FB-65EC21286C00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xmlns="" id="{D4DE2260-098A-4253-B0F1-95EF423528E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xmlns="" id="{5974685A-60AB-409D-B0B8-E0C4F78EDF7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71ACD745-0EE5-401D-8DBB-8F8F4C6A5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30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xmlns="" id="{2F6EDBA8-5D83-4248-9F59-AF94CC4BB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5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89690DD-71C4-4A48-A5B9-BCD25D366D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B99A918-C477-4B08-B669-C13C8E3177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A228F8E-3285-4F65-9643-71ED6EFAD4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74EEBB9-C8E8-400D-80CA-E5F4CC93E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890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xmlns="" id="{9F53E6AD-9ADF-4FA5-B42E-729E717FB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09603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3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36E305-DCAB-48C9-B015-04838FDA14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BB483C7-28C8-4550-B57B-7796EEED5C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412FF38-D5D3-4B12-A061-BC56D29921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382CBB0-2B3B-48D1-8076-7AED81E5F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727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2A84421-3E41-4547-9E77-A4E7EB70F0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0BED55C-05CC-4839-9192-4204861133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3FC0405-030F-44F0-B0B9-A5DDE596D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A6E15-DEF7-4236-BBF6-757BF236AB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57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40A81E5D-74C4-4464-A4D6-73C9DBCE6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B5161C-6D51-4D9D-9D14-BB195D0EF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9AB3EE-0A1F-48F3-9D6D-17A806FD0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66964"/>
            <a:ext cx="103632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77FB05-2CDE-40AC-84DF-447D2C61D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926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1C7691-CBF0-4E1D-860A-72F01F0C0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5883276"/>
            <a:ext cx="6671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5252E-9D23-4AD0-8FAC-38B9943ED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3485" y="5883276"/>
            <a:ext cx="76411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246EE3D7-F8F8-445A-AEA9-F83D6AD65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93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22.xml"/><Relationship Id="rId7" Type="http://schemas.openxmlformats.org/officeDocument/2006/relationships/slide" Target="slide2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29.xml"/><Relationship Id="rId5" Type="http://schemas.openxmlformats.org/officeDocument/2006/relationships/slide" Target="slide20.xml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47196" y="939607"/>
            <a:ext cx="849760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 smtClean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cs typeface="Arial" panose="020B0604020202020204" pitchFamily="34" charset="0"/>
              </a:rPr>
              <a:t>ba</a:t>
            </a:r>
            <a:r>
              <a:rPr lang="en-US" sz="3600" b="1" dirty="0" smtClean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 smtClean="0">
                <a:latin typeface="HP001 4 hàng" panose="020B06030503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 smtClean="0"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3600" b="1" dirty="0" smtClean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  <a:p>
            <a:pPr algn="ctr"/>
            <a:r>
              <a:rPr lang="en-US" sz="36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câu</a:t>
            </a:r>
            <a:endParaRPr lang="en-US" sz="3600" b="1" dirty="0"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65446" y="2204749"/>
            <a:ext cx="11181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rộng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vốn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 Du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lịch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hiểm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ames Irw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291549"/>
            <a:ext cx="5441315" cy="6240062"/>
          </a:xfrm>
          <a:prstGeom prst="rect">
            <a:avLst/>
          </a:prstGeom>
        </p:spPr>
      </p:pic>
      <p:pic>
        <p:nvPicPr>
          <p:cNvPr id="9" name="Picture 8" descr="image1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20" y="110490"/>
            <a:ext cx="6051550" cy="3332480"/>
          </a:xfrm>
          <a:prstGeom prst="rect">
            <a:avLst/>
          </a:prstGeom>
        </p:spPr>
      </p:pic>
      <p:pic>
        <p:nvPicPr>
          <p:cNvPr id="12" name="Content Placeholder 11" descr="1561111039-anh-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00420" y="3502025"/>
            <a:ext cx="6050915" cy="3325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8470" y="172720"/>
            <a:ext cx="11204575" cy="16313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hám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20420" y="2158365"/>
            <a:ext cx="1124521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ở.</a:t>
            </a: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715645" y="3531235"/>
            <a:ext cx="783590" cy="794385"/>
          </a:xfrm>
          <a:prstGeom prst="ellipse">
            <a:avLst/>
          </a:prstGeom>
          <a:noFill/>
          <a:ln w="47625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5436235"/>
            <a:ext cx="5982335" cy="11474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Neil Armstrong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tiên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trăng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2" name="Content Placeholder 1" descr="Neil_Armstrong_pose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9250" y="91440"/>
            <a:ext cx="4211320" cy="52647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25" y="1426845"/>
            <a:ext cx="4516755" cy="51568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57190" y="161290"/>
            <a:ext cx="5982335" cy="11474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Phạm Tuân là người Châu Á đầu tiên đặt chân lên vũ trụ.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321685" y="8310563"/>
            <a:ext cx="7391400" cy="11477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Neil Armstrong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tiên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trăng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786765" y="363220"/>
            <a:ext cx="10620375" cy="15684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908685" y="2188845"/>
            <a:ext cx="11021695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thính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sát.</a:t>
            </a:r>
            <a:endParaRPr 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2121" y="3757295"/>
            <a:ext cx="11084560" cy="13050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từ đồng nghĩa với từ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thám hiểm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là: khám phá, thăm dò, thám thính, tìm tòi, khảo sát.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5" grpId="0" bldLvl="0" animBg="1"/>
      <p:bldP spid="25" grpId="1" animBg="1"/>
      <p:bldP spid="28" grpId="0"/>
      <p:bldP spid="28" grpId="1"/>
      <p:bldP spid="4" grpId="0" bldLvl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6735" y="1759585"/>
            <a:ext cx="10782300" cy="215011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So sánh sự giống nhau và khác nhau giữa </a:t>
            </a: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lịch và thám hiểm.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553886" y="83502"/>
            <a:ext cx="8672830" cy="7067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Giống nhau: 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chuyến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xa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2508" y="2023661"/>
            <a:ext cx="47567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Du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lịch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vui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ơ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......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750448" y="1850584"/>
            <a:ext cx="61347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Thám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ư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quyết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khám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550642" y="1434306"/>
            <a:ext cx="295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lịch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342076" y="1270779"/>
            <a:ext cx="295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Thám hiểm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518150" y="2297430"/>
            <a:ext cx="30480" cy="437134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553886" y="878044"/>
            <a:ext cx="2790907" cy="645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Khác nhau: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2B1549-96C5-4312-AEFE-9D9625A2F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588" y="4078081"/>
            <a:ext cx="418556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group of people on a beach&#10;&#10;Description automatically generated">
            <a:extLst>
              <a:ext uri="{FF2B5EF4-FFF2-40B4-BE49-F238E27FC236}">
                <a16:creationId xmlns:a16="http://schemas.microsoft.com/office/drawing/2014/main" xmlns="" id="{9497F0DD-27ED-44C4-9BEF-46E384F66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37" y="4262177"/>
            <a:ext cx="3765689" cy="251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0" grpId="0" animBg="1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1710"/>
            <a:ext cx="10515600" cy="1325563"/>
          </a:xfrm>
        </p:spPr>
        <p:txBody>
          <a:bodyPr/>
          <a:lstStyle/>
          <a:p>
            <a:pPr algn="just"/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01955" y="3775075"/>
            <a:ext cx="67157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sàng: là một dụng cụ được làm bằng tre dùng để sàng lúa, gạo.</a:t>
            </a:r>
          </a:p>
        </p:txBody>
      </p:sp>
      <p:pic>
        <p:nvPicPr>
          <p:cNvPr id="19" name="Content Placeholder 18" descr="f188fffb37a4576f3871d241b65a0fc6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clrChange>
              <a:clrFrom>
                <a:srgbClr val="E0E0E0">
                  <a:alpha val="100000"/>
                </a:srgbClr>
              </a:clrFrom>
              <a:clrTo>
                <a:srgbClr val="E0E0E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8855" y="2745740"/>
            <a:ext cx="3863340" cy="37515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01955" y="2713990"/>
            <a:ext cx="6244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đàng: có nghĩa là đường.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8970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một ngày đàng học một sàng khôn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3565"/>
            <a:ext cx="10515600" cy="348234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 đen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: một ngày đi là một ngày thêm hiểu biết, học được nhiều điều hay.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 bóng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: Chịu khó hòa vào cuộc sống, đi đây đi đó để học hỏi, con người sẽ hiểu biết nhiều hơn, sớm khôn ra hơn.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381000" y="2298531"/>
            <a:ext cx="11430000" cy="2260937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Khuyên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chúng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chịu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charset="0"/>
              </a:rPr>
              <a:t>đ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charset="0"/>
              </a:rPr>
              <a:t>đ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ây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charset="0"/>
              </a:rPr>
              <a:t>đ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charset="0"/>
              </a:rPr>
              <a:t>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ó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charset="0"/>
              </a:rPr>
              <a:t>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ể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charset="0"/>
              </a:rPr>
              <a:t>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ể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mở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rộng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tầm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</a:rPr>
              <a:t>mình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</a:rPr>
              <a:t>.</a:t>
            </a:r>
            <a:endParaRPr lang="en-US" sz="4400" b="1" dirty="0">
              <a:latin typeface="Times New Roman" panose="02020603050405020304" charset="0"/>
            </a:endParaRPr>
          </a:p>
          <a:p>
            <a:pPr algn="ctr"/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 animBg="1"/>
      <p:bldP spid="3" grpId="1" build="p" animBg="1"/>
      <p:bldP spid="3" grpId="2" build="p" animBg="1"/>
      <p:bldP spid="4" grpId="0" bldLvl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86676" y="406289"/>
            <a:ext cx="10001250" cy="12452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hãy tìm thêm một số câu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tục ngữ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thành ngữ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có ý nghĩa tương tự</a:t>
            </a:r>
            <a:r>
              <a:rPr lang="en-US"/>
              <a:t>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919730" y="2379581"/>
            <a:ext cx="774827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     Đi cho biết đó, biết đây</a:t>
            </a:r>
          </a:p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Ở nhà với mẹ biết ngày nào khôn.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02C5ADE9-3B45-44D1-A9C3-26B910E63D1A}"/>
              </a:ext>
            </a:extLst>
          </p:cNvPr>
          <p:cNvSpPr/>
          <p:nvPr/>
        </p:nvSpPr>
        <p:spPr>
          <a:xfrm>
            <a:off x="1524000" y="2491408"/>
            <a:ext cx="742122" cy="74212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794521B0-D12F-4516-BEBF-845BDFBC79F4}"/>
              </a:ext>
            </a:extLst>
          </p:cNvPr>
          <p:cNvSpPr txBox="1"/>
          <p:nvPr/>
        </p:nvSpPr>
        <p:spPr>
          <a:xfrm>
            <a:off x="2919730" y="4487830"/>
            <a:ext cx="774827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 Đi một buổi chợ, học một mớ khôn.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21BEEDC1-00C1-4FF6-A54C-4041542DBF7C}"/>
              </a:ext>
            </a:extLst>
          </p:cNvPr>
          <p:cNvSpPr/>
          <p:nvPr/>
        </p:nvSpPr>
        <p:spPr>
          <a:xfrm>
            <a:off x="1524000" y="4478419"/>
            <a:ext cx="742122" cy="74212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LỊCH TRÊN SÔNG</a:t>
            </a:r>
          </a:p>
        </p:txBody>
      </p:sp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1063625" y="1692275"/>
            <a:ext cx="1805305" cy="1338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2825" y="3708400"/>
            <a:ext cx="1805305" cy="1338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3568700" y="1672590"/>
            <a:ext cx="1805305" cy="1338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3517900" y="3745865"/>
            <a:ext cx="1805305" cy="1338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Rounded Rectangle 7">
            <a:hlinkClick r:id="rId7" action="ppaction://hlinksldjump"/>
          </p:cNvPr>
          <p:cNvSpPr/>
          <p:nvPr/>
        </p:nvSpPr>
        <p:spPr>
          <a:xfrm>
            <a:off x="5911215" y="1667510"/>
            <a:ext cx="1805305" cy="1338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ounded Rectangle 8">
            <a:hlinkClick r:id="rId8" action="ppaction://hlinksldjump"/>
          </p:cNvPr>
          <p:cNvSpPr/>
          <p:nvPr/>
        </p:nvSpPr>
        <p:spPr>
          <a:xfrm>
            <a:off x="5927090" y="3778885"/>
            <a:ext cx="1805305" cy="1338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Rounded Rectangle 11">
            <a:hlinkClick r:id="rId9" action="ppaction://hlinksldjump"/>
          </p:cNvPr>
          <p:cNvSpPr/>
          <p:nvPr/>
        </p:nvSpPr>
        <p:spPr>
          <a:xfrm>
            <a:off x="8444230" y="1657985"/>
            <a:ext cx="1805305" cy="1338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ounded Rectangle 12">
            <a:hlinkClick r:id="rId10" action="ppaction://hlinksldjump"/>
          </p:cNvPr>
          <p:cNvSpPr/>
          <p:nvPr/>
        </p:nvSpPr>
        <p:spPr>
          <a:xfrm>
            <a:off x="8444230" y="3708400"/>
            <a:ext cx="1805305" cy="1338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" name="Right Arrow 2">
            <a:hlinkClick r:id="rId11" action="ppaction://hlinksldjump"/>
          </p:cNvPr>
          <p:cNvSpPr/>
          <p:nvPr/>
        </p:nvSpPr>
        <p:spPr>
          <a:xfrm>
            <a:off x="10314940" y="5876144"/>
            <a:ext cx="932815" cy="843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9" grpId="0" bldLvl="0" animBg="1"/>
      <p:bldP spid="9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-hd-chim-sao-am-nhac-lop-4-cd-chuan-bo-giao-duc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55" y="103505"/>
            <a:ext cx="11770995" cy="6598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4355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Sông gì đỏ nặng phù sa?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366895" y="762000"/>
            <a:ext cx="3093085" cy="64516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SÔNG HỒNG</a:t>
            </a:r>
          </a:p>
        </p:txBody>
      </p:sp>
      <p:pic>
        <p:nvPicPr>
          <p:cNvPr id="5" name="Content Placeholder 4" descr="SÔNG HỒ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035" y="1689735"/>
            <a:ext cx="5535930" cy="4433570"/>
          </a:xfrm>
          <a:prstGeom prst="rect">
            <a:avLst/>
          </a:prstGeom>
        </p:spPr>
      </p:pic>
      <p:pic>
        <p:nvPicPr>
          <p:cNvPr id="6" name="Content Placeholder 5" descr="MatnuocSongHong-0611200833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9315" y="1689735"/>
            <a:ext cx="5607050" cy="4433570"/>
          </a:xfrm>
          <a:prstGeom prst="rect">
            <a:avLst/>
          </a:prstGeom>
        </p:spPr>
      </p:pic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1353800" y="6216015"/>
            <a:ext cx="731520" cy="622935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8270" y="121920"/>
            <a:ext cx="7119620" cy="13481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Làng quan họ có con sông. Hỏi dòng sông ấy là sông tên gì?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68590" y="442595"/>
            <a:ext cx="3073400" cy="7067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Sông Cầu</a:t>
            </a:r>
          </a:p>
        </p:txBody>
      </p:sp>
      <p:pic>
        <p:nvPicPr>
          <p:cNvPr id="6" name="Content Placeholder 5" descr="Sông_Cầu,_đoạn_qua_Bắc_Gia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260" y="1487805"/>
            <a:ext cx="5401310" cy="4686935"/>
          </a:xfrm>
          <a:prstGeom prst="rect">
            <a:avLst/>
          </a:prstGeom>
        </p:spPr>
      </p:pic>
      <p:pic>
        <p:nvPicPr>
          <p:cNvPr id="8" name="Content Placeholder 7" descr="t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5010" y="1487170"/>
            <a:ext cx="5782310" cy="4686935"/>
          </a:xfrm>
          <a:prstGeom prst="rect">
            <a:avLst/>
          </a:prstGeom>
        </p:spPr>
      </p:pic>
      <p:sp>
        <p:nvSpPr>
          <p:cNvPr id="2" name="Action Button: Home 1">
            <a:hlinkClick r:id="rId4" action="ppaction://hlinksldjump" highlightClick="1"/>
          </p:cNvPr>
          <p:cNvSpPr/>
          <p:nvPr/>
        </p:nvSpPr>
        <p:spPr>
          <a:xfrm>
            <a:off x="11353800" y="6216015"/>
            <a:ext cx="731520" cy="622935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294005" y="154305"/>
            <a:ext cx="7099935" cy="119761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Sông gì lại hóa ra chín rồng?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83100" y="154305"/>
            <a:ext cx="3985260" cy="9334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CỬU LONG</a:t>
            </a:r>
          </a:p>
        </p:txBody>
      </p:sp>
      <p:pic>
        <p:nvPicPr>
          <p:cNvPr id="2" name="Content Placeholder 1" descr="hinhtrencaodiemsatlo2020870041-8397-5386-159109005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41745" y="1256665"/>
            <a:ext cx="5233035" cy="4902835"/>
          </a:xfrm>
          <a:prstGeom prst="rect">
            <a:avLst/>
          </a:prstGeom>
        </p:spPr>
      </p:pic>
      <p:pic>
        <p:nvPicPr>
          <p:cNvPr id="6" name="Content Placeholder 5" descr="cua-song-cuu-long-larg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2565" y="1071880"/>
            <a:ext cx="5718175" cy="5455285"/>
          </a:xfrm>
          <a:prstGeom prst="rect">
            <a:avLst/>
          </a:prstGeom>
        </p:spPr>
      </p:pic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1353800" y="6216015"/>
            <a:ext cx="731520" cy="622935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0810" y="274955"/>
            <a:ext cx="6917055" cy="13589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tên xanh biếc sông chi?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00620" y="457200"/>
            <a:ext cx="3114040" cy="9944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SÔNG LAM</a:t>
            </a:r>
          </a:p>
        </p:txBody>
      </p:sp>
      <p:pic>
        <p:nvPicPr>
          <p:cNvPr id="6" name="Content Placeholder 5" descr="lam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783080"/>
            <a:ext cx="5770245" cy="4801235"/>
          </a:xfrm>
          <a:prstGeom prst="rect">
            <a:avLst/>
          </a:prstGeom>
        </p:spPr>
      </p:pic>
      <p:pic>
        <p:nvPicPr>
          <p:cNvPr id="28697" name="Picture 25" descr="L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83080"/>
            <a:ext cx="5870575" cy="480187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11353800" y="6216015"/>
            <a:ext cx="731520" cy="622935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93040" y="88265"/>
            <a:ext cx="8661400" cy="13792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gì tiếng vó ngựa phi vang trời?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83100" y="200025"/>
            <a:ext cx="2759075" cy="9937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MÃ</a:t>
            </a:r>
          </a:p>
        </p:txBody>
      </p:sp>
      <p:pic>
        <p:nvPicPr>
          <p:cNvPr id="2" name="Content Placeholder 1" descr="mã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0510" y="1751330"/>
            <a:ext cx="5494655" cy="4770755"/>
          </a:xfrm>
          <a:prstGeom prst="rect">
            <a:avLst/>
          </a:prstGeom>
        </p:spPr>
      </p:pic>
      <p:pic>
        <p:nvPicPr>
          <p:cNvPr id="9" name="Content Placeholder 8" descr="song-ma-149079131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35040" y="1578610"/>
            <a:ext cx="5717540" cy="4942840"/>
          </a:xfrm>
          <a:prstGeom prst="rect">
            <a:avLst/>
          </a:prstGeom>
        </p:spPr>
      </p:pic>
      <p:sp>
        <p:nvSpPr>
          <p:cNvPr id="10" name="Action Button: Home 9">
            <a:hlinkClick r:id="rId4" action="ppaction://hlinksldjump" highlightClick="1"/>
          </p:cNvPr>
          <p:cNvSpPr/>
          <p:nvPr/>
        </p:nvSpPr>
        <p:spPr>
          <a:xfrm>
            <a:off x="11353800" y="6216015"/>
            <a:ext cx="731520" cy="622935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09700" y="68580"/>
            <a:ext cx="9057640" cy="17957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Sông gì chẳng thể nổi lên</a:t>
            </a:r>
          </a:p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Bởi tên tên của nó gắn liền dưới sâu?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23335" y="539750"/>
            <a:ext cx="3743325" cy="8528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SÔNG ĐÁY</a:t>
            </a:r>
          </a:p>
        </p:txBody>
      </p:sp>
      <p:pic>
        <p:nvPicPr>
          <p:cNvPr id="3" name="Content Placeholder 2" descr="Sông-Đáy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000" y="1864995"/>
            <a:ext cx="5384800" cy="4624070"/>
          </a:xfrm>
          <a:prstGeom prst="rect">
            <a:avLst/>
          </a:prstGeom>
        </p:spPr>
      </p:pic>
      <p:pic>
        <p:nvPicPr>
          <p:cNvPr id="8" name="Content Placeholder 7" descr="song-day-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5725" y="1864995"/>
            <a:ext cx="5181600" cy="4623435"/>
          </a:xfrm>
          <a:prstGeom prst="rect">
            <a:avLst/>
          </a:prstGeom>
        </p:spPr>
      </p:pic>
      <p:sp>
        <p:nvSpPr>
          <p:cNvPr id="10" name="Action Button: Home 9">
            <a:hlinkClick r:id="rId4" action="ppaction://hlinksldjump" highlightClick="1"/>
          </p:cNvPr>
          <p:cNvSpPr/>
          <p:nvPr/>
        </p:nvSpPr>
        <p:spPr>
          <a:xfrm>
            <a:off x="11353800" y="6216015"/>
            <a:ext cx="731520" cy="622935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18920" y="172720"/>
            <a:ext cx="9077960" cy="18764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dòng sông trước sông sau</a:t>
            </a:r>
          </a:p>
          <a:p>
            <a:pPr algn="ctr"/>
            <a:r>
              <a:rPr lang="en-US" sz="4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hai sông ấy ở đâu? Sông nào?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81150" y="210820"/>
            <a:ext cx="3134360" cy="8915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TIỀN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241540" y="252095"/>
            <a:ext cx="3134360" cy="8915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HẬU</a:t>
            </a:r>
          </a:p>
        </p:txBody>
      </p:sp>
      <p:pic>
        <p:nvPicPr>
          <p:cNvPr id="11" name="Content Placeholder 10" descr="Sông_Tiền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55" y="1521460"/>
            <a:ext cx="5596890" cy="5184140"/>
          </a:xfrm>
          <a:prstGeom prst="rect">
            <a:avLst/>
          </a:prstGeom>
        </p:spPr>
      </p:pic>
      <p:pic>
        <p:nvPicPr>
          <p:cNvPr id="13" name="Content Placeholder 12" descr="hậu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58510" y="1522095"/>
            <a:ext cx="6083935" cy="5183505"/>
          </a:xfrm>
          <a:prstGeom prst="rect">
            <a:avLst/>
          </a:prstGeom>
        </p:spPr>
      </p:pic>
      <p:sp>
        <p:nvSpPr>
          <p:cNvPr id="15" name="Action Button: Home 14">
            <a:hlinkClick r:id="rId4" action="ppaction://hlinksldjump" highlightClick="1"/>
          </p:cNvPr>
          <p:cNvSpPr/>
          <p:nvPr/>
        </p:nvSpPr>
        <p:spPr>
          <a:xfrm>
            <a:off x="11353800" y="6216015"/>
            <a:ext cx="731520" cy="622935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369060" y="0"/>
            <a:ext cx="9128125" cy="19170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nào nơi ấy sóng trào</a:t>
            </a:r>
          </a:p>
          <a:p>
            <a:pPr algn="ctr"/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Vạn quân Nam Hán ta đào mồ chôn?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37890" y="-35560"/>
            <a:ext cx="4990465" cy="10553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SÔNG BẠCH ĐẰNG</a:t>
            </a:r>
          </a:p>
        </p:txBody>
      </p:sp>
      <p:pic>
        <p:nvPicPr>
          <p:cNvPr id="2" name="Content Placeholder 1" descr="bđ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56680" y="1167130"/>
            <a:ext cx="5666105" cy="5181600"/>
          </a:xfrm>
          <a:prstGeom prst="rect">
            <a:avLst/>
          </a:prstGeom>
        </p:spPr>
      </p:pic>
      <p:pic>
        <p:nvPicPr>
          <p:cNvPr id="8" name="Picture 7" descr="1200px-Cua_song_Bach_Da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" y="1172210"/>
            <a:ext cx="5848985" cy="5176520"/>
          </a:xfrm>
          <a:prstGeom prst="rect">
            <a:avLst/>
          </a:prstGeom>
        </p:spPr>
      </p:pic>
      <p:sp>
        <p:nvSpPr>
          <p:cNvPr id="10" name="Action Button: Home 9">
            <a:hlinkClick r:id="rId4" action="ppaction://hlinksldjump" highlightClick="1"/>
          </p:cNvPr>
          <p:cNvSpPr/>
          <p:nvPr/>
        </p:nvSpPr>
        <p:spPr>
          <a:xfrm>
            <a:off x="11353800" y="6216015"/>
            <a:ext cx="731520" cy="622935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uoc do song ngoi Viet Nam">
            <a:extLst>
              <a:ext uri="{FF2B5EF4-FFF2-40B4-BE49-F238E27FC236}">
                <a16:creationId xmlns:a16="http://schemas.microsoft.com/office/drawing/2014/main" xmlns="" id="{5068FEAE-EABF-48D6-A027-E5C13CA5F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6" y="0"/>
            <a:ext cx="48006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xmlns="" id="{6BCD668D-E9F5-4414-A98C-78E8A3FAB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96" y="215901"/>
            <a:ext cx="28082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Hồng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32FE9332-0BD9-4F3E-90A0-AA4604D68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509" y="1941513"/>
            <a:ext cx="30241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Lam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xmlns="" id="{24E66110-C1DA-4F76-85F2-09CB950D0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96" y="1295401"/>
            <a:ext cx="23050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Mã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5E56A0BA-B601-4B1D-805B-FADD9BD50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471" y="5051426"/>
            <a:ext cx="23764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Tiền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xmlns="" id="{DDBE5483-A1A0-4036-AF75-B3B3E3582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21" y="5384801"/>
            <a:ext cx="23050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Hậu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xmlns="" id="{85F570A9-5147-45C5-B4FF-26FAF1161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096" y="1214438"/>
            <a:ext cx="2663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Đáy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xmlns="" id="{14657DC9-21BD-4C88-BE07-03A90FA4C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534" y="414338"/>
            <a:ext cx="23764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Cầu</a:t>
            </a:r>
          </a:p>
        </p:txBody>
      </p:sp>
      <p:sp>
        <p:nvSpPr>
          <p:cNvPr id="10" name="AutoShap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377211F-A3D9-4F81-B6DE-6FEBB944E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109" y="647701"/>
            <a:ext cx="71437" cy="73025"/>
          </a:xfrm>
          <a:prstGeom prst="flowChartConnector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19">
            <a:extLst>
              <a:ext uri="{FF2B5EF4-FFF2-40B4-BE49-F238E27FC236}">
                <a16:creationId xmlns:a16="http://schemas.microsoft.com/office/drawing/2014/main" xmlns="" id="{5FBEBA57-2D3D-43DE-A0F2-56465D876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009" y="1295401"/>
            <a:ext cx="71437" cy="73025"/>
          </a:xfrm>
          <a:prstGeom prst="flowChartConnector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20">
            <a:extLst>
              <a:ext uri="{FF2B5EF4-FFF2-40B4-BE49-F238E27FC236}">
                <a16:creationId xmlns:a16="http://schemas.microsoft.com/office/drawing/2014/main" xmlns="" id="{35121D3E-9EF6-4DE1-9F5F-9865B7782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371" y="792163"/>
            <a:ext cx="71438" cy="73025"/>
          </a:xfrm>
          <a:prstGeom prst="flowChartConnector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21">
            <a:extLst>
              <a:ext uri="{FF2B5EF4-FFF2-40B4-BE49-F238E27FC236}">
                <a16:creationId xmlns:a16="http://schemas.microsoft.com/office/drawing/2014/main" xmlns="" id="{3E594BE9-FAAD-4C29-B42B-7AB52345C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809" y="1223963"/>
            <a:ext cx="71437" cy="73025"/>
          </a:xfrm>
          <a:prstGeom prst="flowChartConnector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2">
            <a:extLst>
              <a:ext uri="{FF2B5EF4-FFF2-40B4-BE49-F238E27FC236}">
                <a16:creationId xmlns:a16="http://schemas.microsoft.com/office/drawing/2014/main" xmlns="" id="{29A67F58-D890-4CDA-96AB-9E30F1144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659" y="1822451"/>
            <a:ext cx="71437" cy="73025"/>
          </a:xfrm>
          <a:prstGeom prst="flowChartConnector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23">
            <a:extLst>
              <a:ext uri="{FF2B5EF4-FFF2-40B4-BE49-F238E27FC236}">
                <a16:creationId xmlns:a16="http://schemas.microsoft.com/office/drawing/2014/main" xmlns="" id="{B7077168-736E-4CB7-9FE7-DCA84E252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909" y="5472113"/>
            <a:ext cx="71437" cy="73025"/>
          </a:xfrm>
          <a:prstGeom prst="flowChartConnector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24">
            <a:extLst>
              <a:ext uri="{FF2B5EF4-FFF2-40B4-BE49-F238E27FC236}">
                <a16:creationId xmlns:a16="http://schemas.microsoft.com/office/drawing/2014/main" xmlns="" id="{4CF9D802-B056-43F2-8FA6-AD465083A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471" y="5327651"/>
            <a:ext cx="71438" cy="73025"/>
          </a:xfrm>
          <a:prstGeom prst="flowChartConnector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xmlns="" id="{B65DDB34-2F8C-4A3D-8AA1-3F99CCE5E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96" y="6365876"/>
            <a:ext cx="5148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sông ngòi Việt Nam</a:t>
            </a: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xmlns="" id="{206DEABE-6B06-46A2-8784-4F3CE9F36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809" y="1076326"/>
            <a:ext cx="71437" cy="73025"/>
          </a:xfrm>
          <a:prstGeom prst="flowChartConnector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xmlns="" id="{0ADCA616-1E27-4922-8048-D44A7A146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446" y="868363"/>
            <a:ext cx="29051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Bạch Đằng</a:t>
            </a:r>
          </a:p>
        </p:txBody>
      </p:sp>
      <p:sp>
        <p:nvSpPr>
          <p:cNvPr id="20" name="AutoShap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342C78F-4952-4D07-AD81-73857F1DA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609" y="5157788"/>
            <a:ext cx="71437" cy="73025"/>
          </a:xfrm>
          <a:prstGeom prst="flowChartConnector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xmlns="" id="{99AEDCED-1951-4582-9044-26C0D5EFE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96" y="4679951"/>
            <a:ext cx="28082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Cửu Long</a:t>
            </a: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xmlns="" id="{CB0DF142-2135-4F8B-8237-BD2A9A043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5"/>
          <a:stretch/>
        </p:blipFill>
        <p:spPr bwMode="auto">
          <a:xfrm>
            <a:off x="5866504" y="1260475"/>
            <a:ext cx="6145904" cy="549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691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>
            <a:extLst>
              <a:ext uri="{FF2B5EF4-FFF2-40B4-BE49-F238E27FC236}">
                <a16:creationId xmlns:a16="http://schemas.microsoft.com/office/drawing/2014/main" xmlns="" id="{F409B22F-0B83-4AAE-96CC-8E3BF6B00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>
            <a:fillRect/>
          </a:stretch>
        </p:blipFill>
        <p:spPr bwMode="auto">
          <a:xfrm>
            <a:off x="2160104" y="923924"/>
            <a:ext cx="8507895" cy="589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67ED7BA-5CFF-4F92-B549-AF10AA7E83DB}"/>
              </a:ext>
            </a:extLst>
          </p:cNvPr>
          <p:cNvGrpSpPr/>
          <p:nvPr/>
        </p:nvGrpSpPr>
        <p:grpSpPr>
          <a:xfrm>
            <a:off x="-11112" y="0"/>
            <a:ext cx="4438650" cy="1592962"/>
            <a:chOff x="3960505" y="1852501"/>
            <a:chExt cx="4438650" cy="1592962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" name="Cloud Callout 2">
              <a:extLst>
                <a:ext uri="{FF2B5EF4-FFF2-40B4-BE49-F238E27FC236}">
                  <a16:creationId xmlns:a16="http://schemas.microsoft.com/office/drawing/2014/main" xmlns="" id="{B2D0C46C-9E7F-497D-8D77-8A56876E7BC5}"/>
                </a:ext>
              </a:extLst>
            </p:cNvPr>
            <p:cNvSpPr/>
            <p:nvPr/>
          </p:nvSpPr>
          <p:spPr>
            <a:xfrm>
              <a:off x="3960505" y="1852501"/>
              <a:ext cx="4438650" cy="1592962"/>
            </a:xfrm>
            <a:prstGeom prst="cloudCallout">
              <a:avLst>
                <a:gd name="adj1" fmla="val 25949"/>
                <a:gd name="adj2" fmla="val 83428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Tw Cen MT" panose="020B0602020104020603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CA21D901-D0FA-4B29-82C9-294ADD3F2504}"/>
                </a:ext>
              </a:extLst>
            </p:cNvPr>
            <p:cNvSpPr/>
            <p:nvPr/>
          </p:nvSpPr>
          <p:spPr>
            <a:xfrm>
              <a:off x="4894489" y="2213122"/>
              <a:ext cx="2826415" cy="646331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i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nghĩ gì?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i-anh-du-lich-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258" y="3683635"/>
            <a:ext cx="6006581" cy="3111500"/>
          </a:xfrm>
          <a:prstGeom prst="rect">
            <a:avLst/>
          </a:prstGeom>
        </p:spPr>
      </p:pic>
      <p:pic>
        <p:nvPicPr>
          <p:cNvPr id="6" name="Content Placeholder 5" descr="images1541989_9_1__anh_dep_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1531" y="3683635"/>
            <a:ext cx="5657739" cy="3052445"/>
          </a:xfrm>
          <a:prstGeom prst="rect">
            <a:avLst/>
          </a:prstGeom>
        </p:spPr>
      </p:pic>
      <p:pic>
        <p:nvPicPr>
          <p:cNvPr id="8" name="Picture 7" descr="unnamed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9" y="34290"/>
            <a:ext cx="6006582" cy="3649345"/>
          </a:xfrm>
          <a:prstGeom prst="rect">
            <a:avLst/>
          </a:prstGeom>
        </p:spPr>
      </p:pic>
      <p:pic>
        <p:nvPicPr>
          <p:cNvPr id="10" name="Picture 9" descr="kim-bang-phat-trien-du-lich-cong-dong-gan-voi-khu--56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531" y="34290"/>
            <a:ext cx="5735210" cy="351729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71980" y="959626"/>
            <a:ext cx="83064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  <a:p>
            <a:pPr algn="just"/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 Về nhà xem lại bài đã học.</a:t>
            </a:r>
          </a:p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 Tìm thêm một số thành ngữ, tục ngữ có nghĩa tương tự “Đi một ngày đàng học một sàng khôn”.</a:t>
            </a:r>
          </a:p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- Xem trước bài Luyện từ và câu: Giữ phép lịch sự khi bày tỏ yêu cầu, đề nghị.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xmlns="" id="{4946DD14-CFB2-42FC-9534-52D989048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2" y="1843201"/>
            <a:ext cx="12159408" cy="497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4A6FDE3-1BD2-4845-BF85-E36EECA20F2C}"/>
              </a:ext>
            </a:extLst>
          </p:cNvPr>
          <p:cNvSpPr/>
          <p:nvPr/>
        </p:nvSpPr>
        <p:spPr>
          <a:xfrm>
            <a:off x="2796209" y="35566"/>
            <a:ext cx="6841483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355071">
                      <a:lumMod val="7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em luôn chăm ngoan, học giỏi.</a:t>
            </a:r>
            <a:endParaRPr lang="en-US" sz="3600" b="1" i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355071">
                    <a:lumMod val="7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40" name="Picture 3">
            <a:extLst>
              <a:ext uri="{FF2B5EF4-FFF2-40B4-BE49-F238E27FC236}">
                <a16:creationId xmlns:a16="http://schemas.microsoft.com/office/drawing/2014/main" xmlns="" id="{A344C534-54F2-4AA1-AE61-79E3BFF4F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60" y="1085919"/>
            <a:ext cx="27178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502410" y="1708785"/>
            <a:ext cx="1031367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a. Đi chơi ở công viên gần nhà.</a:t>
            </a:r>
          </a:p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b. Đi chơi xa để nghỉ ngơi, ngắm cảnh.</a:t>
            </a:r>
          </a:p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c. Đi làm việc xa nhà.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4335" y="149860"/>
            <a:ext cx="11386820" cy="15335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tập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Những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động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gọi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du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lịch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?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Chọn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ý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đúng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</a:t>
            </a:r>
          </a:p>
        </p:txBody>
      </p:sp>
      <p:sp>
        <p:nvSpPr>
          <p:cNvPr id="7" name="Oval 6"/>
          <p:cNvSpPr/>
          <p:nvPr/>
        </p:nvSpPr>
        <p:spPr>
          <a:xfrm>
            <a:off x="1359535" y="2419350"/>
            <a:ext cx="783590" cy="794385"/>
          </a:xfrm>
          <a:prstGeom prst="ellipse">
            <a:avLst/>
          </a:prstGeom>
          <a:noFill/>
          <a:ln w="47625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46810" y="3913505"/>
            <a:ext cx="8242935" cy="8572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Em hãy đặt câu có từ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du lịch</a:t>
            </a:r>
            <a:r>
              <a:rPr lang="en-US" sz="2000" b="1"/>
              <a:t>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09600" y="4938395"/>
            <a:ext cx="10455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- Gia đình em sẽ đi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 du lịch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ở Vũng Tàu.</a:t>
            </a:r>
          </a:p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- Em rất thích đi 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du lịch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du lịch phú quốc">
            <a:extLst>
              <a:ext uri="{FF2B5EF4-FFF2-40B4-BE49-F238E27FC236}">
                <a16:creationId xmlns:a16="http://schemas.microsoft.com/office/drawing/2014/main" xmlns="" id="{32184308-3B3B-41FB-B1FC-9F2BFD356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196976"/>
            <a:ext cx="6985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xmlns="" id="{EE2F1515-E966-426B-9193-78FFDB46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260350"/>
            <a:ext cx="15843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20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lịch</a:t>
            </a:r>
          </a:p>
        </p:txBody>
      </p:sp>
      <p:pic>
        <p:nvPicPr>
          <p:cNvPr id="27654" name="Picture 6" descr="Ha-Long">
            <a:extLst>
              <a:ext uri="{FF2B5EF4-FFF2-40B4-BE49-F238E27FC236}">
                <a16:creationId xmlns:a16="http://schemas.microsoft.com/office/drawing/2014/main" xmlns="" id="{56FA3FF0-EAB0-4933-8A93-1F3757FE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96975"/>
            <a:ext cx="76200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huế 1">
            <a:extLst>
              <a:ext uri="{FF2B5EF4-FFF2-40B4-BE49-F238E27FC236}">
                <a16:creationId xmlns:a16="http://schemas.microsoft.com/office/drawing/2014/main" xmlns="" id="{49F7E2BB-A4E2-407C-98BD-7FF0D4EF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341438"/>
            <a:ext cx="7345362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14">
            <a:extLst>
              <a:ext uri="{FF2B5EF4-FFF2-40B4-BE49-F238E27FC236}">
                <a16:creationId xmlns:a16="http://schemas.microsoft.com/office/drawing/2014/main" xmlns="" id="{C07F659A-BD0A-4CC3-8794-84A8481A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314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9">
            <a:extLst>
              <a:ext uri="{FF2B5EF4-FFF2-40B4-BE49-F238E27FC236}">
                <a16:creationId xmlns:a16="http://schemas.microsoft.com/office/drawing/2014/main" xmlns="" id="{A300090F-EC59-4FAB-A764-8D371C2DB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333376"/>
            <a:ext cx="1081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2800" b="1">
                <a:solidFill>
                  <a:srgbClr val="99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xmlns="" id="{3EB8BCAB-FFA5-45B4-A54C-DCE0C28FD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260350"/>
            <a:ext cx="3168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200" b="1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 Hạ Long</a:t>
            </a:r>
          </a:p>
        </p:txBody>
      </p:sp>
      <p:sp>
        <p:nvSpPr>
          <p:cNvPr id="27659" name="Text Box 11">
            <a:extLst>
              <a:ext uri="{FF2B5EF4-FFF2-40B4-BE49-F238E27FC236}">
                <a16:creationId xmlns:a16="http://schemas.microsoft.com/office/drawing/2014/main" xmlns="" id="{8E6BB70C-E987-4DA0-9F97-88912D4A5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260350"/>
            <a:ext cx="23764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2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 Quốc</a:t>
            </a:r>
          </a:p>
        </p:txBody>
      </p:sp>
      <p:sp>
        <p:nvSpPr>
          <p:cNvPr id="27660" name="Text Box 12">
            <a:extLst>
              <a:ext uri="{FF2B5EF4-FFF2-40B4-BE49-F238E27FC236}">
                <a16:creationId xmlns:a16="http://schemas.microsoft.com/office/drawing/2014/main" xmlns="" id="{7A8D96DA-2C44-4663-A107-2A31F9462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260350"/>
            <a:ext cx="36718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Nha Trang</a:t>
            </a:r>
          </a:p>
        </p:txBody>
      </p:sp>
      <p:pic>
        <p:nvPicPr>
          <p:cNvPr id="27661" name="Picture 13" descr="du lịch theo đoàn">
            <a:extLst>
              <a:ext uri="{FF2B5EF4-FFF2-40B4-BE49-F238E27FC236}">
                <a16:creationId xmlns:a16="http://schemas.microsoft.com/office/drawing/2014/main" xmlns="" id="{0BA5A45F-837C-4039-A8F9-868232E89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08051"/>
            <a:ext cx="45005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t86261">
            <a:extLst>
              <a:ext uri="{FF2B5EF4-FFF2-40B4-BE49-F238E27FC236}">
                <a16:creationId xmlns:a16="http://schemas.microsoft.com/office/drawing/2014/main" xmlns="" id="{DA5377FB-27FA-46C2-BFDC-E8FEEDB6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908051"/>
            <a:ext cx="45005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15">
            <a:extLst>
              <a:ext uri="{FF2B5EF4-FFF2-40B4-BE49-F238E27FC236}">
                <a16:creationId xmlns:a16="http://schemas.microsoft.com/office/drawing/2014/main" xmlns="" id="{66744483-D2D3-4D5F-BB70-74FB9EA66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5760555"/>
            <a:ext cx="403224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600" b="1">
                <a:latin typeface="Arial" panose="020B0604020202020204" pitchFamily="34" charset="0"/>
                <a:cs typeface="Arial" panose="020B0604020202020204" pitchFamily="34" charset="0"/>
              </a:rPr>
              <a:t>Du lịch theo đoàn</a:t>
            </a:r>
          </a:p>
        </p:txBody>
      </p:sp>
      <p:sp>
        <p:nvSpPr>
          <p:cNvPr id="27666" name="Text Box 18">
            <a:extLst>
              <a:ext uri="{FF2B5EF4-FFF2-40B4-BE49-F238E27FC236}">
                <a16:creationId xmlns:a16="http://schemas.microsoft.com/office/drawing/2014/main" xmlns="" id="{B5CDF7A2-928A-43EF-B85F-8431EE197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5760555"/>
            <a:ext cx="315659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vi-VN" sz="3600" b="1">
                <a:latin typeface="Arial" panose="020B0604020202020204" pitchFamily="34" charset="0"/>
                <a:cs typeface="Arial" panose="020B0604020202020204" pitchFamily="34" charset="0"/>
              </a:rPr>
              <a:t>Du lịch tự túc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6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4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4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4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54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7" grpId="0"/>
      <p:bldP spid="27657" grpId="1"/>
      <p:bldP spid="27658" grpId="0"/>
      <p:bldP spid="27658" grpId="1"/>
      <p:bldP spid="27659" grpId="0"/>
      <p:bldP spid="27660" grpId="0"/>
      <p:bldP spid="27660" grpId="1"/>
      <p:bldP spid="27663" grpId="0" animBg="1"/>
      <p:bldP spid="27663" grpId="1" animBg="1"/>
      <p:bldP spid="27666" grpId="0" animBg="1"/>
      <p:bldP spid="2766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xmlns="" id="{0114C5A9-62F2-49B3-92BD-46BEB7FD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17" y="183355"/>
            <a:ext cx="9944117" cy="568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FC4FCD32-927A-4EF3-890F-A72A4E081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5527" y="6089870"/>
            <a:ext cx="556094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Miếu bà Chúa Xứ</a:t>
            </a:r>
            <a:r>
              <a:rPr lang="en-US" alt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An Giang</a:t>
            </a:r>
            <a:r>
              <a:rPr lang="vi-VN" alt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xmlns="" id="{FB4326B2-3C20-45B6-B438-DB64CA57B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88" y="64190"/>
            <a:ext cx="8021155" cy="601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3">
            <a:extLst>
              <a:ext uri="{FF2B5EF4-FFF2-40B4-BE49-F238E27FC236}">
                <a16:creationId xmlns:a16="http://schemas.microsoft.com/office/drawing/2014/main" xmlns="" id="{9D829E29-290B-48DA-9038-B1B4412E1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456" y="6209035"/>
            <a:ext cx="599375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du lịch núi Cấm</a:t>
            </a:r>
            <a:r>
              <a:rPr lang="en-US" alt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An Giang</a:t>
            </a:r>
            <a:endParaRPr lang="vi-VN" altLang="vi-VN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xmlns="" id="{98313789-E1AC-4830-8E65-7DD12DC99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86" y="109400"/>
            <a:ext cx="9709627" cy="60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3">
            <a:extLst>
              <a:ext uri="{FF2B5EF4-FFF2-40B4-BE49-F238E27FC236}">
                <a16:creationId xmlns:a16="http://schemas.microsoft.com/office/drawing/2014/main" xmlns="" id="{0CCD223A-91B6-462F-881C-1AA6BEDBE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225" y="6272212"/>
            <a:ext cx="3511550" cy="58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vi-VN" alt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tràm Trà Sư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3850" y="2607310"/>
            <a:ext cx="11544935" cy="13195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Tham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quan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nghỉ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du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ngoạn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du...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74040" y="1212215"/>
            <a:ext cx="114515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Em hãy tìm từ đồng nghĩa với từ 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du lịch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835</Words>
  <Application>Microsoft Office PowerPoint</Application>
  <PresentationFormat>Custom</PresentationFormat>
  <Paragraphs>97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3. Em hãy tìm hiểu câu Đi một ngày đàng học một sàng khôn nghĩa là gì?</vt:lpstr>
      <vt:lpstr>Đi một ngày đàng học một sàng khôn</vt:lpstr>
      <vt:lpstr>PowerPoint Presentation</vt:lpstr>
      <vt:lpstr>DU LỊCH TRÊN SÔNG</vt:lpstr>
      <vt:lpstr>Sông gì đỏ nặng phù sa?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THANH HUONG</dc:creator>
  <cp:lastModifiedBy>THANH HUONG</cp:lastModifiedBy>
  <cp:revision>72</cp:revision>
  <dcterms:created xsi:type="dcterms:W3CDTF">2021-04-03T08:03:00Z</dcterms:created>
  <dcterms:modified xsi:type="dcterms:W3CDTF">2022-04-04T12:22:48Z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1033-11.2.0.10078</vt:lpwstr>
  </property>
</Properties>
</file>