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media/audio2.wav" ContentType="audio/x-wav"/>
  <Override PartName="/ppt/media/audio3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1" r:id="rId2"/>
    <p:sldId id="261" r:id="rId3"/>
    <p:sldId id="289" r:id="rId4"/>
    <p:sldId id="288" r:id="rId5"/>
    <p:sldId id="290" r:id="rId6"/>
    <p:sldId id="292" r:id="rId7"/>
    <p:sldId id="277" r:id="rId8"/>
    <p:sldId id="294" r:id="rId9"/>
    <p:sldId id="295" r:id="rId10"/>
    <p:sldId id="267" r:id="rId11"/>
    <p:sldId id="296" r:id="rId12"/>
    <p:sldId id="299" r:id="rId13"/>
    <p:sldId id="298" r:id="rId14"/>
    <p:sldId id="272" r:id="rId15"/>
    <p:sldId id="297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D65"/>
    <a:srgbClr val="6600CC"/>
    <a:srgbClr val="006666"/>
    <a:srgbClr val="336600"/>
    <a:srgbClr val="004C72"/>
    <a:srgbClr val="990000"/>
    <a:srgbClr val="E8E8E8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>
      <p:cViewPr>
        <p:scale>
          <a:sx n="72" d="100"/>
          <a:sy n="72" d="100"/>
        </p:scale>
        <p:origin x="-1096" y="13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9AB9A-4F29-4FBC-B072-282331441CF9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BDF41-18EE-4924-B937-73BE5E675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7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DF41-18EE-4924-B937-73BE5E6759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6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247D5-404B-4487-8D45-F06DDC633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F26C6-F289-410E-8E52-BE2F6BDBA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BC410-5BA3-46CB-B03F-D28AC7386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AFE95-F93E-4D8C-A77A-3C942CAF8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A514F-5C7C-4614-AFC3-BAD68758A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4D999-6745-4747-BBE5-7AFF86F7B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52230-2053-4122-A63D-8A4A50620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DBDB0-DCCB-4700-87C7-8A78EE62E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2279-2DA6-4990-B950-6C3B5A15B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77AD-63CA-4DE3-925A-3BEF23B9A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A4951-C795-4A7A-BD78-0D8D777F6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AC92486-FC9F-4980-AF32-FEF986A38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/>
    <p:sndAc>
      <p:stSnd>
        <p:snd r:embed="rId13" name="click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362201" y="4343400"/>
            <a:ext cx="6324599" cy="741747"/>
          </a:xfrm>
          <a:prstGeom prst="wedgeRectCallout">
            <a:avLst>
              <a:gd name="adj1" fmla="val -56166"/>
              <a:gd name="adj2" fmla="val -302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14600" y="4423049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990000"/>
                </a:solidFill>
              </a:rPr>
              <a:t>Tìm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trạng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ngữ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trong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câu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sau</a:t>
            </a:r>
            <a:r>
              <a:rPr lang="en-US" sz="3200" b="1" dirty="0" smtClean="0">
                <a:solidFill>
                  <a:srgbClr val="990000"/>
                </a:solidFill>
              </a:rPr>
              <a:t>?</a:t>
            </a:r>
            <a:endParaRPr lang="en-US" sz="3200" b="1" dirty="0">
              <a:solidFill>
                <a:srgbClr val="990000"/>
              </a:solidFill>
            </a:endParaRPr>
          </a:p>
        </p:txBody>
      </p:sp>
      <p:pic>
        <p:nvPicPr>
          <p:cNvPr id="1026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48" b="89881" l="48703" r="70293">
                        <a14:foregroundMark x1="57238" y1="45833" x2="58326" y2="52232"/>
                        <a14:foregroundMark x1="63933" y1="44196" x2="63682" y2="48661"/>
                        <a14:foregroundMark x1="60335" y1="49554" x2="61423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72" t="25348" r="23710" b="6795"/>
          <a:stretch/>
        </p:blipFill>
        <p:spPr bwMode="auto">
          <a:xfrm>
            <a:off x="6358890" y="-42335"/>
            <a:ext cx="32004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90" b="92113" l="25858" r="43515">
                        <a14:foregroundMark x1="40418" y1="29911" x2="41674" y2="30357"/>
                        <a14:foregroundMark x1="40669" y1="35714" x2="40418" y2="36905"/>
                        <a14:foregroundMark x1="32301" y1="45833" x2="32301" y2="50000"/>
                        <a14:foregroundMark x1="37490" y1="43304" x2="3749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9" t="26619" r="56485" b="7906"/>
          <a:stretch/>
        </p:blipFill>
        <p:spPr bwMode="auto">
          <a:xfrm>
            <a:off x="224789" y="2618773"/>
            <a:ext cx="19812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5269231" y="280152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1</a:t>
            </a:r>
            <a:endParaRPr lang="en-US" sz="8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5169814"/>
            <a:ext cx="8077199" cy="10023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8200" y="5350727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accent6"/>
                </a:solidFill>
              </a:rPr>
              <a:t>Tôi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hạn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chế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ăn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đồ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ngọt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để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không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bị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béo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phì</a:t>
            </a:r>
            <a:r>
              <a:rPr lang="en-US" sz="2800" b="1" dirty="0" smtClean="0">
                <a:solidFill>
                  <a:schemeClr val="accent6"/>
                </a:solidFill>
              </a:rPr>
              <a:t>.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94910" y="5843467"/>
            <a:ext cx="33223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ular Callout 15"/>
          <p:cNvSpPr/>
          <p:nvPr/>
        </p:nvSpPr>
        <p:spPr>
          <a:xfrm>
            <a:off x="148591" y="295960"/>
            <a:ext cx="6324599" cy="1300620"/>
          </a:xfrm>
          <a:prstGeom prst="wedgeRectCallout">
            <a:avLst>
              <a:gd name="adj1" fmla="val 53955"/>
              <a:gd name="adj2" fmla="val 402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00990" y="382096"/>
            <a:ext cx="61721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990000"/>
                </a:solidFill>
              </a:rPr>
              <a:t>Trạng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ngữ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trong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câu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bên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dưới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bổ</a:t>
            </a:r>
            <a:r>
              <a:rPr lang="en-US" sz="3200" b="1" dirty="0" smtClean="0">
                <a:solidFill>
                  <a:srgbClr val="990000"/>
                </a:solidFill>
              </a:rPr>
              <a:t> sung ý </a:t>
            </a:r>
            <a:r>
              <a:rPr lang="en-US" sz="3200" b="1" dirty="0" err="1" smtClean="0">
                <a:solidFill>
                  <a:srgbClr val="990000"/>
                </a:solidFill>
              </a:rPr>
              <a:t>nghĩa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gì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cho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câu</a:t>
            </a:r>
            <a:r>
              <a:rPr lang="en-US" sz="3200" b="1" dirty="0" smtClean="0">
                <a:solidFill>
                  <a:srgbClr val="990000"/>
                </a:solidFill>
              </a:rPr>
              <a:t>?</a:t>
            </a:r>
            <a:endParaRPr lang="en-US" sz="3200" b="1" dirty="0">
              <a:solidFill>
                <a:srgbClr val="99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30604" y="1682716"/>
            <a:ext cx="4598672" cy="93605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137283" y="1872809"/>
            <a:ext cx="4232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accent6"/>
                </a:solidFill>
              </a:rPr>
              <a:t>Trạng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ngữ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chỉ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mục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đích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21808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 animBg="1"/>
      <p:bldP spid="13" grpId="0"/>
      <p:bldP spid="16" grpId="0" animBg="1"/>
      <p:bldP spid="17" grpId="0"/>
      <p:bldP spid="18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43000" y="140340"/>
            <a:ext cx="743712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chemeClr val="tx1"/>
                </a:solidFill>
              </a:rPr>
              <a:t>Từ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mỗi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từ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ở </a:t>
            </a:r>
            <a:r>
              <a:rPr lang="en-US" sz="3200" b="1" dirty="0" err="1" smtClean="0">
                <a:solidFill>
                  <a:schemeClr val="tx1"/>
                </a:solidFill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tập</a:t>
            </a:r>
            <a:r>
              <a:rPr lang="en-US" sz="3200" b="1" dirty="0" smtClean="0">
                <a:solidFill>
                  <a:schemeClr val="tx1"/>
                </a:solidFill>
              </a:rPr>
              <a:t> 1, </a:t>
            </a:r>
            <a:r>
              <a:rPr lang="en-US" sz="3200" b="1" dirty="0" err="1" smtClean="0">
                <a:solidFill>
                  <a:schemeClr val="tx1"/>
                </a:solidFill>
              </a:rPr>
              <a:t>chọn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một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từ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vi-VN" sz="3200" b="1" dirty="0">
                <a:solidFill>
                  <a:schemeClr val="tx1"/>
                </a:solidFill>
              </a:rPr>
              <a:t>đ</a:t>
            </a:r>
            <a:r>
              <a:rPr lang="en-US" sz="3200" b="1" dirty="0" err="1">
                <a:solidFill>
                  <a:schemeClr val="tx1"/>
                </a:solidFill>
              </a:rPr>
              <a:t>ặt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với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từ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vi-VN" sz="3200" b="1" dirty="0">
                <a:solidFill>
                  <a:schemeClr val="tx1"/>
                </a:solidFill>
              </a:rPr>
              <a:t>đ</a:t>
            </a:r>
            <a:r>
              <a:rPr lang="en-US" sz="3200" b="1" dirty="0">
                <a:solidFill>
                  <a:schemeClr val="tx1"/>
                </a:solidFill>
              </a:rPr>
              <a:t>ó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" y="253819"/>
            <a:ext cx="914400" cy="8502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2</a:t>
            </a:r>
            <a:endParaRPr lang="en-US" sz="6000" b="1" dirty="0"/>
          </a:p>
        </p:txBody>
      </p:sp>
      <p:sp>
        <p:nvSpPr>
          <p:cNvPr id="2" name="Rectangle 1"/>
          <p:cNvSpPr/>
          <p:nvPr/>
        </p:nvSpPr>
        <p:spPr>
          <a:xfrm>
            <a:off x="163286" y="2133600"/>
            <a:ext cx="8416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4996" y="2779911"/>
            <a:ext cx="19042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2719" y="1379513"/>
            <a:ext cx="784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M: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19" y="3333927"/>
            <a:ext cx="8416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“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ạ!”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3934088"/>
            <a:ext cx="19042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1919" y="4534252"/>
            <a:ext cx="8869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38600" y="5180583"/>
            <a:ext cx="19042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1919" y="5457578"/>
            <a:ext cx="8869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Ai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363062" y="6070779"/>
            <a:ext cx="1288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i PNG Images, Thi Clipart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05" b="65799" l="13871" r="84839">
                        <a14:backgroundMark x1="18387" y1="49071" x2="26774" y2="51301"/>
                        <a14:backgroundMark x1="81613" y1="50186" x2="79677" y2="49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1592">
            <a:off x="-623778" y="-694876"/>
            <a:ext cx="368819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42661" y="76200"/>
            <a:ext cx="65401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solidFill>
                  <a:srgbClr val="0070C0"/>
                </a:solidFill>
              </a:rPr>
              <a:t>CUỘC THI</a:t>
            </a:r>
          </a:p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TRẠNG NGUYÊN CƯỜI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981200"/>
            <a:ext cx="7543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/>
              <a:t>Thi</a:t>
            </a:r>
            <a:r>
              <a:rPr lang="en-US" sz="3200" b="1" dirty="0"/>
              <a:t>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miêu</a:t>
            </a:r>
            <a:r>
              <a:rPr lang="en-US" sz="3200" b="1" dirty="0"/>
              <a:t> </a:t>
            </a:r>
            <a:r>
              <a:rPr lang="en-US" sz="3200" b="1" dirty="0" err="1"/>
              <a:t>tả</a:t>
            </a:r>
            <a:r>
              <a:rPr lang="en-US" sz="3200" b="1" dirty="0"/>
              <a:t> </a:t>
            </a:r>
            <a:r>
              <a:rPr lang="en-US" sz="3200" b="1" dirty="0" err="1"/>
              <a:t>tiếng</a:t>
            </a:r>
            <a:r>
              <a:rPr lang="en-US" sz="3200" b="1" dirty="0"/>
              <a:t> c</a:t>
            </a:r>
            <a:r>
              <a:rPr lang="vi-VN" sz="3200" b="1" dirty="0"/>
              <a:t>ư</a:t>
            </a:r>
            <a:r>
              <a:rPr lang="en-US" sz="3200" b="1" dirty="0" err="1" smtClean="0"/>
              <a:t>ời</a:t>
            </a:r>
            <a:endParaRPr lang="en-US" sz="3200" b="1" dirty="0" smtClean="0"/>
          </a:p>
          <a:p>
            <a:pPr algn="just">
              <a:spcBef>
                <a:spcPct val="50000"/>
              </a:spcBef>
            </a:pPr>
            <a:r>
              <a:rPr lang="en-US" sz="2800" b="1" dirty="0" smtClean="0"/>
              <a:t>* Chia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2 </a:t>
            </a:r>
            <a:r>
              <a:rPr lang="en-US" sz="2800" b="1" dirty="0" err="1" smtClean="0"/>
              <a:t>đội</a:t>
            </a:r>
            <a:r>
              <a:rPr lang="en-US" sz="2800" b="1" dirty="0" smtClean="0"/>
              <a:t> Nam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Nữ</a:t>
            </a:r>
            <a:endParaRPr lang="en-US" sz="2800" b="1" dirty="0" smtClean="0"/>
          </a:p>
          <a:p>
            <a:pPr algn="just">
              <a:spcBef>
                <a:spcPct val="50000"/>
              </a:spcBef>
            </a:pPr>
            <a:r>
              <a:rPr lang="en-US" sz="2800" b="1" dirty="0" smtClean="0"/>
              <a:t>*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lượt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sẽ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nói</a:t>
            </a:r>
            <a:r>
              <a:rPr lang="en-US" sz="2800" b="1" dirty="0" smtClean="0"/>
              <a:t> 1 </a:t>
            </a:r>
            <a:r>
              <a:rPr lang="en-US" sz="2800" b="1" dirty="0" err="1" smtClean="0"/>
              <a:t>từ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miêu</a:t>
            </a:r>
            <a:r>
              <a:rPr lang="en-US" sz="2800" b="1" dirty="0" smtClean="0"/>
              <a:t> </a:t>
            </a:r>
            <a:r>
              <a:rPr lang="en-US" sz="2800" b="1" dirty="0" err="1"/>
              <a:t>tả</a:t>
            </a:r>
            <a:r>
              <a:rPr lang="en-US" sz="2800" b="1" dirty="0"/>
              <a:t> </a:t>
            </a:r>
            <a:r>
              <a:rPr lang="en-US" sz="2800" b="1" dirty="0" err="1"/>
              <a:t>tiếng</a:t>
            </a:r>
            <a:r>
              <a:rPr lang="en-US" sz="2800" b="1" dirty="0"/>
              <a:t> c</a:t>
            </a:r>
            <a:r>
              <a:rPr lang="vi-VN" sz="2800" b="1" dirty="0"/>
              <a:t>ư</a:t>
            </a:r>
            <a:r>
              <a:rPr lang="en-US" sz="2800" b="1" dirty="0" err="1" smtClean="0"/>
              <a:t>ời</a:t>
            </a:r>
            <a:r>
              <a:rPr lang="en-US" sz="2800" b="1" dirty="0"/>
              <a:t>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lặp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lại</a:t>
            </a:r>
            <a:r>
              <a:rPr lang="en-US" sz="2800" b="1" dirty="0" smtClean="0"/>
              <a:t>)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smtClean="0"/>
              <a:t>*</a:t>
            </a:r>
            <a:r>
              <a:rPr lang="en-US" sz="2800" b="1" dirty="0" err="1" smtClean="0"/>
              <a:t>Đội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tìm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nhiều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chiến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thắng</a:t>
            </a:r>
            <a:endParaRPr lang="en-US" sz="2800" b="1" dirty="0"/>
          </a:p>
          <a:p>
            <a:pPr algn="just">
              <a:spcBef>
                <a:spcPct val="50000"/>
              </a:spcBef>
            </a:pPr>
            <a:r>
              <a:rPr lang="en-US" sz="2800" b="1" dirty="0" smtClean="0">
                <a:sym typeface="Wingdings" panose="05000000000000000000" pitchFamily="2" charset="2"/>
              </a:rPr>
              <a:t>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lượt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giơ</a:t>
            </a:r>
            <a:r>
              <a:rPr lang="en-US" sz="2800" b="1" dirty="0"/>
              <a:t> </a:t>
            </a:r>
            <a:r>
              <a:rPr lang="en-US" sz="2800" b="1" dirty="0" err="1"/>
              <a:t>tay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cô</a:t>
            </a:r>
            <a:r>
              <a:rPr lang="en-US" sz="2800" b="1" dirty="0"/>
              <a:t> </a:t>
            </a:r>
            <a:r>
              <a:rPr lang="en-US" sz="2800" b="1" dirty="0" err="1"/>
              <a:t>giáo</a:t>
            </a:r>
            <a:r>
              <a:rPr lang="en-US" sz="2800" b="1" dirty="0"/>
              <a:t> 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nhé</a:t>
            </a:r>
            <a:r>
              <a:rPr lang="en-US" sz="2800" b="1" dirty="0"/>
              <a:t>! </a:t>
            </a:r>
            <a:r>
              <a:rPr lang="en-US" sz="2800" b="1" dirty="0" err="1"/>
              <a:t>Mỗi</a:t>
            </a:r>
            <a:r>
              <a:rPr lang="en-US" sz="2800" b="1" dirty="0"/>
              <a:t> </a:t>
            </a:r>
            <a:r>
              <a:rPr lang="en-US" sz="2800" b="1" dirty="0" err="1"/>
              <a:t>lượt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5 </a:t>
            </a:r>
            <a:r>
              <a:rPr lang="en-US" sz="2800" b="1" dirty="0" err="1"/>
              <a:t>giây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91370901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ức lan toả của nụ cười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M A">
            <a:extLst>
              <a:ext uri="{FF2B5EF4-FFF2-40B4-BE49-F238E27FC236}">
                <a16:creationId xmlns:a16="http://schemas.microsoft.com/office/drawing/2014/main" xmlns="" id="{9E446D1E-2077-4201-A52A-247B179F568F}"/>
              </a:ext>
            </a:extLst>
          </p:cNvPr>
          <p:cNvSpPr/>
          <p:nvPr/>
        </p:nvSpPr>
        <p:spPr>
          <a:xfrm>
            <a:off x="94303" y="5873328"/>
            <a:ext cx="3867290" cy="8509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9">
            <a:extLst>
              <a:ext uri="{FF2B5EF4-FFF2-40B4-BE49-F238E27FC236}">
                <a16:creationId xmlns:a16="http://schemas.microsoft.com/office/drawing/2014/main" xmlns="" id="{695F2CD9-5337-45AC-9131-76B643135782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26">
            <a:extLst>
              <a:ext uri="{FF2B5EF4-FFF2-40B4-BE49-F238E27FC236}">
                <a16:creationId xmlns:a16="http://schemas.microsoft.com/office/drawing/2014/main" xmlns="" id="{C460FEC5-6A86-4A26-AF05-00DEC8883F13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C5C41E-5105-4CDF-95B0-4CD67F72B833}"/>
              </a:ext>
            </a:extLst>
          </p:cNvPr>
          <p:cNvSpPr/>
          <p:nvPr/>
        </p:nvSpPr>
        <p:spPr>
          <a:xfrm>
            <a:off x="134622" y="6055238"/>
            <a:ext cx="1965923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BOY</a:t>
            </a:r>
          </a:p>
        </p:txBody>
      </p:sp>
      <p:sp>
        <p:nvSpPr>
          <p:cNvPr id="7" name="Plus Sign 27">
            <a:extLst>
              <a:ext uri="{FF2B5EF4-FFF2-40B4-BE49-F238E27FC236}">
                <a16:creationId xmlns:a16="http://schemas.microsoft.com/office/drawing/2014/main" xmlns="" id="{C0ADA48E-FF62-4D6C-AEC7-76FE2BB22265}"/>
              </a:ext>
            </a:extLst>
          </p:cNvPr>
          <p:cNvSpPr/>
          <p:nvPr/>
        </p:nvSpPr>
        <p:spPr>
          <a:xfrm>
            <a:off x="3064366" y="5872144"/>
            <a:ext cx="850937" cy="8509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30">
            <a:extLst>
              <a:ext uri="{FF2B5EF4-FFF2-40B4-BE49-F238E27FC236}">
                <a16:creationId xmlns:a16="http://schemas.microsoft.com/office/drawing/2014/main" xmlns="" id="{85F35C3C-A9B7-4D52-8BD9-7FC35D3B10CE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: Rounded Corners 31">
            <a:extLst>
              <a:ext uri="{FF2B5EF4-FFF2-40B4-BE49-F238E27FC236}">
                <a16:creationId xmlns:a16="http://schemas.microsoft.com/office/drawing/2014/main" xmlns="" id="{FE22CBCF-3661-4BE4-9E00-A356CF6DA704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Rectangle: Rounded Corners 32">
            <a:extLst>
              <a:ext uri="{FF2B5EF4-FFF2-40B4-BE49-F238E27FC236}">
                <a16:creationId xmlns:a16="http://schemas.microsoft.com/office/drawing/2014/main" xmlns="" id="{0EC34A96-6D54-458C-A63A-5EC536E6A8B6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33">
            <a:extLst>
              <a:ext uri="{FF2B5EF4-FFF2-40B4-BE49-F238E27FC236}">
                <a16:creationId xmlns:a16="http://schemas.microsoft.com/office/drawing/2014/main" xmlns="" id="{30F75734-8CFE-4DD9-AFD1-44D9617C5BEC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Rectangle: Rounded Corners 34">
            <a:extLst>
              <a:ext uri="{FF2B5EF4-FFF2-40B4-BE49-F238E27FC236}">
                <a16:creationId xmlns:a16="http://schemas.microsoft.com/office/drawing/2014/main" xmlns="" id="{AF164F84-9A33-40A4-83BD-7C26986DA449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ectangle: Rounded Corners 35">
            <a:extLst>
              <a:ext uri="{FF2B5EF4-FFF2-40B4-BE49-F238E27FC236}">
                <a16:creationId xmlns:a16="http://schemas.microsoft.com/office/drawing/2014/main" xmlns="" id="{3272EE21-FC19-45E4-A696-BA1F74E2786E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xmlns="" id="{EEFBF020-CB62-4571-8E96-65EBCDB188D0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Rectangle: Rounded Corners 37">
            <a:extLst>
              <a:ext uri="{FF2B5EF4-FFF2-40B4-BE49-F238E27FC236}">
                <a16:creationId xmlns:a16="http://schemas.microsoft.com/office/drawing/2014/main" xmlns="" id="{1CAD5011-DEE8-4F1C-82C8-D7326EA1B027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Rectangle: Rounded Corners 38">
            <a:extLst>
              <a:ext uri="{FF2B5EF4-FFF2-40B4-BE49-F238E27FC236}">
                <a16:creationId xmlns:a16="http://schemas.microsoft.com/office/drawing/2014/main" xmlns="" id="{21CAD983-DE57-4F94-81BE-F99C797A7498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" name="TEAM B">
            <a:extLst>
              <a:ext uri="{FF2B5EF4-FFF2-40B4-BE49-F238E27FC236}">
                <a16:creationId xmlns:a16="http://schemas.microsoft.com/office/drawing/2014/main" xmlns="" id="{3BABE20B-65A7-417B-90CD-AF05A98C5065}"/>
              </a:ext>
            </a:extLst>
          </p:cNvPr>
          <p:cNvSpPr/>
          <p:nvPr/>
        </p:nvSpPr>
        <p:spPr>
          <a:xfrm>
            <a:off x="5050197" y="5894749"/>
            <a:ext cx="3801380" cy="8509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45">
            <a:extLst>
              <a:ext uri="{FF2B5EF4-FFF2-40B4-BE49-F238E27FC236}">
                <a16:creationId xmlns:a16="http://schemas.microsoft.com/office/drawing/2014/main" xmlns="" id="{3A418AAB-14C4-43B9-A0B3-EB8B63CAD425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46">
            <a:extLst>
              <a:ext uri="{FF2B5EF4-FFF2-40B4-BE49-F238E27FC236}">
                <a16:creationId xmlns:a16="http://schemas.microsoft.com/office/drawing/2014/main" xmlns="" id="{E8926347-DC9E-4C00-ABDA-80769182014A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2CE2229-2B52-46F5-8794-CD28FD83C87A}"/>
              </a:ext>
            </a:extLst>
          </p:cNvPr>
          <p:cNvSpPr/>
          <p:nvPr/>
        </p:nvSpPr>
        <p:spPr>
          <a:xfrm>
            <a:off x="5084836" y="6077844"/>
            <a:ext cx="2042867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GIRL</a:t>
            </a:r>
          </a:p>
        </p:txBody>
      </p:sp>
      <p:sp>
        <p:nvSpPr>
          <p:cNvPr id="21" name="Plus Sign 48">
            <a:extLst>
              <a:ext uri="{FF2B5EF4-FFF2-40B4-BE49-F238E27FC236}">
                <a16:creationId xmlns:a16="http://schemas.microsoft.com/office/drawing/2014/main" xmlns="" id="{B4844364-978A-40EA-BDCF-251586E48617}"/>
              </a:ext>
            </a:extLst>
          </p:cNvPr>
          <p:cNvSpPr/>
          <p:nvPr/>
        </p:nvSpPr>
        <p:spPr>
          <a:xfrm>
            <a:off x="8040959" y="5897666"/>
            <a:ext cx="850937" cy="8509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49">
            <a:extLst>
              <a:ext uri="{FF2B5EF4-FFF2-40B4-BE49-F238E27FC236}">
                <a16:creationId xmlns:a16="http://schemas.microsoft.com/office/drawing/2014/main" xmlns="" id="{B3EA558D-D123-4A63-962D-3D14C80FE4AC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50">
            <a:extLst>
              <a:ext uri="{FF2B5EF4-FFF2-40B4-BE49-F238E27FC236}">
                <a16:creationId xmlns:a16="http://schemas.microsoft.com/office/drawing/2014/main" xmlns="" id="{391CB609-471D-4B72-8336-FEE182D3A2BF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ectangle: Rounded Corners 51">
            <a:extLst>
              <a:ext uri="{FF2B5EF4-FFF2-40B4-BE49-F238E27FC236}">
                <a16:creationId xmlns:a16="http://schemas.microsoft.com/office/drawing/2014/main" xmlns="" id="{5EF116F2-D354-4679-AF4B-3BBD1DF0FA2F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Rectangle: Rounded Corners 52">
            <a:extLst>
              <a:ext uri="{FF2B5EF4-FFF2-40B4-BE49-F238E27FC236}">
                <a16:creationId xmlns:a16="http://schemas.microsoft.com/office/drawing/2014/main" xmlns="" id="{CD306276-6EC5-4B73-99AB-84B71B077E9B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ectangle: Rounded Corners 53">
            <a:extLst>
              <a:ext uri="{FF2B5EF4-FFF2-40B4-BE49-F238E27FC236}">
                <a16:creationId xmlns:a16="http://schemas.microsoft.com/office/drawing/2014/main" xmlns="" id="{B8B6CBCC-7C32-4D40-A382-6A254031C51F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Rectangle: Rounded Corners 54">
            <a:extLst>
              <a:ext uri="{FF2B5EF4-FFF2-40B4-BE49-F238E27FC236}">
                <a16:creationId xmlns:a16="http://schemas.microsoft.com/office/drawing/2014/main" xmlns="" id="{0563D1F2-1118-4C82-8051-127A069D5010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Rectangle: Rounded Corners 55">
            <a:extLst>
              <a:ext uri="{FF2B5EF4-FFF2-40B4-BE49-F238E27FC236}">
                <a16:creationId xmlns:a16="http://schemas.microsoft.com/office/drawing/2014/main" xmlns="" id="{DAF94515-4926-4733-9317-EBB155A28A40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Rectangle: Rounded Corners 56">
            <a:extLst>
              <a:ext uri="{FF2B5EF4-FFF2-40B4-BE49-F238E27FC236}">
                <a16:creationId xmlns:a16="http://schemas.microsoft.com/office/drawing/2014/main" xmlns="" id="{AE755381-E437-4D9A-9849-E76DFD8D34C4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Rectangle: Rounded Corners 57">
            <a:extLst>
              <a:ext uri="{FF2B5EF4-FFF2-40B4-BE49-F238E27FC236}">
                <a16:creationId xmlns:a16="http://schemas.microsoft.com/office/drawing/2014/main" xmlns="" id="{9079E92C-E1A4-4CBC-9A74-1A05F164AA5D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1" name="Heart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DA69900A-F0DA-4B13-B9A0-C0120A855BBF}"/>
              </a:ext>
            </a:extLst>
          </p:cNvPr>
          <p:cNvSpPr/>
          <p:nvPr/>
        </p:nvSpPr>
        <p:spPr>
          <a:xfrm>
            <a:off x="3860450" y="5811451"/>
            <a:ext cx="1224980" cy="972322"/>
          </a:xfrm>
          <a:prstGeom prst="hear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4A2</a:t>
            </a:r>
            <a:endParaRPr lang="en-US" sz="28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DDC2A37-E953-4F38-95BF-78B9FF9FB939}"/>
              </a:ext>
            </a:extLst>
          </p:cNvPr>
          <p:cNvSpPr/>
          <p:nvPr/>
        </p:nvSpPr>
        <p:spPr>
          <a:xfrm>
            <a:off x="376550" y="304800"/>
            <a:ext cx="3570529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405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BOY</a:t>
            </a:r>
            <a:endParaRPr lang="en-US" sz="4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7990285-D234-409A-A366-B0B4CE51FFC4}"/>
              </a:ext>
            </a:extLst>
          </p:cNvPr>
          <p:cNvSpPr/>
          <p:nvPr/>
        </p:nvSpPr>
        <p:spPr>
          <a:xfrm>
            <a:off x="5165622" y="304800"/>
            <a:ext cx="3570529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405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GIRL</a:t>
            </a:r>
            <a:endParaRPr lang="en-US" sz="4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231456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06680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</a:rPr>
              <a:t>i hi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8492" y="106680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</a:rPr>
              <a:t>a </a:t>
            </a:r>
            <a:r>
              <a:rPr lang="en-US" sz="2400" b="1" dirty="0" err="1" smtClean="0">
                <a:solidFill>
                  <a:schemeClr val="tx1"/>
                </a:solidFill>
              </a:rPr>
              <a:t>ha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71978" y="106680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h</a:t>
            </a:r>
            <a:r>
              <a:rPr lang="en-US" sz="2400" b="1" dirty="0" err="1" smtClean="0">
                <a:solidFill>
                  <a:schemeClr val="tx1"/>
                </a:solidFill>
              </a:rPr>
              <a:t>ả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hê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35464" y="106680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</a:rPr>
              <a:t>e </a:t>
            </a:r>
            <a:r>
              <a:rPr lang="en-US" sz="2400" b="1" dirty="0" err="1" smtClean="0">
                <a:solidFill>
                  <a:schemeClr val="tx1"/>
                </a:solidFill>
              </a:rPr>
              <a:t>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1506" y="2032478"/>
            <a:ext cx="2365692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khanh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khách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55798" y="2005002"/>
            <a:ext cx="18288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s</a:t>
            </a:r>
            <a:r>
              <a:rPr lang="en-US" sz="2400" b="1" dirty="0" err="1" smtClean="0">
                <a:solidFill>
                  <a:schemeClr val="tx1"/>
                </a:solidFill>
              </a:rPr>
              <a:t>ằng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sặc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16827" y="1986937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khoái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chí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25455" y="1986937"/>
            <a:ext cx="1910917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k</a:t>
            </a:r>
            <a:r>
              <a:rPr lang="en-US" sz="2400" b="1" dirty="0" err="1" smtClean="0">
                <a:solidFill>
                  <a:schemeClr val="tx1"/>
                </a:solidFill>
              </a:rPr>
              <a:t>húc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khích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98950" y="106680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h</a:t>
            </a:r>
            <a:r>
              <a:rPr lang="en-US" sz="2400" b="1" dirty="0" err="1" smtClean="0">
                <a:solidFill>
                  <a:schemeClr val="tx1"/>
                </a:solidFill>
              </a:rPr>
              <a:t>ì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hì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1600" y="2943204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r</a:t>
            </a:r>
            <a:r>
              <a:rPr lang="en-US" sz="2400" b="1" dirty="0" err="1" smtClean="0">
                <a:solidFill>
                  <a:schemeClr val="tx1"/>
                </a:solidFill>
              </a:rPr>
              <a:t>úc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rích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40427" y="2943204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g</a:t>
            </a:r>
            <a:r>
              <a:rPr lang="en-US" sz="2400" b="1" dirty="0" err="1" smtClean="0">
                <a:solidFill>
                  <a:schemeClr val="tx1"/>
                </a:solidFill>
              </a:rPr>
              <a:t>iòn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giã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09254" y="2943204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g</a:t>
            </a:r>
            <a:r>
              <a:rPr lang="en-US" sz="2400" b="1" dirty="0" err="1" smtClean="0">
                <a:solidFill>
                  <a:schemeClr val="tx1"/>
                </a:solidFill>
              </a:rPr>
              <a:t>iòn</a:t>
            </a:r>
            <a:r>
              <a:rPr lang="en-US" sz="2400" b="1" dirty="0" smtClean="0">
                <a:solidFill>
                  <a:schemeClr val="tx1"/>
                </a:solidFill>
              </a:rPr>
              <a:t> tan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59972" y="2957085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r</a:t>
            </a:r>
            <a:r>
              <a:rPr lang="en-US" sz="2400" b="1" dirty="0" err="1" smtClean="0">
                <a:solidFill>
                  <a:schemeClr val="tx1"/>
                </a:solidFill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rả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43669" y="3794028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h</a:t>
            </a:r>
            <a:r>
              <a:rPr lang="en-US" sz="2400" b="1" dirty="0" err="1" smtClean="0">
                <a:solidFill>
                  <a:schemeClr val="tx1"/>
                </a:solidFill>
              </a:rPr>
              <a:t>ô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hố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69991" y="3767821"/>
            <a:ext cx="2307659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khùng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khục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27573" y="3767821"/>
            <a:ext cx="2008663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</a:t>
            </a:r>
            <a:r>
              <a:rPr lang="en-US" sz="2400" b="1" dirty="0" err="1" smtClean="0">
                <a:solidFill>
                  <a:schemeClr val="tx1"/>
                </a:solidFill>
              </a:rPr>
              <a:t>oang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toác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93798" y="4732803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tủm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tỉm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12495" y="4732803"/>
            <a:ext cx="1522969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</a:rPr>
              <a:t>a </a:t>
            </a:r>
            <a:r>
              <a:rPr lang="en-US" sz="2400" b="1" dirty="0" err="1" smtClean="0">
                <a:solidFill>
                  <a:schemeClr val="tx1"/>
                </a:solidFill>
              </a:rPr>
              <a:t>hả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45449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133600" y="5943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0" y="1173658"/>
            <a:ext cx="842554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0" y="3276600"/>
            <a:ext cx="928188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/>
      <p:bldP spid="20504" grpId="0"/>
      <p:bldP spid="205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85800" y="762000"/>
            <a:ext cx="7620000" cy="2438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t-IT" sz="5400" b="1" kern="10" spc="-5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Trò chơi : Ai nhanh </a:t>
            </a:r>
            <a:r>
              <a:rPr lang="it-IT" sz="5400" b="1" kern="10" spc="-54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mắt</a:t>
            </a:r>
            <a:endParaRPr lang="en-US" sz="5400" b="1" kern="10" spc="-54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057400" y="4724400"/>
            <a:ext cx="518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Nối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c</a:t>
            </a:r>
            <a:r>
              <a:rPr lang="vi-VN" sz="3200" b="1" dirty="0" smtClean="0">
                <a:solidFill>
                  <a:srgbClr val="FF0000"/>
                </a:solidFill>
                <a:cs typeface="Arial" charset="0"/>
              </a:rPr>
              <a:t>ư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ời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: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70536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9599" y="578643"/>
            <a:ext cx="250507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09599" y="1569243"/>
            <a:ext cx="250507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9599" y="2550998"/>
            <a:ext cx="250507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09599" y="3550443"/>
            <a:ext cx="250507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09599" y="4617243"/>
            <a:ext cx="250507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09599" y="5538081"/>
            <a:ext cx="250507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khục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724400" y="242163"/>
            <a:ext cx="3962400" cy="830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740166" y="1153319"/>
            <a:ext cx="3946634" cy="12001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 trong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740166" y="2446361"/>
            <a:ext cx="3962400" cy="830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…….,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724400" y="3410767"/>
            <a:ext cx="39624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…………,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724400" y="4351224"/>
            <a:ext cx="3954517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740166" y="5305425"/>
            <a:ext cx="396240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114675" y="578643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372651" y="38967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3133499" y="16002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4343400" y="1499054"/>
            <a:ext cx="438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133499" y="257492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372651" y="2521063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133499" y="354965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343400" y="371792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3140074" y="5538081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343400" y="4473601"/>
            <a:ext cx="3205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3140074" y="4586287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4343400" y="57150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3410174" y="853280"/>
            <a:ext cx="1076099" cy="186497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V="1">
            <a:off x="3439890" y="723079"/>
            <a:ext cx="1046383" cy="115574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V="1">
            <a:off x="3457575" y="1775504"/>
            <a:ext cx="1028698" cy="105988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3458251" y="3820912"/>
            <a:ext cx="1028022" cy="11917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3430307" y="4878273"/>
            <a:ext cx="942344" cy="10558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V="1">
            <a:off x="3457575" y="4795637"/>
            <a:ext cx="1028698" cy="98124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1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1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0" dur="1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/>
      <p:bldP spid="15380" grpId="0"/>
      <p:bldP spid="15381" grpId="0"/>
      <p:bldP spid="15382" grpId="0"/>
      <p:bldP spid="15383" grpId="0"/>
      <p:bldP spid="15385" grpId="0"/>
      <p:bldP spid="15386" grpId="0"/>
      <p:bldP spid="15387" grpId="0"/>
      <p:bldP spid="15388" grpId="0"/>
      <p:bldP spid="15389" grpId="0"/>
      <p:bldP spid="15390" grpId="0"/>
      <p:bldP spid="15391" grpId="0"/>
      <p:bldP spid="15392" grpId="0" animBg="1"/>
      <p:bldP spid="15394" grpId="0" animBg="1"/>
      <p:bldP spid="15395" grpId="0" animBg="1"/>
      <p:bldP spid="15396" grpId="0" animBg="1"/>
      <p:bldP spid="15398" grpId="0" animBg="1"/>
      <p:bldP spid="153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895600" y="4343400"/>
            <a:ext cx="5791200" cy="1828800"/>
          </a:xfrm>
          <a:prstGeom prst="wedgeRectCallout">
            <a:avLst>
              <a:gd name="adj1" fmla="val -59780"/>
              <a:gd name="adj2" fmla="val -4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96540" y="4596080"/>
            <a:ext cx="5981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130D65"/>
                </a:solidFill>
              </a:rPr>
              <a:t>Trạng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ngữ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chỉ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mục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đích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130D65"/>
                </a:solidFill>
              </a:rPr>
              <a:t>trả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lời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cho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các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câu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hỏi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nào</a:t>
            </a:r>
            <a:r>
              <a:rPr lang="en-US" sz="3200" b="1" dirty="0" smtClean="0">
                <a:solidFill>
                  <a:srgbClr val="130D65"/>
                </a:solidFill>
              </a:rPr>
              <a:t>?</a:t>
            </a:r>
            <a:endParaRPr lang="en-US" sz="3200" b="1" dirty="0">
              <a:solidFill>
                <a:srgbClr val="130D65"/>
              </a:solidFill>
            </a:endParaRPr>
          </a:p>
        </p:txBody>
      </p:sp>
      <p:pic>
        <p:nvPicPr>
          <p:cNvPr id="1026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48" b="89881" l="48703" r="70293">
                        <a14:foregroundMark x1="57238" y1="45833" x2="58326" y2="52232"/>
                        <a14:foregroundMark x1="63933" y1="44196" x2="63682" y2="48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72" t="25348" r="23710" b="6795"/>
          <a:stretch/>
        </p:blipFill>
        <p:spPr bwMode="auto">
          <a:xfrm>
            <a:off x="6263640" y="-345312"/>
            <a:ext cx="32004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90" b="92113" l="25858" r="43515">
                        <a14:foregroundMark x1="40418" y1="29911" x2="41674" y2="30357"/>
                        <a14:foregroundMark x1="40669" y1="35714" x2="40418" y2="36905"/>
                        <a14:foregroundMark x1="32301" y1="45833" x2="32301" y2="50000"/>
                        <a14:foregroundMark x1="37490" y1="43304" x2="3749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9" t="26619" r="56485" b="7906"/>
          <a:stretch/>
        </p:blipFill>
        <p:spPr bwMode="auto">
          <a:xfrm>
            <a:off x="381000" y="2667000"/>
            <a:ext cx="19812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845946" y="108440"/>
            <a:ext cx="4541520" cy="2823307"/>
          </a:xfrm>
          <a:prstGeom prst="cloudCallout">
            <a:avLst>
              <a:gd name="adj1" fmla="val 57500"/>
              <a:gd name="adj2" fmla="val 252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95600" y="1775251"/>
            <a:ext cx="2788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969771" y="1137553"/>
            <a:ext cx="4686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</a:rPr>
              <a:t>Nhằm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mục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đích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857500" y="533400"/>
            <a:ext cx="2788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297181" y="28694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2</a:t>
            </a:r>
          </a:p>
        </p:txBody>
      </p:sp>
    </p:spTree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34340" y="609599"/>
            <a:ext cx="7261860" cy="1981201"/>
          </a:xfrm>
          <a:prstGeom prst="cloudCallout">
            <a:avLst>
              <a:gd name="adj1" fmla="val 35679"/>
              <a:gd name="adj2" fmla="val 715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82980" y="1000034"/>
            <a:ext cx="58826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27279D"/>
                </a:solidFill>
              </a:rPr>
              <a:t>Đặt</a:t>
            </a:r>
            <a:r>
              <a:rPr lang="en-US" sz="3600" b="1" dirty="0" smtClean="0">
                <a:solidFill>
                  <a:srgbClr val="27279D"/>
                </a:solidFill>
              </a:rPr>
              <a:t> </a:t>
            </a:r>
            <a:r>
              <a:rPr lang="en-US" sz="3600" b="1" dirty="0">
                <a:solidFill>
                  <a:srgbClr val="27279D"/>
                </a:solidFill>
              </a:rPr>
              <a:t>1 </a:t>
            </a:r>
            <a:r>
              <a:rPr lang="en-US" sz="3600" b="1" dirty="0" err="1">
                <a:solidFill>
                  <a:srgbClr val="27279D"/>
                </a:solidFill>
              </a:rPr>
              <a:t>câu</a:t>
            </a:r>
            <a:r>
              <a:rPr lang="en-US" sz="3600" b="1" dirty="0">
                <a:solidFill>
                  <a:srgbClr val="27279D"/>
                </a:solidFill>
              </a:rPr>
              <a:t> </a:t>
            </a:r>
            <a:r>
              <a:rPr lang="en-US" sz="3600" b="1" dirty="0" err="1">
                <a:solidFill>
                  <a:srgbClr val="27279D"/>
                </a:solidFill>
              </a:rPr>
              <a:t>có</a:t>
            </a:r>
            <a:r>
              <a:rPr lang="en-US" sz="3600" b="1" dirty="0">
                <a:solidFill>
                  <a:srgbClr val="27279D"/>
                </a:solidFill>
              </a:rPr>
              <a:t> </a:t>
            </a:r>
            <a:r>
              <a:rPr lang="en-US" sz="3600" b="1" dirty="0" err="1">
                <a:solidFill>
                  <a:srgbClr val="27279D"/>
                </a:solidFill>
              </a:rPr>
              <a:t>trạng</a:t>
            </a:r>
            <a:r>
              <a:rPr lang="en-US" sz="3600" b="1" dirty="0">
                <a:solidFill>
                  <a:srgbClr val="27279D"/>
                </a:solidFill>
              </a:rPr>
              <a:t> </a:t>
            </a:r>
            <a:r>
              <a:rPr lang="en-US" sz="3600" b="1" dirty="0" err="1">
                <a:solidFill>
                  <a:srgbClr val="27279D"/>
                </a:solidFill>
              </a:rPr>
              <a:t>ngữ</a:t>
            </a:r>
            <a:r>
              <a:rPr lang="en-US" sz="3600" b="1" dirty="0">
                <a:solidFill>
                  <a:srgbClr val="27279D"/>
                </a:solidFill>
              </a:rPr>
              <a:t> </a:t>
            </a:r>
            <a:r>
              <a:rPr lang="en-US" sz="3600" b="1" dirty="0" err="1">
                <a:solidFill>
                  <a:srgbClr val="27279D"/>
                </a:solidFill>
              </a:rPr>
              <a:t>chỉ</a:t>
            </a:r>
            <a:r>
              <a:rPr lang="en-US" sz="3600" b="1" dirty="0">
                <a:solidFill>
                  <a:srgbClr val="27279D"/>
                </a:solidFill>
              </a:rPr>
              <a:t> </a:t>
            </a:r>
            <a:r>
              <a:rPr lang="en-US" sz="3600" b="1" dirty="0" err="1">
                <a:solidFill>
                  <a:srgbClr val="27279D"/>
                </a:solidFill>
              </a:rPr>
              <a:t>mục</a:t>
            </a:r>
            <a:r>
              <a:rPr lang="en-US" sz="3600" b="1" dirty="0">
                <a:solidFill>
                  <a:srgbClr val="27279D"/>
                </a:solidFill>
              </a:rPr>
              <a:t> </a:t>
            </a:r>
            <a:r>
              <a:rPr lang="vi-VN" sz="3600" b="1" dirty="0">
                <a:solidFill>
                  <a:srgbClr val="27279D"/>
                </a:solidFill>
              </a:rPr>
              <a:t>đ</a:t>
            </a:r>
            <a:r>
              <a:rPr lang="en-US" sz="3600" b="1" dirty="0" err="1">
                <a:solidFill>
                  <a:srgbClr val="27279D"/>
                </a:solidFill>
              </a:rPr>
              <a:t>ích</a:t>
            </a:r>
            <a:r>
              <a:rPr lang="en-US" sz="3600" b="1" dirty="0">
                <a:solidFill>
                  <a:srgbClr val="27279D"/>
                </a:solidFill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548640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" y="3200400"/>
            <a:ext cx="6294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M: </a:t>
            </a:r>
            <a:r>
              <a:rPr lang="en-US" sz="3200" i="1" dirty="0" err="1" smtClean="0"/>
              <a:t>Để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có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một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cơ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thể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khỏe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mạnh</a:t>
            </a:r>
            <a:r>
              <a:rPr lang="en-US" sz="3200" i="1" dirty="0" smtClean="0"/>
              <a:t>, </a:t>
            </a:r>
            <a:r>
              <a:rPr lang="en-US" sz="3200" i="1" dirty="0" err="1" smtClean="0"/>
              <a:t>tôi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tập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thể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dục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hàng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ngày</a:t>
            </a:r>
            <a:r>
              <a:rPr lang="en-US" sz="3200" i="1" dirty="0" smtClean="0"/>
              <a:t>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147735480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66800" y="1483548"/>
            <a:ext cx="739140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990000"/>
                </a:solidFill>
              </a:rPr>
              <a:t>Thêm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chủ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ngữ</a:t>
            </a:r>
            <a:r>
              <a:rPr lang="en-US" sz="3200" b="1" dirty="0" smtClean="0">
                <a:solidFill>
                  <a:srgbClr val="990000"/>
                </a:solidFill>
              </a:rPr>
              <a:t>, </a:t>
            </a:r>
            <a:r>
              <a:rPr lang="en-US" sz="3200" b="1" dirty="0" err="1" smtClean="0">
                <a:solidFill>
                  <a:srgbClr val="990000"/>
                </a:solidFill>
              </a:rPr>
              <a:t>vị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ngữ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vào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chỗ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trống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vi-VN" sz="3200" b="1" dirty="0">
                <a:solidFill>
                  <a:srgbClr val="990000"/>
                </a:solidFill>
              </a:rPr>
              <a:t>đ</a:t>
            </a:r>
            <a:r>
              <a:rPr lang="en-US" sz="3200" b="1" dirty="0">
                <a:solidFill>
                  <a:srgbClr val="990000"/>
                </a:solidFill>
              </a:rPr>
              <a:t>ể </a:t>
            </a:r>
            <a:r>
              <a:rPr lang="en-US" sz="3200" b="1" dirty="0" err="1" smtClean="0">
                <a:solidFill>
                  <a:srgbClr val="990000"/>
                </a:solidFill>
              </a:rPr>
              <a:t>có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câu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hoàn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chỉnh</a:t>
            </a:r>
            <a:r>
              <a:rPr lang="en-US" sz="3200" b="1" dirty="0" smtClean="0">
                <a:solidFill>
                  <a:srgbClr val="990000"/>
                </a:solidFill>
              </a:rPr>
              <a:t>:</a:t>
            </a:r>
            <a:endParaRPr lang="en-US" sz="3200" b="1" dirty="0">
              <a:solidFill>
                <a:srgbClr val="99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" y="548640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4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79120" y="2924384"/>
            <a:ext cx="7879080" cy="990600"/>
          </a:xfrm>
          <a:prstGeom prst="wedgeRoundRectCallout">
            <a:avLst>
              <a:gd name="adj1" fmla="val -53224"/>
              <a:gd name="adj2" fmla="val 3634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5340" y="3158074"/>
            <a:ext cx="7894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 smtClean="0"/>
              <a:t>Vì</a:t>
            </a:r>
            <a:r>
              <a:rPr lang="en-US" sz="2800" b="1" dirty="0" smtClean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tương</a:t>
            </a:r>
            <a:r>
              <a:rPr lang="en-US" sz="2800" b="1" dirty="0"/>
              <a:t> </a:t>
            </a:r>
            <a:r>
              <a:rPr lang="en-US" sz="2800" b="1" dirty="0" err="1"/>
              <a:t>lai</a:t>
            </a:r>
            <a:r>
              <a:rPr lang="en-US" sz="2800" b="1" dirty="0"/>
              <a:t> </a:t>
            </a:r>
            <a:r>
              <a:rPr lang="en-US" sz="2800" b="1" dirty="0" err="1"/>
              <a:t>tốt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/>
              <a:t>hơn</a:t>
            </a:r>
            <a:r>
              <a:rPr lang="en-US" sz="2800" b="1" dirty="0"/>
              <a:t>,………………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8120" y="4278602"/>
            <a:ext cx="8260080" cy="990600"/>
          </a:xfrm>
          <a:prstGeom prst="wedgeRoundRectCallout">
            <a:avLst>
              <a:gd name="adj1" fmla="val 53418"/>
              <a:gd name="adj2" fmla="val 9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" y="4512292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</a:rPr>
              <a:t>húng</a:t>
            </a:r>
            <a:r>
              <a:rPr lang="en-US" sz="2800" b="1" dirty="0" smtClean="0">
                <a:solidFill>
                  <a:srgbClr val="FF0000"/>
                </a:solidFill>
              </a:rPr>
              <a:t> ta </a:t>
            </a:r>
            <a:r>
              <a:rPr lang="en-US" sz="2800" b="1" dirty="0" err="1" smtClean="0">
                <a:solidFill>
                  <a:srgbClr val="FF0000"/>
                </a:solidFill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chăm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chỉ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ngay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5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66800" y="1483548"/>
            <a:ext cx="739140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990000"/>
                </a:solidFill>
              </a:rPr>
              <a:t>Thêm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trạng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ngữ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chỉ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mục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đích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vào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chỗ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trống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vi-VN" sz="3200" b="1" dirty="0">
                <a:solidFill>
                  <a:srgbClr val="990000"/>
                </a:solidFill>
              </a:rPr>
              <a:t>đ</a:t>
            </a:r>
            <a:r>
              <a:rPr lang="en-US" sz="3200" b="1" dirty="0">
                <a:solidFill>
                  <a:srgbClr val="990000"/>
                </a:solidFill>
              </a:rPr>
              <a:t>ể </a:t>
            </a:r>
            <a:r>
              <a:rPr lang="en-US" sz="3200" b="1" dirty="0" err="1" smtClean="0">
                <a:solidFill>
                  <a:srgbClr val="990000"/>
                </a:solidFill>
              </a:rPr>
              <a:t>có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câu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hoàn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chỉnh</a:t>
            </a:r>
            <a:r>
              <a:rPr lang="en-US" sz="3200" b="1" dirty="0" smtClean="0">
                <a:solidFill>
                  <a:srgbClr val="990000"/>
                </a:solidFill>
              </a:rPr>
              <a:t>:</a:t>
            </a:r>
            <a:endParaRPr lang="en-US" sz="3200" b="1" dirty="0">
              <a:solidFill>
                <a:srgbClr val="99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" y="548640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5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81000" y="2819400"/>
            <a:ext cx="8260080" cy="990600"/>
          </a:xfrm>
          <a:prstGeom prst="wedgeRoundRectCallout">
            <a:avLst>
              <a:gd name="adj1" fmla="val 53418"/>
              <a:gd name="adj2" fmla="val 9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" y="3097553"/>
            <a:ext cx="628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phòng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tránh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đuối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nước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28600" y="4152900"/>
            <a:ext cx="8412480" cy="990600"/>
          </a:xfrm>
          <a:prstGeom prst="wedgeRoundRectCallout">
            <a:avLst>
              <a:gd name="adj1" fmla="val -53224"/>
              <a:gd name="adj2" fmla="val 3634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38659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sẽ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năng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khóa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bơi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495300" y="3142015"/>
            <a:ext cx="5905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/>
              <a:t>……………………………………...,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9259202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8" grpId="0" animBg="1"/>
      <p:bldP spid="9" grpId="0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DBE35-6AA3-744E-A09D-BD883BF9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52FFCC-ADD4-DB42-8BF4-9E02E2123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xmlns="" id="{B2147F59-D7ED-054F-AF09-0BF3B72683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/>
        </p:blipFill>
        <p:spPr>
          <a:xfrm>
            <a:off x="15" y="0"/>
            <a:ext cx="9143985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A97B9A2-9CBB-D04D-8136-102DB06A86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600200"/>
            <a:ext cx="6992757" cy="4884103"/>
          </a:xfrm>
          <a:prstGeom prst="rect">
            <a:avLst/>
          </a:prstGeom>
        </p:spPr>
      </p:pic>
      <p:pic>
        <p:nvPicPr>
          <p:cNvPr id="6" name="PA_图片 11">
            <a:extLst>
              <a:ext uri="{FF2B5EF4-FFF2-40B4-BE49-F238E27FC236}">
                <a16:creationId xmlns:a16="http://schemas.microsoft.com/office/drawing/2014/main" xmlns="" id="{692BAB64-4D75-9F4B-A090-4FB50A136C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48" y="-98089"/>
            <a:ext cx="3781052" cy="37810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973AF140-611D-A04E-95A5-8DBC90844C9F}"/>
              </a:ext>
            </a:extLst>
          </p:cNvPr>
          <p:cNvSpPr txBox="1">
            <a:spLocks/>
          </p:cNvSpPr>
          <p:nvPr/>
        </p:nvSpPr>
        <p:spPr>
          <a:xfrm>
            <a:off x="1779034" y="4153582"/>
            <a:ext cx="3967018" cy="6286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7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834706F-58A6-B244-8A24-7D0AD0A89DC1}"/>
              </a:ext>
            </a:extLst>
          </p:cNvPr>
          <p:cNvSpPr txBox="1">
            <a:spLocks/>
          </p:cNvSpPr>
          <p:nvPr/>
        </p:nvSpPr>
        <p:spPr>
          <a:xfrm>
            <a:off x="1789817" y="4770129"/>
            <a:ext cx="3967018" cy="11039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18562"/>
      </p:ext>
    </p:extLst>
  </p:cSld>
  <p:clrMapOvr>
    <a:masterClrMapping/>
  </p:clrMapOvr>
  <p:transition>
    <p:checker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2880" y="124599"/>
            <a:ext cx="762000" cy="68517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1115060" y="175584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C0066"/>
                </a:solidFill>
              </a:rPr>
              <a:t>Cho </a:t>
            </a:r>
            <a:r>
              <a:rPr lang="en-US" sz="2800" b="1" dirty="0" err="1" smtClean="0">
                <a:solidFill>
                  <a:srgbClr val="CC0066"/>
                </a:solidFill>
              </a:rPr>
              <a:t>một</a:t>
            </a:r>
            <a:r>
              <a:rPr lang="en-US" sz="2800" b="1" dirty="0" smtClean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số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từ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phức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chứa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tiếng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smtClean="0">
                <a:solidFill>
                  <a:srgbClr val="CC0066"/>
                </a:solidFill>
              </a:rPr>
              <a:t>“</a:t>
            </a:r>
            <a:r>
              <a:rPr lang="en-US" sz="2800" b="1" dirty="0" err="1" smtClean="0">
                <a:solidFill>
                  <a:srgbClr val="CC0066"/>
                </a:solidFill>
              </a:rPr>
              <a:t>vui</a:t>
            </a:r>
            <a:r>
              <a:rPr lang="en-US" sz="2800" b="1" dirty="0" smtClean="0">
                <a:solidFill>
                  <a:srgbClr val="CC0066"/>
                </a:solidFill>
              </a:rPr>
              <a:t>” </a:t>
            </a:r>
            <a:r>
              <a:rPr lang="en-US" sz="2800" b="1" dirty="0" err="1" smtClean="0">
                <a:solidFill>
                  <a:srgbClr val="CC0066"/>
                </a:solidFill>
              </a:rPr>
              <a:t>như</a:t>
            </a:r>
            <a:r>
              <a:rPr lang="en-US" sz="2800" b="1" dirty="0" smtClean="0">
                <a:solidFill>
                  <a:srgbClr val="CC0066"/>
                </a:solidFill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</a:rPr>
              <a:t>sau</a:t>
            </a:r>
            <a:r>
              <a:rPr lang="en-US" sz="2800" b="1" dirty="0" smtClean="0">
                <a:solidFill>
                  <a:srgbClr val="CC0066"/>
                </a:solidFill>
              </a:rPr>
              <a:t>: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157480" y="144780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chơi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22780" y="1468793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lòng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00780" y="1468793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g</a:t>
            </a:r>
            <a:r>
              <a:rPr lang="en-US" sz="2400" b="1" dirty="0" err="1" smtClean="0">
                <a:solidFill>
                  <a:schemeClr val="tx1"/>
                </a:solidFill>
              </a:rPr>
              <a:t>óp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29580" y="1500207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mừng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32980" y="1531621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nhộn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63308" y="2233591"/>
            <a:ext cx="18288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sướng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08008" y="2233591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thích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57458" y="2250027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thú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918008" y="2250027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62083" y="2991338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</a:t>
            </a:r>
            <a:r>
              <a:rPr lang="en-US" sz="2400" b="1" dirty="0" err="1" smtClean="0">
                <a:solidFill>
                  <a:schemeClr val="tx1"/>
                </a:solidFill>
              </a:rPr>
              <a:t>ua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990883" y="2992856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tươi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95883" y="2997615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vẻ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724683" y="3014867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9338" y="4011656"/>
            <a:ext cx="8239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C0066"/>
                </a:solidFill>
              </a:rPr>
              <a:t>Sắp</a:t>
            </a:r>
            <a:r>
              <a:rPr lang="en-US" sz="2800" b="1" dirty="0" smtClean="0">
                <a:solidFill>
                  <a:srgbClr val="CC0066"/>
                </a:solidFill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</a:rPr>
              <a:t>xếp</a:t>
            </a:r>
            <a:r>
              <a:rPr lang="en-US" sz="2800" b="1" dirty="0" smtClean="0">
                <a:solidFill>
                  <a:srgbClr val="CC0066"/>
                </a:solidFill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</a:rPr>
              <a:t>vào</a:t>
            </a:r>
            <a:r>
              <a:rPr lang="en-US" sz="2800" b="1" dirty="0" smtClean="0">
                <a:solidFill>
                  <a:srgbClr val="CC0066"/>
                </a:solidFill>
              </a:rPr>
              <a:t> 4 </a:t>
            </a:r>
            <a:r>
              <a:rPr lang="en-US" sz="2800" b="1" dirty="0" err="1" smtClean="0">
                <a:solidFill>
                  <a:srgbClr val="CC0066"/>
                </a:solidFill>
              </a:rPr>
              <a:t>nhóm</a:t>
            </a:r>
            <a:r>
              <a:rPr lang="en-US" sz="2800" b="1" dirty="0" smtClean="0">
                <a:solidFill>
                  <a:srgbClr val="CC0066"/>
                </a:solidFill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</a:rPr>
              <a:t>sau</a:t>
            </a:r>
            <a:r>
              <a:rPr lang="en-US" sz="2800" b="1" dirty="0" smtClean="0">
                <a:solidFill>
                  <a:srgbClr val="CC0066"/>
                </a:solidFill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</a:rPr>
              <a:t>theo</a:t>
            </a:r>
            <a:r>
              <a:rPr lang="en-US" sz="2800" b="1" dirty="0" smtClean="0">
                <a:solidFill>
                  <a:srgbClr val="CC0066"/>
                </a:solidFill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</a:rPr>
              <a:t>nghĩa</a:t>
            </a:r>
            <a:r>
              <a:rPr lang="en-US" sz="2800" b="1" dirty="0" smtClean="0">
                <a:solidFill>
                  <a:srgbClr val="CC0066"/>
                </a:solidFill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</a:rPr>
              <a:t>tương</a:t>
            </a:r>
            <a:r>
              <a:rPr lang="en-US" sz="2800" b="1" dirty="0" smtClean="0">
                <a:solidFill>
                  <a:srgbClr val="CC0066"/>
                </a:solidFill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</a:rPr>
              <a:t>ứng</a:t>
            </a:r>
            <a:endParaRPr lang="en-US" sz="2800" dirty="0"/>
          </a:p>
        </p:txBody>
      </p:sp>
      <p:sp>
        <p:nvSpPr>
          <p:cNvPr id="35" name="Oval 34"/>
          <p:cNvSpPr/>
          <p:nvPr/>
        </p:nvSpPr>
        <p:spPr>
          <a:xfrm>
            <a:off x="173974" y="4711390"/>
            <a:ext cx="2077243" cy="13656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0991" y="4959301"/>
            <a:ext cx="216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TỪ CHỈ HOẠT ĐỘNG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345946" y="4711390"/>
            <a:ext cx="2092483" cy="13656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476888" y="4959302"/>
            <a:ext cx="184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TỪ CHỈ CẢM GIÁC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533344" y="4699668"/>
            <a:ext cx="2179295" cy="13656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737452" y="4959302"/>
            <a:ext cx="180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TỪ CHỈ TÍNH TÌNH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846209" y="4695483"/>
            <a:ext cx="2163171" cy="13877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46209" y="4874654"/>
            <a:ext cx="2196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TỪ VỪA CHỈ TÍNH TÌNH VỪA CHỈ CẢM GIÁC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5482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2880" y="210982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chơi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48180" y="231975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lòng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26180" y="231975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g</a:t>
            </a:r>
            <a:r>
              <a:rPr lang="en-US" sz="2400" b="1" dirty="0" err="1" smtClean="0">
                <a:solidFill>
                  <a:schemeClr val="tx1"/>
                </a:solidFill>
              </a:rPr>
              <a:t>óp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54980" y="263389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mừng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58380" y="294803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nhộn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8708" y="996773"/>
            <a:ext cx="18288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sướng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33408" y="996773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thích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82858" y="1013209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thú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43408" y="1013209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7483" y="175452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</a:t>
            </a:r>
            <a:r>
              <a:rPr lang="en-US" sz="2400" b="1" dirty="0" err="1" smtClean="0">
                <a:solidFill>
                  <a:schemeClr val="tx1"/>
                </a:solidFill>
              </a:rPr>
              <a:t>ua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16283" y="1756038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tươi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21283" y="1760797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vẻ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50083" y="1778049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383" y="2502108"/>
            <a:ext cx="2077243" cy="12316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04" y="2631702"/>
            <a:ext cx="216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TỪ CHỈ HOẠT ĐỘNG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40355" y="2502108"/>
            <a:ext cx="2092483" cy="12316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70463" y="2638522"/>
            <a:ext cx="184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TỪ CHỈ CẢM GIÁC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427753" y="2490386"/>
            <a:ext cx="2179295" cy="12316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32249" y="2631702"/>
            <a:ext cx="180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TỪ CHỈ TÍNH TÌNH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740618" y="2486201"/>
            <a:ext cx="2163171" cy="125163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740618" y="2610122"/>
            <a:ext cx="2196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TỪ VỪA CHỈ TÍNH TÌNH VỪA CHỈ CẢM GIÁC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38110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00747 0.5247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7605 0.410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23889 0.4078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33784 0.2988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2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05364 0.6106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38038 0.6106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3408 0.6949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3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8778E-17 L -0.28368 0.6025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13923 0.6768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3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28924 0.7634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3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00695 0.4775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29844 0.4773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35382 0.0074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ấu trúc I think: Cách dùng và bài tập có đáp á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"/>
          <a:stretch/>
        </p:blipFill>
        <p:spPr bwMode="auto">
          <a:xfrm>
            <a:off x="3628" y="0"/>
            <a:ext cx="91827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590800" y="-762000"/>
            <a:ext cx="6096000" cy="3581400"/>
          </a:xfrm>
          <a:prstGeom prst="cloudCallout">
            <a:avLst>
              <a:gd name="adj1" fmla="val -23928"/>
              <a:gd name="adj2" fmla="val 503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0" y="151537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/>
              <a:t>Ngoài</a:t>
            </a:r>
            <a:r>
              <a:rPr lang="en-US" sz="3600" dirty="0" smtClean="0"/>
              <a:t> </a:t>
            </a:r>
            <a:r>
              <a:rPr lang="en-US" sz="3600" dirty="0" err="1" smtClean="0"/>
              <a:t>ra</a:t>
            </a:r>
            <a:r>
              <a:rPr lang="en-US" sz="3600" dirty="0" smtClean="0"/>
              <a:t>,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</a:t>
            </a:r>
            <a:r>
              <a:rPr lang="en-US" sz="3600" dirty="0" err="1" smtClean="0"/>
              <a:t>chứa</a:t>
            </a:r>
            <a:r>
              <a:rPr lang="en-US" sz="3600" dirty="0" smtClean="0"/>
              <a:t> </a:t>
            </a:r>
            <a:r>
              <a:rPr lang="en-US" sz="3600" dirty="0" err="1" smtClean="0"/>
              <a:t>tiếng</a:t>
            </a:r>
            <a:r>
              <a:rPr lang="en-US" sz="3600" dirty="0" smtClean="0"/>
              <a:t> “</a:t>
            </a:r>
            <a:r>
              <a:rPr lang="en-US" sz="3600" dirty="0" err="1" smtClean="0"/>
              <a:t>vui</a:t>
            </a:r>
            <a:r>
              <a:rPr lang="en-US" sz="3600" dirty="0" smtClean="0"/>
              <a:t>” </a:t>
            </a:r>
            <a:r>
              <a:rPr lang="en-US" sz="3600" dirty="0" err="1" smtClean="0"/>
              <a:t>mà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biết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62681" y="281940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tai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7195" y="358140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mắt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195" y="4391565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ca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7195" y="5153565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miệng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67514" y="4310095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s</a:t>
            </a:r>
            <a:r>
              <a:rPr lang="en-US" sz="2000" b="1" dirty="0" err="1" smtClean="0">
                <a:solidFill>
                  <a:schemeClr val="tx1"/>
                </a:solidFill>
              </a:rPr>
              <a:t>ướng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2681" y="5915565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cười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53000" y="281940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thầm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3000" y="3564747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</a:t>
            </a:r>
            <a:r>
              <a:rPr lang="en-US" sz="2400" b="1" dirty="0" err="1" smtClean="0">
                <a:solidFill>
                  <a:schemeClr val="tx1"/>
                </a:solidFill>
              </a:rPr>
              <a:t>hú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3000" y="5041619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tươi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67514" y="5763165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</a:t>
            </a:r>
            <a:r>
              <a:rPr lang="en-US" sz="2400" b="1" dirty="0" err="1" smtClean="0">
                <a:solidFill>
                  <a:schemeClr val="tx1"/>
                </a:solidFill>
              </a:rPr>
              <a:t>uồn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91648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729</Words>
  <Application>Microsoft Office PowerPoint</Application>
  <PresentationFormat>On-screen Show (4:3)</PresentationFormat>
  <Paragraphs>164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THANH HUONG</cp:lastModifiedBy>
  <cp:revision>91</cp:revision>
  <dcterms:created xsi:type="dcterms:W3CDTF">2001-01-01T02:12:52Z</dcterms:created>
  <dcterms:modified xsi:type="dcterms:W3CDTF">2022-05-15T23:13:20Z</dcterms:modified>
</cp:coreProperties>
</file>