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98" r:id="rId3"/>
    <p:sldId id="270" r:id="rId4"/>
    <p:sldId id="304" r:id="rId5"/>
    <p:sldId id="305" r:id="rId6"/>
    <p:sldId id="282" r:id="rId7"/>
    <p:sldId id="271" r:id="rId8"/>
    <p:sldId id="299" r:id="rId9"/>
    <p:sldId id="273" r:id="rId10"/>
    <p:sldId id="274" r:id="rId11"/>
    <p:sldId id="303" r:id="rId12"/>
    <p:sldId id="283" r:id="rId13"/>
    <p:sldId id="285" r:id="rId14"/>
    <p:sldId id="286" r:id="rId15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8F19C-692A-41BF-AB34-73564D2925C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4AD19-C617-463E-88A3-81D3A760127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AD19-C617-463E-88A3-81D3A760127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BF64B-FE91-413B-965E-471949889234}" type="slidenum">
              <a:rPr lang="fr-LU" altLang="en-US"/>
            </a:fld>
            <a:endParaRPr lang="fr-L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0EFA-C730-40AA-BF29-CE84716142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38ECD-CF8F-4BBA-8D6F-F6D1FEFCE27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hung nen\6097168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" y="1"/>
            <a:ext cx="90729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352800" y="1752600"/>
            <a:ext cx="5334000" cy="230695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chất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dinh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dưỡng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lvl="0" algn="ctr">
              <a:buNone/>
            </a:pP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ăn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lvl="0" algn="ctr"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Vai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trò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lvl="0" algn="ctr">
              <a:buNone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r>
              <a:rPr lang="vi-VN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ác chất 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bột đường</a:t>
            </a:r>
            <a:endParaRPr lang="en-SG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矩形 21"/>
          <p:cNvSpPr/>
          <p:nvPr/>
        </p:nvSpPr>
        <p:spPr>
          <a:xfrm>
            <a:off x="3283508" y="366240"/>
            <a:ext cx="3726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Khoa</a:t>
            </a: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91000" y="1159058"/>
            <a:ext cx="16430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854645"/>
            <a:ext cx="1792178" cy="193126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2" idx="6"/>
          </p:cNvCxnSpPr>
          <p:nvPr/>
        </p:nvCxnSpPr>
        <p:spPr>
          <a:xfrm flipV="1">
            <a:off x="1792178" y="750732"/>
            <a:ext cx="837735" cy="1069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29913" y="388639"/>
            <a:ext cx="199766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2" idx="6"/>
          </p:cNvCxnSpPr>
          <p:nvPr/>
        </p:nvCxnSpPr>
        <p:spPr>
          <a:xfrm>
            <a:off x="1792178" y="1820276"/>
            <a:ext cx="797154" cy="1691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90581" y="2215657"/>
            <a:ext cx="2030606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4493" y="76200"/>
            <a:ext cx="1649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04493" y="893318"/>
            <a:ext cx="1701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621186" y="397445"/>
            <a:ext cx="556807" cy="293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24321" y="710183"/>
            <a:ext cx="471082" cy="504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248400" y="2068590"/>
            <a:ext cx="2791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295869" y="2972893"/>
            <a:ext cx="1786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346009" y="3907558"/>
            <a:ext cx="1656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46009" y="4794082"/>
            <a:ext cx="21804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Vi-ta-min,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>
            <a:endCxn id="20" idx="1"/>
          </p:cNvCxnSpPr>
          <p:nvPr/>
        </p:nvCxnSpPr>
        <p:spPr>
          <a:xfrm flipV="1">
            <a:off x="4620510" y="2360978"/>
            <a:ext cx="1627890" cy="1125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1" idx="1"/>
          </p:cNvCxnSpPr>
          <p:nvPr/>
        </p:nvCxnSpPr>
        <p:spPr>
          <a:xfrm flipV="1">
            <a:off x="4649451" y="3265281"/>
            <a:ext cx="1646418" cy="221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2" idx="1"/>
          </p:cNvCxnSpPr>
          <p:nvPr/>
        </p:nvCxnSpPr>
        <p:spPr>
          <a:xfrm>
            <a:off x="4633210" y="3505200"/>
            <a:ext cx="1712799" cy="694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3" idx="1"/>
          </p:cNvCxnSpPr>
          <p:nvPr/>
        </p:nvCxnSpPr>
        <p:spPr>
          <a:xfrm>
            <a:off x="4627576" y="3486464"/>
            <a:ext cx="1718433" cy="1846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581400" y="5982158"/>
            <a:ext cx="548874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Ngoài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chứa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42702" y="1963573"/>
            <a:ext cx="2896789" cy="8884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/>
      <p:bldP spid="12" grpId="0"/>
      <p:bldP spid="20" grpId="0"/>
      <p:bldP spid="21" grpId="0"/>
      <p:bldP spid="22" grpId="0"/>
      <p:bldP spid="23" grpId="0"/>
      <p:bldP spid="41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2440"/>
            <a:ext cx="82296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ở SGK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11. 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/>
          <p:nvPr/>
        </p:nvSpPr>
        <p:spPr bwMode="auto">
          <a:xfrm>
            <a:off x="571500" y="3048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br>
              <a:rPr lang="en-US" alt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kern="0" dirty="0"/>
          </a:p>
        </p:txBody>
      </p:sp>
      <p:pic>
        <p:nvPicPr>
          <p:cNvPr id="5" name="Content Placeholder 4" descr="scan0037"/>
          <p:cNvPicPr>
            <a:picLocks noGrp="1" noChangeAspect="1" noChangeArrowheads="1"/>
          </p:cNvPicPr>
          <p:nvPr>
            <p:ph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599" y="1166813"/>
            <a:ext cx="7010401" cy="5691187"/>
          </a:xfrm>
          <a:noFill/>
        </p:spPr>
      </p:pic>
      <p:sp>
        <p:nvSpPr>
          <p:cNvPr id="6" name="Rectangle 5"/>
          <p:cNvSpPr/>
          <p:nvPr/>
        </p:nvSpPr>
        <p:spPr>
          <a:xfrm>
            <a:off x="685799" y="-36853"/>
            <a:ext cx="7620000" cy="1200151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Hằng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bột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03" name="Group 135"/>
          <p:cNvGraphicFramePr>
            <a:graphicFrameLocks noGrp="1"/>
          </p:cNvGraphicFramePr>
          <p:nvPr>
            <p:ph/>
          </p:nvPr>
        </p:nvGraphicFramePr>
        <p:xfrm>
          <a:off x="0" y="1"/>
          <a:ext cx="7162800" cy="6749041"/>
        </p:xfrm>
        <a:graphic>
          <a:graphicData uri="http://schemas.openxmlformats.org/drawingml/2006/table">
            <a:tbl>
              <a:tblPr/>
              <a:tblGrid>
                <a:gridCol w="1410362"/>
                <a:gridCol w="2948940"/>
                <a:gridCol w="2803498"/>
              </a:tblGrid>
              <a:tr h="8381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kumimoji="0" lang="fr-LU" alt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kumimoji="0" lang="fr-LU" alt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fr-LU" alt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4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fr-LU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4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fr-LU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fr-LU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fr-LU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fr-LU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Bún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fr-LU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6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fr-LU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67250" y="1410931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251" y="1991380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3914" y="2596220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8674" y="3191532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2482" y="3772556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0011" y="4401204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8674" y="4963180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3402" y="5572780"/>
            <a:ext cx="261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2938" y="6210956"/>
            <a:ext cx="261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6541576" y="722720"/>
            <a:ext cx="2590800" cy="3563527"/>
          </a:xfrm>
          <a:prstGeom prst="wedgeEllipseCallout">
            <a:avLst>
              <a:gd name="adj1" fmla="val -54332"/>
              <a:gd name="adj2" fmla="val 8050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lua mi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52400"/>
            <a:ext cx="30003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09" name="Picture 5" descr="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28575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16" name="Picture 12" descr="n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2400"/>
            <a:ext cx="27146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18" name="Picture 14" descr="khoai l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54" y="3160714"/>
            <a:ext cx="27146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19" name="Picture 15" descr="khoai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160714"/>
            <a:ext cx="30003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23" name="Picture 19" descr="chu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276600"/>
            <a:ext cx="2857500" cy="26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24" name="Text Box 20"/>
          <p:cNvSpPr txBox="1">
            <a:spLocks noChangeArrowheads="1"/>
          </p:cNvSpPr>
          <p:nvPr/>
        </p:nvSpPr>
        <p:spPr bwMode="auto">
          <a:xfrm>
            <a:off x="442451" y="2451101"/>
            <a:ext cx="2200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325" name="Text Box 21"/>
          <p:cNvSpPr txBox="1">
            <a:spLocks noChangeArrowheads="1"/>
          </p:cNvSpPr>
          <p:nvPr/>
        </p:nvSpPr>
        <p:spPr bwMode="auto">
          <a:xfrm>
            <a:off x="6113208" y="2377361"/>
            <a:ext cx="2800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endParaRPr lang="en-US" altLang="en-US" sz="24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3500438" y="5890959"/>
            <a:ext cx="2062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endParaRPr lang="en-US" altLang="en-US" sz="24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327" name="Text Box 23"/>
          <p:cNvSpPr txBox="1">
            <a:spLocks noChangeArrowheads="1"/>
          </p:cNvSpPr>
          <p:nvPr/>
        </p:nvSpPr>
        <p:spPr bwMode="auto">
          <a:xfrm>
            <a:off x="3382914" y="2451101"/>
            <a:ext cx="2371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329" name="Text Box 25"/>
          <p:cNvSpPr txBox="1">
            <a:spLocks noChangeArrowheads="1"/>
          </p:cNvSpPr>
          <p:nvPr/>
        </p:nvSpPr>
        <p:spPr bwMode="auto">
          <a:xfrm>
            <a:off x="6515100" y="5894388"/>
            <a:ext cx="2019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altLang="en-US" sz="24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330" name="Text Box 26"/>
          <p:cNvSpPr txBox="1">
            <a:spLocks noChangeArrowheads="1"/>
          </p:cNvSpPr>
          <p:nvPr/>
        </p:nvSpPr>
        <p:spPr bwMode="auto">
          <a:xfrm>
            <a:off x="659988" y="5905707"/>
            <a:ext cx="160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altLang="en-US" sz="24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2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2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24" grpId="0"/>
      <p:bldP spid="226325" grpId="0"/>
      <p:bldP spid="226326" grpId="0"/>
      <p:bldP spid="226327" grpId="0"/>
      <p:bldP spid="226329" grpId="0"/>
      <p:bldP spid="2263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7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7651" name="Group 6"/>
            <p:cNvGrpSpPr/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27655" name="Picture 2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56" name="Content Placeholder 2"/>
              <p:cNvSpPr txBox="1"/>
              <p:nvPr/>
            </p:nvSpPr>
            <p:spPr bwMode="auto">
              <a:xfrm>
                <a:off x="2082034" y="3034781"/>
                <a:ext cx="5156965" cy="714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-</a:t>
                </a:r>
                <a:r>
                  <a:rPr lang="vi-VN" altLang="en-US" sz="32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Học</a:t>
                </a:r>
                <a:r>
                  <a:rPr lang="en-US" altLang="en-US" sz="32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thuộc</a:t>
                </a:r>
                <a:r>
                  <a:rPr lang="en-US" altLang="en-US" sz="32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các</a:t>
                </a:r>
                <a:r>
                  <a:rPr lang="en-US" altLang="en-US" sz="32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ghi</a:t>
                </a:r>
                <a:r>
                  <a:rPr lang="en-US" altLang="en-US" sz="32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nhớ</a:t>
                </a:r>
                <a:endParaRPr lang="en-US" altLang="en-US" sz="3200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658" name="Content Placeholder 2"/>
              <p:cNvSpPr txBox="1"/>
              <p:nvPr/>
            </p:nvSpPr>
            <p:spPr bwMode="auto">
              <a:xfrm>
                <a:off x="1500166" y="2730266"/>
                <a:ext cx="4714908" cy="714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/>
                <a:endParaRPr lang="en-US" altLang="en-US" sz="320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Content Placeholder 2"/>
            <p:cNvSpPr txBox="1"/>
            <p:nvPr/>
          </p:nvSpPr>
          <p:spPr bwMode="auto">
            <a:xfrm>
              <a:off x="2362200" y="1577877"/>
              <a:ext cx="5572164" cy="1000132"/>
            </a:xfrm>
            <a:prstGeom prst="rect">
              <a:avLst/>
            </a:prstGeom>
            <a:noFill/>
            <a:ln w="9525">
              <a:noFill/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eaLnBrk="1" hangingPunct="1">
                <a:lnSpc>
                  <a:spcPts val="6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4000" b="1" u="sng" dirty="0" err="1">
                  <a:solidFill>
                    <a:srgbClr val="008000"/>
                  </a:solidFill>
                  <a:cs typeface="Arial" panose="020B0604020202020204" pitchFamily="34" charset="0"/>
                </a:rPr>
                <a:t>Củng</a:t>
              </a:r>
              <a:r>
                <a:rPr lang="en-US" sz="4000" b="1" u="sng" dirty="0">
                  <a:solidFill>
                    <a:srgbClr val="008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u="sng" dirty="0" err="1">
                  <a:solidFill>
                    <a:srgbClr val="008000"/>
                  </a:solidFill>
                  <a:cs typeface="Arial" panose="020B0604020202020204" pitchFamily="34" charset="0"/>
                </a:rPr>
                <a:t>cố</a:t>
              </a:r>
              <a:r>
                <a:rPr lang="en-US" sz="4000" b="1" u="sng" dirty="0">
                  <a:solidFill>
                    <a:srgbClr val="008000"/>
                  </a:solidFill>
                  <a:cs typeface="Arial" panose="020B0604020202020204" pitchFamily="34" charset="0"/>
                </a:rPr>
                <a:t> - </a:t>
              </a:r>
              <a:r>
                <a:rPr lang="en-US" sz="4000" b="1" u="sng" dirty="0" err="1">
                  <a:solidFill>
                    <a:srgbClr val="008000"/>
                  </a:solidFill>
                  <a:cs typeface="Arial" panose="020B0604020202020204" pitchFamily="34" charset="0"/>
                </a:rPr>
                <a:t>Dặn</a:t>
              </a:r>
              <a:r>
                <a:rPr lang="en-US" sz="4000" b="1" u="sng" dirty="0">
                  <a:solidFill>
                    <a:srgbClr val="008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u="sng" dirty="0" err="1">
                  <a:solidFill>
                    <a:srgbClr val="008000"/>
                  </a:solidFill>
                  <a:cs typeface="Arial" panose="020B0604020202020204" pitchFamily="34" charset="0"/>
                </a:rPr>
                <a:t>dò</a:t>
              </a:r>
              <a:r>
                <a:rPr lang="en-US" sz="4000" b="1" u="sng" dirty="0">
                  <a:solidFill>
                    <a:srgbClr val="008000"/>
                  </a:solidFill>
                  <a:cs typeface="Arial" panose="020B0604020202020204" pitchFamily="34" charset="0"/>
                </a:rPr>
                <a:t>:</a:t>
              </a:r>
              <a:endParaRPr lang="en-US" sz="4000" b="1" u="sng" dirty="0">
                <a:solidFill>
                  <a:srgbClr val="008000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đơn giản, đẹp (80) | School powerpoint templates,  Powerpoint background templates, Background powerpoin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2514600"/>
            <a:ext cx="8382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uống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97905" y="533400"/>
            <a:ext cx="5779295" cy="1066800"/>
          </a:xfrm>
        </p:spPr>
        <p:txBody>
          <a:bodyPr>
            <a:noAutofit/>
          </a:bodyPr>
          <a:lstStyle/>
          <a:p>
            <a:pPr marL="0" indent="14605" algn="just"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ỏi Đáp : Mở Quán Bán Cơm Tấm Có Lời Không?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8200"/>
            <a:ext cx="72009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26905" y="5634789"/>
            <a:ext cx="3417095" cy="685800"/>
          </a:xfrm>
        </p:spPr>
        <p:txBody>
          <a:bodyPr>
            <a:noAutofit/>
          </a:bodyPr>
          <a:lstStyle/>
          <a:p>
            <a:pPr marL="0" indent="14605" algn="just"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bột đường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858000" y="4267200"/>
            <a:ext cx="920352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/>
          <p:nvPr/>
        </p:nvSpPr>
        <p:spPr>
          <a:xfrm>
            <a:off x="6595465" y="133350"/>
            <a:ext cx="2365773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4605" algn="just"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đạm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887858" y="633663"/>
            <a:ext cx="1222773" cy="719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174143" y="5602705"/>
            <a:ext cx="2188058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4605" algn="just"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béo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856181" y="2658978"/>
            <a:ext cx="1978821" cy="29758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/>
          <p:nvPr/>
        </p:nvSpPr>
        <p:spPr>
          <a:xfrm>
            <a:off x="-80291" y="201905"/>
            <a:ext cx="5851763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4605" algn="just"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Vi-ta-min và chất khoáng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52600" y="693821"/>
            <a:ext cx="978128" cy="13380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  <p:bldP spid="14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875783"/>
            <a:ext cx="2054640" cy="19312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nhóm chính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96091" y="1030354"/>
            <a:ext cx="2791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654667" y="2364325"/>
            <a:ext cx="1786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63524" y="3372122"/>
            <a:ext cx="1656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219169" y="4291526"/>
            <a:ext cx="21804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Vi-ta-min,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586734" y="1634793"/>
            <a:ext cx="620199" cy="3901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054640" y="2787522"/>
            <a:ext cx="652137" cy="319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917469" y="3324662"/>
            <a:ext cx="651527" cy="348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337193" y="3760837"/>
            <a:ext cx="717447" cy="6532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8074" y="5990070"/>
            <a:ext cx="548874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Ngoài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chứa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800600" y="1430954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046949" y="948553"/>
            <a:ext cx="3819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 cấp năng lượng, duy trì nhiệt độ của cơ thể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>
            <a:endCxn id="40" idx="1"/>
          </p:cNvCxnSpPr>
          <p:nvPr/>
        </p:nvCxnSpPr>
        <p:spPr>
          <a:xfrm flipV="1">
            <a:off x="4399574" y="2753342"/>
            <a:ext cx="487608" cy="250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887182" y="2522509"/>
            <a:ext cx="4256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xây dựng và đổi mới cơ thể</a:t>
            </a:r>
            <a:endParaRPr lang="en-US" alt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319747" y="3815170"/>
            <a:ext cx="56794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920610" y="3211597"/>
            <a:ext cx="3819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cơ thể hấp thụ các vi-ta-min: </a:t>
            </a:r>
            <a:r>
              <a:rPr lang="vi-VN" altLang="en-US" sz="24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D, E, K</a:t>
            </a:r>
            <a:endParaRPr lang="en-US" altLang="en-US" sz="2400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359660" y="5105400"/>
            <a:ext cx="68728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046949" y="4855238"/>
            <a:ext cx="3819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thiếu cơ thể sẽ bị bệnh</a:t>
            </a: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1" grpId="0"/>
      <p:bldP spid="22" grpId="0"/>
      <p:bldP spid="23" grpId="0"/>
      <p:bldP spid="41" grpId="0"/>
      <p:bldP spid="37" grpId="0"/>
      <p:bldP spid="40" grpId="0"/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màu trắng đ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0" y="21236"/>
            <a:ext cx="7086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996128" y="2778149"/>
            <a:ext cx="236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3"/>
          <p:cNvGrpSpPr/>
          <p:nvPr/>
        </p:nvGrpSpPr>
        <p:grpSpPr bwMode="auto">
          <a:xfrm>
            <a:off x="-2809" y="2622417"/>
            <a:ext cx="3684144" cy="4235583"/>
            <a:chOff x="0" y="2503740"/>
            <a:chExt cx="4445042" cy="4354261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32922"/>
              <a:ext cx="4435999" cy="3525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387365" y="2503740"/>
              <a:ext cx="2057677" cy="7618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gà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996128" y="3872249"/>
            <a:ext cx="518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can-xi,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i-ốt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962400" y="5642123"/>
            <a:ext cx="518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Vi-ta-min: A, D,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scan0036"/>
          <p:cNvPicPr>
            <a:picLocks noGrp="1" noChangeAspect="1" noChangeArrowheads="1"/>
          </p:cNvPicPr>
          <p:nvPr>
            <p:ph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9144000" cy="6019800"/>
          </a:xfrm>
          <a:noFill/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0" y="119094"/>
            <a:ext cx="91440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scan0036"/>
          <p:cNvPicPr>
            <a:picLocks noGrp="1" noChangeAspect="1" noChangeArrowheads="1"/>
          </p:cNvPicPr>
          <p:nvPr>
            <p:ph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5715000" cy="5791200"/>
          </a:xfrm>
          <a:noFill/>
        </p:spPr>
      </p:pic>
      <p:graphicFrame>
        <p:nvGraphicFramePr>
          <p:cNvPr id="4" name="Group 179"/>
          <p:cNvGraphicFramePr/>
          <p:nvPr/>
        </p:nvGraphicFramePr>
        <p:xfrm>
          <a:off x="5746230" y="910439"/>
          <a:ext cx="3276600" cy="5912751"/>
        </p:xfrm>
        <a:graphic>
          <a:graphicData uri="http://schemas.openxmlformats.org/drawingml/2006/table">
            <a:tbl>
              <a:tblPr/>
              <a:tblGrid>
                <a:gridCol w="1447800"/>
                <a:gridCol w="838200"/>
                <a:gridCol w="990600"/>
              </a:tblGrid>
              <a:tr h="42022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fr-LU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fr-LU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fr-LU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kumimoji="0" lang="fr-LU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kumimoji="0" lang="fr-LU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kumimoji="0" lang="fr-LU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endParaRPr kumimoji="0" lang="fr-LU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fr-LU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cPr/>
                </a:tc>
              </a:tr>
              <a:tr h="672353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4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76210" y="216483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1240" y="2571345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côve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1240" y="3023545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đao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3466028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6230" y="3872543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1279" y="4324743"/>
            <a:ext cx="1600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8730" y="4700218"/>
            <a:ext cx="1463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8730" y="5106733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8730" y="5558933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1220" y="5929943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1220" y="6382143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592892" y="151031"/>
            <a:ext cx="8382000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400" y="207239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2650" y="250694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06390" y="291917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07640" y="336138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05800" y="377236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20790" y="419833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7620" y="459057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05800" y="504277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21380" y="54350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05800" y="585724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20790" y="629445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38" y="0"/>
            <a:ext cx="5687312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7810" y="1329680"/>
            <a:ext cx="91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63927" y="1364241"/>
            <a:ext cx="91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Độngvật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24028" y="215044"/>
            <a:ext cx="1600199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14 -0.14004 L 0.0875 0.100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1201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0" grpId="1" animBg="1"/>
      <p:bldP spid="31" grpId="0"/>
      <p:bldP spid="32" grpId="0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7"/>
          <p:cNvSpPr txBox="1">
            <a:spLocks noChangeArrowheads="1"/>
          </p:cNvSpPr>
          <p:nvPr/>
        </p:nvSpPr>
        <p:spPr bwMode="auto">
          <a:xfrm>
            <a:off x="0" y="53976"/>
            <a:ext cx="91440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uống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gốc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16" name="Picture 48" descr="rau ca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6624"/>
            <a:ext cx="2686050" cy="175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609600" y="2888914"/>
            <a:ext cx="18830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</a:rPr>
              <a:t>Rau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cải</a:t>
            </a:r>
            <a:endParaRPr lang="en-US" altLang="en-US" sz="4000" b="1" dirty="0">
              <a:latin typeface="Times New Roman" panose="02020603050405020304" pitchFamily="18" charset="0"/>
            </a:endParaRPr>
          </a:p>
        </p:txBody>
      </p:sp>
      <p:grpSp>
        <p:nvGrpSpPr>
          <p:cNvPr id="2" name="Group 50"/>
          <p:cNvGrpSpPr/>
          <p:nvPr/>
        </p:nvGrpSpPr>
        <p:grpSpPr bwMode="auto">
          <a:xfrm>
            <a:off x="2914650" y="914400"/>
            <a:ext cx="2743200" cy="2688851"/>
            <a:chOff x="1776" y="672"/>
            <a:chExt cx="893" cy="940"/>
          </a:xfrm>
        </p:grpSpPr>
        <p:pic>
          <p:nvPicPr>
            <p:cNvPr id="11281" name="Picture 51" descr="dau co v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672"/>
              <a:ext cx="893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2" name="Text Box 52"/>
            <p:cNvSpPr txBox="1">
              <a:spLocks noChangeArrowheads="1"/>
            </p:cNvSpPr>
            <p:nvPr/>
          </p:nvSpPr>
          <p:spPr bwMode="auto">
            <a:xfrm>
              <a:off x="1845" y="1365"/>
              <a:ext cx="76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Đậu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53"/>
          <p:cNvGrpSpPr/>
          <p:nvPr/>
        </p:nvGrpSpPr>
        <p:grpSpPr bwMode="auto">
          <a:xfrm>
            <a:off x="5943600" y="814387"/>
            <a:ext cx="2971800" cy="2767013"/>
            <a:chOff x="144" y="1776"/>
            <a:chExt cx="1296" cy="853"/>
          </a:xfrm>
        </p:grpSpPr>
        <p:pic>
          <p:nvPicPr>
            <p:cNvPr id="11279" name="Picture 54" descr="bi da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76"/>
              <a:ext cx="1296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Text Box 55"/>
            <p:cNvSpPr txBox="1">
              <a:spLocks noChangeArrowheads="1"/>
            </p:cNvSpPr>
            <p:nvPr/>
          </p:nvSpPr>
          <p:spPr bwMode="auto">
            <a:xfrm>
              <a:off x="388" y="2411"/>
              <a:ext cx="81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Bí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đao</a:t>
              </a:r>
              <a:endPara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56"/>
          <p:cNvGrpSpPr/>
          <p:nvPr/>
        </p:nvGrpSpPr>
        <p:grpSpPr bwMode="auto">
          <a:xfrm>
            <a:off x="342900" y="3657600"/>
            <a:ext cx="2571750" cy="3086478"/>
            <a:chOff x="1776" y="1728"/>
            <a:chExt cx="871" cy="1131"/>
          </a:xfrm>
        </p:grpSpPr>
        <p:pic>
          <p:nvPicPr>
            <p:cNvPr id="11277" name="Picture 57" descr="la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728"/>
              <a:ext cx="871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Text Box 58"/>
            <p:cNvSpPr txBox="1">
              <a:spLocks noChangeArrowheads="1"/>
            </p:cNvSpPr>
            <p:nvPr/>
          </p:nvSpPr>
          <p:spPr bwMode="auto">
            <a:xfrm>
              <a:off x="1866" y="2600"/>
              <a:ext cx="67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.VnTime" panose="020B7200000000000000" pitchFamily="34" charset="0"/>
                </a:rPr>
                <a:t>   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Lạc</a:t>
              </a:r>
              <a:endPara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227" name="Picture 59" descr="nuoc c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19" y="3665538"/>
            <a:ext cx="1803797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4507141" y="4572000"/>
            <a:ext cx="13899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4000" b="1" dirty="0">
                <a:latin typeface="Times New Roman" panose="02020603050405020304" pitchFamily="18" charset="0"/>
              </a:rPr>
              <a:t> cam</a:t>
            </a:r>
            <a:endParaRPr lang="en-US" altLang="en-US" sz="4000" b="1" dirty="0">
              <a:latin typeface="Times New Roman" panose="02020603050405020304" pitchFamily="18" charset="0"/>
            </a:endParaRPr>
          </a:p>
        </p:txBody>
      </p:sp>
      <p:grpSp>
        <p:nvGrpSpPr>
          <p:cNvPr id="5" name="Group 61"/>
          <p:cNvGrpSpPr/>
          <p:nvPr/>
        </p:nvGrpSpPr>
        <p:grpSpPr bwMode="auto">
          <a:xfrm>
            <a:off x="6464726" y="3792932"/>
            <a:ext cx="2526506" cy="2737842"/>
            <a:chOff x="1831" y="3168"/>
            <a:chExt cx="914" cy="851"/>
          </a:xfrm>
        </p:grpSpPr>
        <p:pic>
          <p:nvPicPr>
            <p:cNvPr id="11275" name="Picture 62" descr="co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" y="3168"/>
              <a:ext cx="914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Text Box 63"/>
            <p:cNvSpPr txBox="1">
              <a:spLocks noChangeArrowheads="1"/>
            </p:cNvSpPr>
            <p:nvPr/>
          </p:nvSpPr>
          <p:spPr bwMode="auto">
            <a:xfrm>
              <a:off x="1887" y="3808"/>
              <a:ext cx="72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.VnTime" panose="020B7200000000000000" pitchFamily="34" charset="0"/>
                </a:rPr>
                <a:t>   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Cơm</a:t>
              </a:r>
              <a:endPara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2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7" grpId="0"/>
      <p:bldP spid="72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0" y="1"/>
            <a:ext cx="91440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uống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gốc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180343" y="869058"/>
            <a:ext cx="2800350" cy="2862798"/>
            <a:chOff x="3264" y="576"/>
            <a:chExt cx="914" cy="1198"/>
          </a:xfrm>
        </p:grpSpPr>
        <p:pic>
          <p:nvPicPr>
            <p:cNvPr id="12304" name="Picture 6" descr="thit ga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576"/>
              <a:ext cx="914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Text Box 7"/>
            <p:cNvSpPr txBox="1">
              <a:spLocks noChangeArrowheads="1"/>
            </p:cNvSpPr>
            <p:nvPr/>
          </p:nvSpPr>
          <p:spPr bwMode="auto">
            <a:xfrm>
              <a:off x="3384" y="1526"/>
              <a:ext cx="67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Thịt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̀</a:t>
              </a:r>
              <a:endPara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302" name="Picture 9" descr="sua 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2475185" cy="50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 Box 10"/>
          <p:cNvSpPr txBox="1">
            <a:spLocks noChangeArrowheads="1"/>
          </p:cNvSpPr>
          <p:nvPr/>
        </p:nvSpPr>
        <p:spPr bwMode="auto">
          <a:xfrm>
            <a:off x="6345415" y="6106127"/>
            <a:ext cx="29806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Sữa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1"/>
          <p:cNvGrpSpPr/>
          <p:nvPr/>
        </p:nvGrpSpPr>
        <p:grpSpPr bwMode="auto">
          <a:xfrm>
            <a:off x="3042642" y="869058"/>
            <a:ext cx="3058715" cy="2895600"/>
            <a:chOff x="3312" y="1872"/>
            <a:chExt cx="835" cy="1068"/>
          </a:xfrm>
        </p:grpSpPr>
        <p:pic>
          <p:nvPicPr>
            <p:cNvPr id="12300" name="Picture 12" descr="thit lon'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872"/>
              <a:ext cx="835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3438" y="2736"/>
              <a:ext cx="57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Thịt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lợn</a:t>
              </a:r>
              <a:endPara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14"/>
          <p:cNvGrpSpPr/>
          <p:nvPr/>
        </p:nvGrpSpPr>
        <p:grpSpPr bwMode="auto">
          <a:xfrm>
            <a:off x="76200" y="4174885"/>
            <a:ext cx="2904493" cy="2624138"/>
            <a:chOff x="4560" y="2016"/>
            <a:chExt cx="965" cy="789"/>
          </a:xfrm>
        </p:grpSpPr>
        <p:pic>
          <p:nvPicPr>
            <p:cNvPr id="12298" name="Picture 15" descr="c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016"/>
              <a:ext cx="965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" name="Text Box 16"/>
            <p:cNvSpPr txBox="1">
              <a:spLocks noChangeArrowheads="1"/>
            </p:cNvSpPr>
            <p:nvPr/>
          </p:nvSpPr>
          <p:spPr bwMode="auto">
            <a:xfrm>
              <a:off x="4704" y="2592"/>
              <a:ext cx="67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Cá</a:t>
              </a:r>
              <a:endPara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17"/>
          <p:cNvGrpSpPr/>
          <p:nvPr/>
        </p:nvGrpSpPr>
        <p:grpSpPr bwMode="auto">
          <a:xfrm>
            <a:off x="3042642" y="4158596"/>
            <a:ext cx="3058715" cy="2698050"/>
            <a:chOff x="3936" y="3072"/>
            <a:chExt cx="893" cy="992"/>
          </a:xfrm>
        </p:grpSpPr>
        <p:pic>
          <p:nvPicPr>
            <p:cNvPr id="12296" name="Picture 18" descr="to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072"/>
              <a:ext cx="893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19"/>
            <p:cNvSpPr txBox="1">
              <a:spLocks noChangeArrowheads="1"/>
            </p:cNvSpPr>
            <p:nvPr/>
          </p:nvSpPr>
          <p:spPr bwMode="auto">
            <a:xfrm>
              <a:off x="4182" y="3804"/>
              <a:ext cx="4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Tôm</a:t>
              </a:r>
              <a:endPara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1987</Words>
  <Application>WPS Presentation</Application>
  <PresentationFormat>On-screen Show (4:3)</PresentationFormat>
  <Paragraphs>250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VNI-Times</vt:lpstr>
      <vt:lpstr>.VnTime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Nói tên những thức ăn chứa nhiều chất bột đường có trong các hình ở SGK trang 11. 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76</cp:revision>
  <dcterms:created xsi:type="dcterms:W3CDTF">2021-11-06T15:34:00Z</dcterms:created>
  <dcterms:modified xsi:type="dcterms:W3CDTF">2022-09-14T11:21:51Z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