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9" r:id="rId2"/>
    <p:sldId id="304" r:id="rId3"/>
    <p:sldId id="305" r:id="rId4"/>
    <p:sldId id="307" r:id="rId5"/>
    <p:sldId id="308" r:id="rId6"/>
    <p:sldId id="309" r:id="rId7"/>
    <p:sldId id="320" r:id="rId8"/>
    <p:sldId id="311" r:id="rId9"/>
    <p:sldId id="312" r:id="rId10"/>
    <p:sldId id="313" r:id="rId11"/>
    <p:sldId id="315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A47D"/>
    <a:srgbClr val="E98487"/>
    <a:srgbClr val="C51717"/>
    <a:srgbClr val="F377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9" autoAdjust="0"/>
    <p:restoredTop sz="94660"/>
  </p:normalViewPr>
  <p:slideViewPr>
    <p:cSldViewPr>
      <p:cViewPr varScale="1">
        <p:scale>
          <a:sx n="66" d="100"/>
          <a:sy n="66" d="100"/>
        </p:scale>
        <p:origin x="48" y="4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2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7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2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2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7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3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3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2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41D8E-255C-45DF-812D-4D2EAD46AD0B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EDC5F-A7E4-478A-AF72-CEC8FA1E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1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ải +999 Hình Nền Powerpoint Sang Trọng Đẹp Nhất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260648"/>
            <a:ext cx="8208911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>
              <a:lnSpc>
                <a:spcPct val="12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Cừ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Tập đọc lớp 4: Chợ Tết tapdocchotetlop4 pp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586"/>
          <a:stretch/>
        </p:blipFill>
        <p:spPr bwMode="auto">
          <a:xfrm>
            <a:off x="2" y="2060849"/>
            <a:ext cx="9143998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Rounded Rectangle 4"/>
          <p:cNvSpPr/>
          <p:nvPr/>
        </p:nvSpPr>
        <p:spPr>
          <a:xfrm>
            <a:off x="467544" y="365126"/>
            <a:ext cx="8064896" cy="13255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1916832"/>
            <a:ext cx="75608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bừng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náo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nức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	</a:t>
            </a:r>
            <a:r>
              <a:rPr lang="vi-VN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 con đường viền trắng mép đồi xanh</a:t>
            </a:r>
          </a:p>
          <a:p>
            <a:pPr algn="just">
              <a:lnSpc>
                <a:spcPct val="150000"/>
              </a:lnSpc>
            </a:pPr>
            <a:r>
              <a:rPr lang="vi-VN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Người các ấp tưng bừng ra chợ Tết</a:t>
            </a:r>
          </a:p>
          <a:p>
            <a:pPr algn="just">
              <a:lnSpc>
                <a:spcPct val="150000"/>
              </a:lnSpc>
            </a:pPr>
            <a:r>
              <a:rPr lang="vi-VN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Họ vui vẻ kéo hàng trên cỏ biếc</a:t>
            </a:r>
            <a:r>
              <a:rPr lang="vi-VN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</a:t>
            </a:r>
            <a:endParaRPr lang="vi-VN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34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Rounded Rectangle 4"/>
          <p:cNvSpPr/>
          <p:nvPr/>
        </p:nvSpPr>
        <p:spPr>
          <a:xfrm>
            <a:off x="467544" y="365126"/>
            <a:ext cx="8136904" cy="13255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1844824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lam,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tía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son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tía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son.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39552" y="3436234"/>
            <a:ext cx="8136904" cy="9969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552" y="4581128"/>
            <a:ext cx="81369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phiên</a:t>
            </a:r>
            <a:r>
              <a:rPr lang="en-US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nhộn</a:t>
            </a:r>
            <a:r>
              <a:rPr lang="en-US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582316" y="5446632"/>
            <a:ext cx="813690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Ý </a:t>
            </a:r>
            <a:r>
              <a:rPr lang="en-US" sz="2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5857" y="5988301"/>
            <a:ext cx="813690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5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44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885235"/>
            <a:ext cx="4320480" cy="676671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thơ cho chúng ta biết điều gì?</a:t>
            </a:r>
            <a:endParaRPr lang="vi-VN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55576" y="1196752"/>
            <a:ext cx="7704856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 </a:t>
            </a:r>
            <a:r>
              <a:rPr lang="vi-V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1980424"/>
            <a:ext cx="78488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du, </a:t>
            </a:r>
            <a:r>
              <a:rPr lang="en-US" sz="25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2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2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Qua </a:t>
            </a:r>
            <a:r>
              <a:rPr lang="en-US" sz="25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5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9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9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568" y="665070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thơ Chợ Tết được chia thành mấy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Mỗi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từ đâu đến đâu?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2276872"/>
            <a:ext cx="83529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60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vi-VN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1: 4 </a:t>
            </a:r>
            <a:r>
              <a:rPr lang="en-US" sz="2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6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sz="2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6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”)</a:t>
            </a:r>
          </a:p>
          <a:p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2</a:t>
            </a:r>
            <a:r>
              <a:rPr lang="en-US" sz="2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7câu </a:t>
            </a:r>
            <a:r>
              <a:rPr lang="en-US" sz="2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6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6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vẻ…theo sau</a:t>
            </a:r>
            <a:r>
              <a:rPr lang="en-US" sz="2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”)</a:t>
            </a:r>
            <a:endParaRPr lang="en-US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3: còn lại</a:t>
            </a:r>
            <a:endParaRPr lang="en-US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62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980728"/>
            <a:ext cx="4104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solidFill>
                  <a:schemeClr val="bg1"/>
                </a:solidFill>
                <a:latin typeface="+mj-lt"/>
              </a:rPr>
              <a:t>-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>
                <a:solidFill>
                  <a:schemeClr val="bg1"/>
                </a:solidFill>
                <a:latin typeface="+mj-lt"/>
              </a:rPr>
              <a:t>Dải mây trắng</a:t>
            </a:r>
          </a:p>
          <a:p>
            <a:r>
              <a:rPr lang="vi-VN" sz="3000" dirty="0">
                <a:solidFill>
                  <a:schemeClr val="bg1"/>
                </a:solidFill>
                <a:latin typeface="+mj-lt"/>
              </a:rPr>
              <a:t>- Sương hồng lam</a:t>
            </a:r>
          </a:p>
          <a:p>
            <a:r>
              <a:rPr lang="vi-VN" sz="3000" dirty="0">
                <a:solidFill>
                  <a:schemeClr val="bg1"/>
                </a:solidFill>
                <a:latin typeface="+mj-lt"/>
              </a:rPr>
              <a:t>- Nóc nhà gianh</a:t>
            </a:r>
          </a:p>
          <a:p>
            <a:r>
              <a:rPr lang="vi-VN" sz="3000" dirty="0">
                <a:solidFill>
                  <a:schemeClr val="bg1"/>
                </a:solidFill>
                <a:latin typeface="+mj-lt"/>
              </a:rPr>
              <a:t>- Cô yếm thắm</a:t>
            </a:r>
          </a:p>
          <a:p>
            <a:r>
              <a:rPr lang="vi-VN" sz="3000" dirty="0">
                <a:solidFill>
                  <a:schemeClr val="bg1"/>
                </a:solidFill>
                <a:latin typeface="+mj-lt"/>
              </a:rPr>
              <a:t>- Núi uốn mình</a:t>
            </a:r>
            <a:endParaRPr lang="vi-VN" sz="3000" u="sng" dirty="0">
              <a:solidFill>
                <a:schemeClr val="bg1"/>
              </a:solidFill>
              <a:latin typeface="+mj-lt"/>
            </a:endParaRPr>
          </a:p>
          <a:p>
            <a:endParaRPr lang="en-US" sz="3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7504" y="185611"/>
            <a:ext cx="3384376" cy="648072"/>
          </a:xfrm>
          <a:prstGeom prst="roundRect">
            <a:avLst/>
          </a:prstGeom>
          <a:solidFill>
            <a:srgbClr val="F377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CỤM TỪ KHÓ</a:t>
            </a:r>
            <a:endParaRPr 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9912" y="2998615"/>
            <a:ext cx="5287207" cy="365032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vi-VN" sz="2200" dirty="0">
                <a:solidFill>
                  <a:schemeClr val="bg1"/>
                </a:solidFill>
                <a:latin typeface="+mj-lt"/>
              </a:rPr>
              <a:t>Bài thơ được viết theo thể 8 chữ, đọc với nhịp 3/5, nhưng các dòng thơ sau đọc với nhịp 5/3: </a:t>
            </a:r>
            <a:endParaRPr lang="en-US" sz="2200" dirty="0">
              <a:solidFill>
                <a:schemeClr val="bg1"/>
              </a:solidFill>
              <a:latin typeface="+mj-lt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vi-VN" sz="2200" i="1" dirty="0">
                <a:solidFill>
                  <a:schemeClr val="bg1"/>
                </a:solidFill>
                <a:latin typeface="+mj-lt"/>
              </a:rPr>
              <a:t>“Những thằng cu áo đỏ </a:t>
            </a:r>
            <a:r>
              <a:rPr lang="vi-VN" sz="2200" b="1" i="1" dirty="0">
                <a:solidFill>
                  <a:schemeClr val="bg1"/>
                </a:solidFill>
                <a:latin typeface="+mj-lt"/>
              </a:rPr>
              <a:t>/ </a:t>
            </a:r>
            <a:r>
              <a:rPr lang="vi-VN" sz="2200" i="1" dirty="0">
                <a:solidFill>
                  <a:schemeClr val="bg1"/>
                </a:solidFill>
                <a:latin typeface="+mj-lt"/>
              </a:rPr>
              <a:t>chạy lon xon</a:t>
            </a:r>
            <a:endParaRPr lang="en-US" sz="2200" dirty="0">
              <a:solidFill>
                <a:schemeClr val="bg1"/>
              </a:solidFill>
              <a:latin typeface="+mj-lt"/>
            </a:endParaRP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vi-VN" sz="2200" i="1" dirty="0">
                <a:solidFill>
                  <a:schemeClr val="bg1"/>
                </a:solidFill>
                <a:latin typeface="+mj-lt"/>
              </a:rPr>
              <a:t>Vài cụ già chống gậy </a:t>
            </a:r>
            <a:r>
              <a:rPr lang="vi-VN" sz="2200" b="1" i="1" dirty="0">
                <a:solidFill>
                  <a:schemeClr val="bg1"/>
                </a:solidFill>
                <a:latin typeface="+mj-lt"/>
              </a:rPr>
              <a:t>/</a:t>
            </a:r>
            <a:r>
              <a:rPr lang="vi-VN" sz="2200" i="1" dirty="0">
                <a:solidFill>
                  <a:schemeClr val="bg1"/>
                </a:solidFill>
                <a:latin typeface="+mj-lt"/>
              </a:rPr>
              <a:t> bước lom khom</a:t>
            </a:r>
            <a:endParaRPr lang="en-US" sz="2200" dirty="0">
              <a:solidFill>
                <a:schemeClr val="bg1"/>
              </a:solidFill>
              <a:latin typeface="+mj-lt"/>
            </a:endParaRP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vi-VN" sz="2200" i="1" dirty="0">
                <a:solidFill>
                  <a:schemeClr val="bg1"/>
                </a:solidFill>
                <a:latin typeface="+mj-lt"/>
              </a:rPr>
              <a:t>Hai người thôn gánh lợn </a:t>
            </a:r>
            <a:r>
              <a:rPr lang="vi-VN" sz="2200" b="1" i="1" dirty="0">
                <a:solidFill>
                  <a:schemeClr val="bg1"/>
                </a:solidFill>
                <a:latin typeface="+mj-lt"/>
              </a:rPr>
              <a:t>/ </a:t>
            </a:r>
            <a:r>
              <a:rPr lang="vi-VN" sz="2200" i="1" dirty="0">
                <a:solidFill>
                  <a:schemeClr val="bg1"/>
                </a:solidFill>
                <a:latin typeface="+mj-lt"/>
              </a:rPr>
              <a:t>chạy đi đầu</a:t>
            </a:r>
            <a:endParaRPr lang="en-US" sz="2200" dirty="0">
              <a:solidFill>
                <a:schemeClr val="bg1"/>
              </a:solidFill>
              <a:latin typeface="+mj-lt"/>
            </a:endParaRP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vi-VN" sz="2200" i="1" dirty="0">
                <a:solidFill>
                  <a:schemeClr val="bg1"/>
                </a:solidFill>
                <a:latin typeface="+mj-lt"/>
              </a:rPr>
              <a:t>Con bò vàng ngộ nghĩnh </a:t>
            </a:r>
            <a:r>
              <a:rPr lang="vi-VN" sz="2200" b="1" i="1" dirty="0">
                <a:solidFill>
                  <a:schemeClr val="bg1"/>
                </a:solidFill>
                <a:latin typeface="+mj-lt"/>
              </a:rPr>
              <a:t>/ </a:t>
            </a:r>
            <a:r>
              <a:rPr lang="vi-VN" sz="2200" i="1" dirty="0">
                <a:solidFill>
                  <a:schemeClr val="bg1"/>
                </a:solidFill>
                <a:latin typeface="+mj-lt"/>
              </a:rPr>
              <a:t>đuổi theo sau”</a:t>
            </a:r>
            <a:endParaRPr lang="en-US" sz="2200" dirty="0">
              <a:solidFill>
                <a:schemeClr val="bg1"/>
              </a:solidFill>
              <a:latin typeface="+mj-lt"/>
            </a:endParaRPr>
          </a:p>
          <a:p>
            <a:pPr marL="0" indent="0" algn="just">
              <a:buNone/>
            </a:pPr>
            <a:endParaRPr lang="en-US" sz="2200" dirty="0"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178425" y="2317573"/>
            <a:ext cx="3823057" cy="648072"/>
          </a:xfrm>
          <a:prstGeom prst="roundRect">
            <a:avLst/>
          </a:prstGeom>
          <a:solidFill>
            <a:srgbClr val="F377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</a:t>
            </a:r>
            <a:endParaRPr lang="vi-VN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41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ải +999 Hình Nền Powerpoint Sang Trọng Đẹp Nhất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63688" y="1484784"/>
            <a:ext cx="6246440" cy="3052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vi-VN" sz="2500" b="1" i="1" dirty="0">
                <a:latin typeface="+mj-lt"/>
              </a:rPr>
              <a:t>Ấp</a:t>
            </a:r>
            <a:r>
              <a:rPr lang="vi-VN" sz="2500" dirty="0">
                <a:latin typeface="+mj-lt"/>
              </a:rPr>
              <a:t>: làng, xóm.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vi-VN" sz="2500" b="1" i="1" dirty="0">
                <a:latin typeface="+mj-lt"/>
              </a:rPr>
              <a:t>The</a:t>
            </a:r>
            <a:r>
              <a:rPr lang="vi-VN" sz="2500" dirty="0">
                <a:latin typeface="+mj-lt"/>
              </a:rPr>
              <a:t>: hàng tơ, nhỏ sợi, dệt thưa.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vi-VN" sz="2500" b="1" i="1" dirty="0">
                <a:latin typeface="+mj-lt"/>
              </a:rPr>
              <a:t>Đồi thoa son</a:t>
            </a:r>
            <a:r>
              <a:rPr lang="vi-VN" sz="2500" dirty="0">
                <a:latin typeface="+mj-lt"/>
              </a:rPr>
              <a:t>: đồi rực hồng lên khi nhận ánh nắng buổi sớm.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764704"/>
            <a:ext cx="3240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  <a:endParaRPr lang="vi-VN" sz="3000" b="1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82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Tải +999 Hình Nền Powerpoint Sang Trọng Đẹp Nhất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8754"/>
            <a:ext cx="5541452" cy="31948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260649"/>
            <a:ext cx="3096344" cy="2677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Sương hồng lam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0" descr="nhà tranh vách đấ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13602"/>
            <a:ext cx="6876255" cy="359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20272" y="4653136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gianh</a:t>
            </a:r>
            <a:endParaRPr lang="vi-VN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59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92176" y="260648"/>
            <a:ext cx="8067309" cy="9756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ấp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vi-VN" sz="2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1290" y="1340769"/>
            <a:ext cx="80673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thoa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son.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ngợm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461466" y="3429000"/>
            <a:ext cx="8286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du?</a:t>
            </a:r>
          </a:p>
        </p:txBody>
      </p:sp>
      <p:sp>
        <p:nvSpPr>
          <p:cNvPr id="9" name="Rectangle 8"/>
          <p:cNvSpPr/>
          <p:nvPr/>
        </p:nvSpPr>
        <p:spPr>
          <a:xfrm>
            <a:off x="560637" y="4483685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So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5414" y="5032340"/>
            <a:ext cx="82824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khoe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ấp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bừng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754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2359" y="745540"/>
            <a:ext cx="80673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2564904"/>
            <a:ext cx="7926958" cy="30008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vi-VN" sz="23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son,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quậy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ấp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du –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mờ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391290" y="1700808"/>
            <a:ext cx="80673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1.Khung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du.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4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67544" y="365127"/>
            <a:ext cx="8136904" cy="90363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 sao?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1412776"/>
            <a:ext cx="756084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thằng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ton.</a:t>
            </a:r>
          </a:p>
          <a:p>
            <a:pPr algn="just"/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gậy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lom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khom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nép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yếm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gánh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Con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nghĩnh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093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Tải +999 Hình Nền Powerpoint Sang Trọng Đẹp Nhất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4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Đến Mộc Châu khám phá Tết của người Mô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419"/>
            <a:ext cx="5399583" cy="312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06148" y="298537"/>
            <a:ext cx="31863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lon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xon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ton,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nhẹn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61"/>
          <a:stretch/>
        </p:blipFill>
        <p:spPr bwMode="auto">
          <a:xfrm>
            <a:off x="0" y="3429000"/>
            <a:ext cx="5508104" cy="3185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40152" y="4359583"/>
            <a:ext cx="21602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Yếm</a:t>
            </a:r>
            <a:endParaRPr lang="vi-VN" sz="3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01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</TotalTime>
  <Words>884</Words>
  <Application>Microsoft Office PowerPoint</Application>
  <PresentationFormat>On-screen Show (4:3)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 LÊ QUÝ ĐÔN</dc:title>
  <dc:creator>AutoBVT</dc:creator>
  <cp:lastModifiedBy>TUYET</cp:lastModifiedBy>
  <cp:revision>147</cp:revision>
  <dcterms:created xsi:type="dcterms:W3CDTF">2021-03-01T07:27:02Z</dcterms:created>
  <dcterms:modified xsi:type="dcterms:W3CDTF">2022-02-15T10:33:47Z</dcterms:modified>
</cp:coreProperties>
</file>