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319" r:id="rId15"/>
    <p:sldId id="297" r:id="rId16"/>
    <p:sldId id="298" r:id="rId17"/>
    <p:sldId id="299" r:id="rId18"/>
    <p:sldId id="318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8" autoAdjust="0"/>
    <p:restoredTop sz="94660"/>
  </p:normalViewPr>
  <p:slideViewPr>
    <p:cSldViewPr snapToGrid="0">
      <p:cViewPr>
        <p:scale>
          <a:sx n="50" d="100"/>
          <a:sy n="50" d="100"/>
        </p:scale>
        <p:origin x="1496" y="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E6C13-31B7-4828-B7CE-6E6EDC86CF6C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30875-D883-4967-A3D6-EA2B485F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1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546F51-A973-4D85-8245-F04607085EE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C785EC-5FDD-4F00-ACC0-C84FFE12C5E2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F46AA0-7E48-41ED-B0FF-2D7254112715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38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74EFE4-7504-4C51-95D3-113009B74635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97DBA5-CDF8-4D5B-8E5A-D0B836B46AA0}" type="slidenum">
              <a:rPr lang="en-US" altLang="en-US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52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25F0A2-C3DD-40C2-BDD2-D5AD3B2298E9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E51DA2-58DC-4A28-B1DB-9CE4450406C3}" type="slidenum">
              <a:rPr lang="en-US" altLang="en-US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8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E1B328-E167-4315-97A5-02174A496B3C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0B87BB-335B-4FA7-A156-83772B967CC3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16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97494B-D302-4480-9EAA-5A11674B37A5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1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F08E2F-CE0E-42EC-8F63-C5C642ACE52F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956576-7B33-4E84-AEF1-E45830E03909}" type="slidenum">
              <a:rPr lang="en-US" altLang="en-US"/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48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FE6A25-D8E1-482B-B798-8830B360C00C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6CB36A-B85D-45E2-BE1F-3CF21F91B270}" type="slidenum">
              <a:rPr lang="en-US" altLang="en-US"/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3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B9C-DF54-4B27-9FDB-A5EE1F86077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C8FC-68B5-4434-8D37-AECC5F10E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8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B9C-DF54-4B27-9FDB-A5EE1F86077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C8FC-68B5-4434-8D37-AECC5F10E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4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B9C-DF54-4B27-9FDB-A5EE1F86077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C8FC-68B5-4434-8D37-AECC5F10E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3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B9C-DF54-4B27-9FDB-A5EE1F86077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C8FC-68B5-4434-8D37-AECC5F10E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7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B9C-DF54-4B27-9FDB-A5EE1F86077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C8FC-68B5-4434-8D37-AECC5F10E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2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B9C-DF54-4B27-9FDB-A5EE1F86077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C8FC-68B5-4434-8D37-AECC5F10E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B9C-DF54-4B27-9FDB-A5EE1F86077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C8FC-68B5-4434-8D37-AECC5F10E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3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B9C-DF54-4B27-9FDB-A5EE1F86077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C8FC-68B5-4434-8D37-AECC5F10E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B9C-DF54-4B27-9FDB-A5EE1F86077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C8FC-68B5-4434-8D37-AECC5F10E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7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B9C-DF54-4B27-9FDB-A5EE1F86077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C8FC-68B5-4434-8D37-AECC5F10E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4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B9C-DF54-4B27-9FDB-A5EE1F86077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C8FC-68B5-4434-8D37-AECC5F10E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5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B9C-DF54-4B27-9FDB-A5EE1F86077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C8FC-68B5-4434-8D37-AECC5F10E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6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B9C-DF54-4B27-9FDB-A5EE1F86077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C8FC-68B5-4434-8D37-AECC5F10E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1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15B9C-DF54-4B27-9FDB-A5EE1F86077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2C8FC-68B5-4434-8D37-AECC5F10E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9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4.png"/><Relationship Id="rId7" Type="http://schemas.openxmlformats.org/officeDocument/2006/relationships/hyperlink" Target="http://images.google.com.vn/imgres?imgurl=http://www.amthuc365.vn/forums/imagehosting/10490e9098077fa.jpg&amp;imgrefurl=http://www.amthuc365.vn/forums/showthread.php?t=3927&amp;usg=__cwtJGEpi8X6iQSqCFWh3ZXswEj8=&amp;h=489&amp;w=415&amp;sz=49&amp;hl=vi&amp;start=1&amp;tbnid=YXahmp-vfa0j7M:&amp;tbnh=130&amp;tbnw=110&amp;prev=/images?q=SAU+RIENG&amp;gbv=2&amp;hl=vi" TargetMode="External"/><Relationship Id="rId12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hyperlink" Target="http://images.google.com.vn/imgres?imgurl=http://ngonnguhoc.org/bttiengviet/a/test%201/tuvung/xoai.jpg&amp;imgrefurl=http://ngonnguhoc.org/bttiengviet/a/test%201/tuvung/test1_tuvung2.htm&amp;usg=__raPZFx-iiLL3VoRHQ-2ty13K6Gk=&amp;h=242&amp;w=212&amp;sz=9&amp;hl=vi&amp;start=9&amp;tbnid=KPFYSuhfYM_5KM:&amp;tbnh=110&amp;tbnw=96&amp;prev=/images?q=XOAI&amp;gbv=2&amp;hl=vi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1.jpe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6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gif"/><Relationship Id="rId3" Type="http://schemas.openxmlformats.org/officeDocument/2006/relationships/image" Target="../media/image72.jpeg"/><Relationship Id="rId7" Type="http://schemas.openxmlformats.org/officeDocument/2006/relationships/image" Target="../media/image7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gif"/><Relationship Id="rId3" Type="http://schemas.openxmlformats.org/officeDocument/2006/relationships/image" Target="../media/image72.jpeg"/><Relationship Id="rId7" Type="http://schemas.openxmlformats.org/officeDocument/2006/relationships/image" Target="../media/image7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gi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3356610" y="1005840"/>
            <a:ext cx="53149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7" name="WordArt 20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100965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sản xuất của người dân ở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Nam Bộ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8112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685800" y="1"/>
            <a:ext cx="1112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*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Nam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35172" name="Picture 11" descr="dua%20h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105400"/>
            <a:ext cx="2381250" cy="1752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3" name="Picture 12" descr="tg1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105400"/>
            <a:ext cx="2381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4" name="Picture 13" descr="culaothoi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1" y="5105400"/>
            <a:ext cx="23098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5" name="Picture 14" descr="xoa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762000"/>
            <a:ext cx="2362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6" name="Picture 15" descr="10490e9098077f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286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7" name="Picture 16" descr="450px-Pineapple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762000"/>
            <a:ext cx="2152650" cy="4114800"/>
          </a:xfrm>
          <a:noFill/>
        </p:spPr>
      </p:pic>
      <p:pic>
        <p:nvPicPr>
          <p:cNvPr id="135178" name="Picture 17" descr="hieuptfood-papay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"/>
            <a:ext cx="25717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9" name="Picture 18" descr="du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1054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80" name="Picture 19" descr="du d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2286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81" name="Picture 20" descr="u10799_t1248254750_dFZO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219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75878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7"/>
          <p:cNvSpPr txBox="1">
            <a:spLocks noChangeArrowheads="1"/>
          </p:cNvSpPr>
          <p:nvPr/>
        </p:nvSpPr>
        <p:spPr bwMode="auto">
          <a:xfrm>
            <a:off x="4381500" y="44196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381000" y="3671888"/>
            <a:ext cx="230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40964" name="Picture 14" descr="DSC09647[1]"/>
          <p:cNvPicPr>
            <a:picLocks noChangeAspect="1" noChangeArrowheads="1"/>
          </p:cNvPicPr>
          <p:nvPr/>
        </p:nvPicPr>
        <p:blipFill>
          <a:blip r:embed="rId2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47" r="46808"/>
          <a:stretch>
            <a:fillRect/>
          </a:stretch>
        </p:blipFill>
        <p:spPr bwMode="auto">
          <a:xfrm>
            <a:off x="381000" y="685800"/>
            <a:ext cx="11430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5" name="Picture 15" descr="img0687xm6[1]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11430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6" name="Picture 16" descr="small_1173254984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11430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7" name="Picture 17" descr="IMG_1954-full[1]"/>
          <p:cNvPicPr>
            <a:picLocks noChangeAspect="1"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11430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8" name="Picture 18" descr="kaorufoto[1]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11430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9" name="Picture 19" descr="grte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11430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0" name="Picture 20" descr="sweet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/>
          <a:stretch>
            <a:fillRect/>
          </a:stretch>
        </p:blipFill>
        <p:spPr bwMode="auto">
          <a:xfrm>
            <a:off x="402400" y="644526"/>
            <a:ext cx="11430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2" name="Picture 22" descr="hieuptfood-papaya[1]"/>
          <p:cNvPicPr>
            <a:picLocks noChangeAspect="1" noChangeArrowheads="1"/>
          </p:cNvPicPr>
          <p:nvPr/>
        </p:nvPicPr>
        <p:blipFill>
          <a:blip r:embed="rId9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665163"/>
            <a:ext cx="108965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3" name="Picture 23" descr="Poungmanee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" y="620712"/>
            <a:ext cx="11430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7" name="Text Box 27"/>
          <p:cNvSpPr txBox="1">
            <a:spLocks noChangeArrowheads="1"/>
          </p:cNvSpPr>
          <p:nvPr/>
        </p:nvSpPr>
        <p:spPr bwMode="auto">
          <a:xfrm>
            <a:off x="381000" y="0"/>
            <a:ext cx="1143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Các trái cây ở đồng bằng Nam Bộ .</a:t>
            </a:r>
          </a:p>
        </p:txBody>
      </p:sp>
      <p:pic>
        <p:nvPicPr>
          <p:cNvPr id="29698" name="Picture 2" descr="Những lưu ý khi ăn quả măng cụt | Sức khỏe | Báo Nghệ An điện tử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5" y="692901"/>
            <a:ext cx="11276868" cy="6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Người có dấu hiệu sau đây tốt nhất không nên ăn mãng cầu xiê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2" y="672305"/>
            <a:ext cx="11111895" cy="613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VÚ SỮA TÍM - CÔNG TY CỔ PHẦN FRESH CITY FAR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" y="576261"/>
            <a:ext cx="11713624" cy="607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3430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ambu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93664"/>
            <a:ext cx="3255963" cy="173513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nf10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338389"/>
            <a:ext cx="3429000" cy="191293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xo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4876801"/>
            <a:ext cx="3402012" cy="19018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Photo_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6350"/>
            <a:ext cx="4184650" cy="250983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saurieng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679450"/>
            <a:ext cx="3111500" cy="3570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xoai8r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527426"/>
            <a:ext cx="4164013" cy="33305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381000" y="2968625"/>
            <a:ext cx="4711700" cy="15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5046664" y="2955926"/>
            <a:ext cx="1587" cy="161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V="1">
            <a:off x="5046664" y="2016125"/>
            <a:ext cx="1587" cy="939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5014913" y="2028825"/>
            <a:ext cx="3486150" cy="15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5014913" y="4559300"/>
            <a:ext cx="3486150" cy="15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V="1">
            <a:off x="8459789" y="1"/>
            <a:ext cx="1587" cy="201612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8475664" y="4546600"/>
            <a:ext cx="1587" cy="2311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8475664" y="4559300"/>
            <a:ext cx="3335337" cy="127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WordArt 16"/>
          <p:cNvSpPr>
            <a:spLocks noChangeArrowheads="1" noChangeShapeType="1" noTextEdit="1"/>
          </p:cNvSpPr>
          <p:nvPr/>
        </p:nvSpPr>
        <p:spPr bwMode="auto">
          <a:xfrm>
            <a:off x="8904288" y="5089525"/>
            <a:ext cx="252571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ĂN QUẢ</a:t>
            </a:r>
          </a:p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MIỀN NAM - </a:t>
            </a:r>
          </a:p>
        </p:txBody>
      </p:sp>
      <p:sp>
        <p:nvSpPr>
          <p:cNvPr id="42001" name="WordArt 17"/>
          <p:cNvSpPr>
            <a:spLocks noChangeArrowheads="1" noChangeShapeType="1" noTextEdit="1"/>
          </p:cNvSpPr>
          <p:nvPr/>
        </p:nvSpPr>
        <p:spPr bwMode="auto">
          <a:xfrm>
            <a:off x="1247775" y="2593975"/>
            <a:ext cx="2871788" cy="261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Cây chôm chôm</a:t>
            </a:r>
          </a:p>
        </p:txBody>
      </p:sp>
      <p:sp>
        <p:nvSpPr>
          <p:cNvPr id="42002" name="WordArt 18"/>
          <p:cNvSpPr>
            <a:spLocks noChangeArrowheads="1" noChangeShapeType="1" noTextEdit="1"/>
          </p:cNvSpPr>
          <p:nvPr/>
        </p:nvSpPr>
        <p:spPr bwMode="auto">
          <a:xfrm>
            <a:off x="1693863" y="3121025"/>
            <a:ext cx="1852612" cy="236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Cây xoài</a:t>
            </a:r>
          </a:p>
        </p:txBody>
      </p:sp>
      <p:sp>
        <p:nvSpPr>
          <p:cNvPr id="42003" name="WordArt 19"/>
          <p:cNvSpPr>
            <a:spLocks noChangeArrowheads="1" noChangeShapeType="1" noTextEdit="1"/>
          </p:cNvSpPr>
          <p:nvPr/>
        </p:nvSpPr>
        <p:spPr bwMode="auto">
          <a:xfrm>
            <a:off x="8763000" y="174626"/>
            <a:ext cx="2668588" cy="31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Cây sầu riêng</a:t>
            </a:r>
          </a:p>
        </p:txBody>
      </p:sp>
    </p:spTree>
    <p:extLst>
      <p:ext uri="{BB962C8B-B14F-4D97-AF65-F5344CB8AC3E}">
        <p14:creationId xmlns:p14="http://schemas.microsoft.com/office/powerpoint/2010/main" val="2282572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685800" y="533400"/>
            <a:ext cx="105064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	Qua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1066800" y="2362200"/>
            <a:ext cx="99060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ẩm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342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1887200" cy="6858000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930908" y="2566417"/>
            <a:ext cx="1143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286256" y="3845719"/>
            <a:ext cx="1143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Mạng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lưới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ngòi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500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495300" y="0"/>
            <a:ext cx="11430000" cy="6858000"/>
            <a:chOff x="0" y="0"/>
            <a:chExt cx="5760" cy="4320"/>
          </a:xfrm>
        </p:grpSpPr>
        <p:pic>
          <p:nvPicPr>
            <p:cNvPr id="46084" name="Picture 3" descr="scan0026"/>
            <p:cNvPicPr>
              <a:picLocks noChangeAspect="1" noChangeArrowheads="1"/>
            </p:cNvPicPr>
            <p:nvPr/>
          </p:nvPicPr>
          <p:blipFill>
            <a:blip r:embed="rId2">
              <a:lum bright="-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4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85" name="Rectangle 4"/>
            <p:cNvSpPr>
              <a:spLocks noChangeArrowheads="1"/>
            </p:cNvSpPr>
            <p:nvPr/>
          </p:nvSpPr>
          <p:spPr bwMode="auto">
            <a:xfrm>
              <a:off x="2784" y="3888"/>
              <a:ext cx="29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Lược</a:t>
              </a: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đồ</a:t>
              </a: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tự</a:t>
              </a: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nhiên</a:t>
              </a: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ĐBNB</a:t>
              </a:r>
              <a:endPara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811000" y="6400800"/>
            <a:ext cx="228600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56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ChangeArrowheads="1"/>
          </p:cNvSpPr>
          <p:nvPr/>
        </p:nvSpPr>
        <p:spPr bwMode="auto">
          <a:xfrm>
            <a:off x="666750" y="2209800"/>
            <a:ext cx="6096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600" b="1">
              <a:latin typeface="VNI-Times" pitchFamily="2" charset="0"/>
            </a:endParaRPr>
          </a:p>
        </p:txBody>
      </p:sp>
      <p:sp>
        <p:nvSpPr>
          <p:cNvPr id="47107" name="Rectangle 16"/>
          <p:cNvSpPr>
            <a:spLocks noChangeArrowheads="1"/>
          </p:cNvSpPr>
          <p:nvPr/>
        </p:nvSpPr>
        <p:spPr bwMode="auto">
          <a:xfrm>
            <a:off x="666750" y="4038600"/>
            <a:ext cx="4953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7108" name="Rectangle 18"/>
          <p:cNvSpPr>
            <a:spLocks noChangeArrowheads="1"/>
          </p:cNvSpPr>
          <p:nvPr/>
        </p:nvSpPr>
        <p:spPr bwMode="auto">
          <a:xfrm>
            <a:off x="666750" y="5181600"/>
            <a:ext cx="600075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381000" y="5969000"/>
            <a:ext cx="1133475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7110" name="Text Box 11"/>
          <p:cNvSpPr txBox="1">
            <a:spLocks noChangeArrowheads="1"/>
          </p:cNvSpPr>
          <p:nvPr/>
        </p:nvSpPr>
        <p:spPr bwMode="auto">
          <a:xfrm>
            <a:off x="666750" y="533401"/>
            <a:ext cx="1143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2. Nơi nuôi và đánh bắt nhiều thủy sản nhất cả nước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762000" y="1520826"/>
            <a:ext cx="1143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Mạng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lưới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ngòi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755650" y="2330450"/>
            <a:ext cx="1143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Mạng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lưới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ngòi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kênh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rạch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dày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chằng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chịt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33070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9" grpId="0"/>
      <p:bldP spid="1628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7" name="Picture 18" descr="CAT 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495800"/>
            <a:ext cx="3524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Picture 19" descr="nuoi ca b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1691132"/>
            <a:ext cx="5826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Picture 20" descr="cangio_3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8" y="1691132"/>
            <a:ext cx="5619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0" name="Picture 21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3619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2" descr="catra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4495800"/>
            <a:ext cx="3905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 Box 19"/>
          <p:cNvSpPr txBox="1">
            <a:spLocks noChangeArrowheads="1"/>
          </p:cNvSpPr>
          <p:nvPr/>
        </p:nvSpPr>
        <p:spPr bwMode="auto">
          <a:xfrm>
            <a:off x="666750" y="579438"/>
            <a:ext cx="1143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2. Nơi nuôi và đánh bắt nhiều thủy sản nhất cả nước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9389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1887200" cy="6858000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218944" y="1566673"/>
            <a:ext cx="1143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15313" y="3429000"/>
            <a:ext cx="8781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Nuoi ca 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6096000" cy="3200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20081126091145186_DSCN2336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6096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6191251" y="3200401"/>
            <a:ext cx="4494213" cy="4619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Nuôi cá </a:t>
            </a:r>
            <a:r>
              <a:rPr lang="en-US" altLang="en-US" sz="2000" b="1">
                <a:latin typeface=".VnTime" panose="020B7200000000000000" pitchFamily="34" charset="0"/>
              </a:rPr>
              <a:t>tra</a:t>
            </a:r>
            <a:r>
              <a:rPr lang="en-US" altLang="en-US" sz="2000" b="1">
                <a:latin typeface="Arial" panose="020B0604020202020204" pitchFamily="34" charset="0"/>
              </a:rPr>
              <a:t>, cá ba sa vùng nước lợ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6872" name="Picture 8" descr="Danh bat 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533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238251" y="6448425"/>
            <a:ext cx="2449513" cy="4000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Nuôi cá trong lồng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7620000" y="6461126"/>
            <a:ext cx="3524250" cy="396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Nuôi tôm trong lồng</a:t>
            </a:r>
          </a:p>
        </p:txBody>
      </p:sp>
      <p:pic>
        <p:nvPicPr>
          <p:cNvPr id="36875" name="Picture 11" descr="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-38100"/>
            <a:ext cx="5334000" cy="37338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007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36873" grpId="0" animBg="1"/>
      <p:bldP spid="368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45208" y="2478024"/>
            <a:ext cx="88178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56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800475"/>
            <a:ext cx="4946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30163"/>
            <a:ext cx="48768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6" y="304800"/>
            <a:ext cx="53879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933825"/>
            <a:ext cx="55245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87375" y="3140075"/>
            <a:ext cx="1809750" cy="519112"/>
          </a:xfrm>
          <a:prstGeom prst="rect">
            <a:avLst/>
          </a:prstGeom>
          <a:solidFill>
            <a:srgbClr val="F8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4430C"/>
                </a:solidFill>
                <a:latin typeface="Times New Roman" panose="02020603050405020304" pitchFamily="18" charset="0"/>
              </a:rPr>
              <a:t>Cá tra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513322" y="3140075"/>
            <a:ext cx="1771142" cy="523220"/>
          </a:xfrm>
          <a:prstGeom prst="rect">
            <a:avLst/>
          </a:prstGeom>
          <a:solidFill>
            <a:srgbClr val="F8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4430C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800" b="1" dirty="0">
                <a:solidFill>
                  <a:srgbClr val="F4430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4430C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F4430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4430C"/>
                </a:solidFill>
                <a:latin typeface="Times New Roman" panose="02020603050405020304" pitchFamily="18" charset="0"/>
              </a:rPr>
              <a:t>sa</a:t>
            </a:r>
            <a:endParaRPr lang="en-US" altLang="en-US" sz="2800" b="1" dirty="0">
              <a:solidFill>
                <a:srgbClr val="F4430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9475788" y="6138863"/>
            <a:ext cx="1809750" cy="519112"/>
          </a:xfrm>
          <a:prstGeom prst="rect">
            <a:avLst/>
          </a:prstGeom>
          <a:solidFill>
            <a:srgbClr val="F8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4430C"/>
                </a:solidFill>
                <a:latin typeface="Times New Roman" panose="02020603050405020304" pitchFamily="18" charset="0"/>
              </a:rPr>
              <a:t>Tôm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68325" y="6202363"/>
            <a:ext cx="2000250" cy="520700"/>
          </a:xfrm>
          <a:prstGeom prst="rect">
            <a:avLst/>
          </a:prstGeom>
          <a:solidFill>
            <a:srgbClr val="F8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4430C"/>
                </a:solidFill>
                <a:latin typeface=".VnTime" panose="020B7200000000000000" pitchFamily="34" charset="0"/>
              </a:rPr>
              <a:t>Mực</a:t>
            </a:r>
          </a:p>
        </p:txBody>
      </p:sp>
    </p:spTree>
    <p:extLst>
      <p:ext uri="{BB962C8B-B14F-4D97-AF65-F5344CB8AC3E}">
        <p14:creationId xmlns:p14="http://schemas.microsoft.com/office/powerpoint/2010/main" val="3602345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  <p:bldP spid="39944" grpId="0" animBg="1"/>
      <p:bldP spid="39945" grpId="0" animBg="1"/>
      <p:bldP spid="399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 descr="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497" y="-18256"/>
            <a:ext cx="4776852" cy="2398713"/>
          </a:xfrm>
          <a:noFill/>
        </p:spPr>
      </p:pic>
      <p:pic>
        <p:nvPicPr>
          <p:cNvPr id="96263" name="Picture 7" descr="catr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7" y="2362200"/>
            <a:ext cx="478064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9" name="Picture 13" descr="small_12085346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473" y="0"/>
            <a:ext cx="489447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1" name="Picture 15" descr="catramap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03" y="2286000"/>
            <a:ext cx="484894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Picture 16" descr="http://g.vatgia.vn/gallery_img/9/wbx13591775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2" y="4724400"/>
            <a:ext cx="478064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Cách nuôi cá tra mau lớ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458" y="4495800"/>
            <a:ext cx="4762500" cy="21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7222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1" name="Line 9"/>
          <p:cNvSpPr>
            <a:spLocks noChangeShapeType="1"/>
          </p:cNvSpPr>
          <p:nvPr/>
        </p:nvSpPr>
        <p:spPr bwMode="auto">
          <a:xfrm flipH="1">
            <a:off x="4572000" y="4191000"/>
            <a:ext cx="11430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5810250" y="4267200"/>
            <a:ext cx="1524000" cy="838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2" name="AutoShape 20"/>
          <p:cNvSpPr>
            <a:spLocks noChangeArrowheads="1"/>
          </p:cNvSpPr>
          <p:nvPr/>
        </p:nvSpPr>
        <p:spPr bwMode="auto">
          <a:xfrm>
            <a:off x="762000" y="3048000"/>
            <a:ext cx="10001250" cy="1219200"/>
          </a:xfrm>
          <a:prstGeom prst="cloudCallout">
            <a:avLst>
              <a:gd name="adj1" fmla="val -14088"/>
              <a:gd name="adj2" fmla="val -140625"/>
            </a:avLst>
          </a:prstGeom>
          <a:solidFill>
            <a:srgbClr val="99FFCC"/>
          </a:solidFill>
          <a:ln w="9525">
            <a:solidFill>
              <a:srgbClr val="99FFCC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Thuỷ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sản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</a:rPr>
              <a:t> Nam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Bộ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vi-VN" altLang="en-US" sz="3000" b="1" dirty="0">
                <a:latin typeface="Times New Roman" panose="02020603050405020304" pitchFamily="18" charset="0"/>
              </a:rPr>
              <a:t>được</a:t>
            </a:r>
            <a:r>
              <a:rPr lang="en-US" altLang="en-US" sz="3000" b="1" dirty="0">
                <a:latin typeface="Times New Roman" panose="02020603050405020304" pitchFamily="18" charset="0"/>
              </a:rPr>
              <a:t> ti</a:t>
            </a:r>
            <a:r>
              <a:rPr lang="vi-VN" altLang="en-US" sz="3000" b="1" dirty="0">
                <a:latin typeface="Times New Roman" panose="02020603050405020304" pitchFamily="18" charset="0"/>
              </a:rPr>
              <a:t>ê</a:t>
            </a:r>
            <a:r>
              <a:rPr lang="en-US" altLang="en-US" sz="3000" b="1" dirty="0">
                <a:latin typeface="Times New Roman" panose="02020603050405020304" pitchFamily="18" charset="0"/>
              </a:rPr>
              <a:t>u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</a:t>
            </a:r>
            <a:r>
              <a:rPr lang="vi-VN" altLang="en-US" sz="3000" b="1" dirty="0">
                <a:latin typeface="Times New Roman" panose="02020603050405020304" pitchFamily="18" charset="0"/>
              </a:rPr>
              <a:t>ụ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vi-VN" altLang="en-US" sz="3000" b="1" dirty="0">
                <a:latin typeface="Times New Roman" panose="02020603050405020304" pitchFamily="18" charset="0"/>
              </a:rPr>
              <a:t>ở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đâu</a:t>
            </a:r>
            <a:r>
              <a:rPr lang="en-US" altLang="en-US" sz="3000" b="1" dirty="0">
                <a:latin typeface="Times New Roman" panose="02020603050405020304" pitchFamily="18" charset="0"/>
              </a:rPr>
              <a:t>?</a:t>
            </a:r>
            <a:endParaRPr lang="vi-VN" altLang="en-US" sz="3000" b="1" dirty="0">
              <a:latin typeface="Times New Roman" panose="02020603050405020304" pitchFamily="18" charset="0"/>
            </a:endParaRPr>
          </a:p>
        </p:txBody>
      </p:sp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1619250" y="5181600"/>
            <a:ext cx="2952750" cy="914400"/>
          </a:xfrm>
          <a:prstGeom prst="rect">
            <a:avLst/>
          </a:prstGeom>
          <a:solidFill>
            <a:srgbClr val="99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</a:rPr>
              <a:t>Nhi</a:t>
            </a:r>
            <a:r>
              <a:rPr lang="vi-VN" altLang="en-US" sz="3000" b="1">
                <a:latin typeface="Times New Roman" panose="02020603050405020304" pitchFamily="18" charset="0"/>
              </a:rPr>
              <a:t>ều</a:t>
            </a:r>
            <a:r>
              <a:rPr lang="en-US" altLang="en-US" sz="3000" b="1">
                <a:latin typeface="Times New Roman" panose="02020603050405020304" pitchFamily="18" charset="0"/>
              </a:rPr>
              <a:t> n</a:t>
            </a:r>
            <a:r>
              <a:rPr lang="vi-VN" altLang="en-US" sz="3000" b="1">
                <a:latin typeface="Times New Roman" panose="02020603050405020304" pitchFamily="18" charset="0"/>
              </a:rPr>
              <a:t>ơ</a:t>
            </a:r>
            <a:r>
              <a:rPr lang="en-US" altLang="en-US" sz="3000" b="1">
                <a:latin typeface="Times New Roman" panose="02020603050405020304" pitchFamily="18" charset="0"/>
              </a:rPr>
              <a:t>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</a:rPr>
              <a:t>trong n</a:t>
            </a:r>
            <a:r>
              <a:rPr lang="vi-VN" altLang="en-US" sz="3000" b="1">
                <a:latin typeface="Times New Roman" panose="02020603050405020304" pitchFamily="18" charset="0"/>
              </a:rPr>
              <a:t>ước</a:t>
            </a:r>
          </a:p>
        </p:txBody>
      </p: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7048500" y="5257800"/>
            <a:ext cx="2952750" cy="914400"/>
          </a:xfrm>
          <a:prstGeom prst="rect">
            <a:avLst/>
          </a:prstGeom>
          <a:solidFill>
            <a:srgbClr val="99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</a:rPr>
              <a:t>Xuất kh</a:t>
            </a:r>
            <a:r>
              <a:rPr lang="vi-VN" altLang="en-US" sz="3000" b="1">
                <a:latin typeface="Times New Roman" panose="02020603050405020304" pitchFamily="18" charset="0"/>
              </a:rPr>
              <a:t>ẩu</a:t>
            </a:r>
          </a:p>
        </p:txBody>
      </p:sp>
      <p:sp>
        <p:nvSpPr>
          <p:cNvPr id="56327" name="Text Box 14"/>
          <p:cNvSpPr txBox="1">
            <a:spLocks noChangeArrowheads="1"/>
          </p:cNvSpPr>
          <p:nvPr/>
        </p:nvSpPr>
        <p:spPr bwMode="auto">
          <a:xfrm>
            <a:off x="381000" y="1447801"/>
            <a:ext cx="1143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2. Nơi nuôi và đánh bắt nhiều thủy sản nhất cả nước.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25503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 animBg="1"/>
      <p:bldP spid="90122" grpId="0" animBg="1"/>
      <p:bldP spid="90132" grpId="0" animBg="1"/>
      <p:bldP spid="90135" grpId="0" animBg="1"/>
      <p:bldP spid="901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64" name="Picture 4" descr="Che bien c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762250" y="2743200"/>
            <a:ext cx="6191250" cy="4889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latin typeface="Arial" panose="020B0604020202020204" pitchFamily="34" charset="0"/>
              </a:rPr>
              <a:t>Cá tra, cá ba sa xuất khẩu  </a:t>
            </a:r>
          </a:p>
        </p:txBody>
      </p:sp>
      <p:pic>
        <p:nvPicPr>
          <p:cNvPr id="40966" name="Picture 6" descr="che%20bien%20tom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143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4185666" y="6553200"/>
            <a:ext cx="4667250" cy="4889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latin typeface="Arial" panose="020B0604020202020204" pitchFamily="34" charset="0"/>
              </a:rPr>
              <a:t>Tôm hùm xuất khẩu </a:t>
            </a:r>
          </a:p>
        </p:txBody>
      </p:sp>
    </p:spTree>
    <p:extLst>
      <p:ext uri="{BB962C8B-B14F-4D97-AF65-F5344CB8AC3E}">
        <p14:creationId xmlns:p14="http://schemas.microsoft.com/office/powerpoint/2010/main" val="1015656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8" descr="http://khampha.vietnam.vn/khampha/uploads/63%20Tinh%20thanh/01.%20An%20Giang/1.%20Danh%20lam%20th%E1%BA%AFng%20c%E1%BA%A3nh/ch%E1%BB%A3%20n%E1%BB%95i%20long%20xuy%C3%AAn/Ch%E1%BB%A3%20n%E1%BB%95i%20Ki%C3%AAn%20Gi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2689225"/>
            <a:ext cx="69532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6" descr="http://a8.vietbao.vn/images/vn888/Tra/thang11/chono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131763"/>
            <a:ext cx="5851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6423026" y="990600"/>
            <a:ext cx="5387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CHỢ NỔI TRÊN SÔNG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nét văn hóa của người Nam Bộ</a:t>
            </a:r>
          </a:p>
        </p:txBody>
      </p:sp>
    </p:spTree>
    <p:extLst>
      <p:ext uri="{BB962C8B-B14F-4D97-AF65-F5344CB8AC3E}">
        <p14:creationId xmlns:p14="http://schemas.microsoft.com/office/powerpoint/2010/main" val="12941124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8" descr="http://khampha.vietnam.vn/khampha/uploads/63%20Tinh%20thanh/01.%20An%20Giang/1.%20Danh%20lam%20th%E1%BA%AFng%20c%E1%BA%A3nh/ch%E1%BB%A3%20n%E1%BB%95i%20long%20xuy%C3%AAn/Ch%E1%BB%A3%20n%E1%BB%95i%20Ki%C3%AAn%20Gi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467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http://a8.vietbao.vn/images/vn888/Tra/thang11/chono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60364"/>
            <a:ext cx="1123950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421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066800" y="2362200"/>
            <a:ext cx="99060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mạng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lưới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ngòi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dày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endParaRPr lang="en-US" altLang="en-US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Text Box 14"/>
          <p:cNvSpPr txBox="1">
            <a:spLocks noChangeArrowheads="1"/>
          </p:cNvSpPr>
          <p:nvPr/>
        </p:nvSpPr>
        <p:spPr bwMode="auto">
          <a:xfrm>
            <a:off x="762000" y="914401"/>
            <a:ext cx="1143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2. Nơi nuôi và đánh bắt nhiều thủy sản nhất cả nước.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480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20200" y="65532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69414" y="2622550"/>
            <a:ext cx="8460486" cy="2554545"/>
          </a:xfrm>
          <a:prstGeom prst="rect">
            <a:avLst/>
          </a:prstGeom>
          <a:solidFill>
            <a:srgbClr val="CCFFFF"/>
          </a:solidFill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	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ưu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thuỷ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thụ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khẩu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210556" y="1344169"/>
            <a:ext cx="2452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784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grass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 descr="FLWRVRT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438400"/>
            <a:ext cx="539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FLWRVRT2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7225" y="511175"/>
            <a:ext cx="431800" cy="1114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 descr="BD20530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" y="3886200"/>
            <a:ext cx="24669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36_1_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6" y="5229226"/>
            <a:ext cx="18446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36_3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85801"/>
            <a:ext cx="15462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WordArt 8"/>
          <p:cNvSpPr>
            <a:spLocks noChangeArrowheads="1" noChangeShapeType="1" noTextEdit="1"/>
          </p:cNvSpPr>
          <p:nvPr/>
        </p:nvSpPr>
        <p:spPr bwMode="auto">
          <a:xfrm>
            <a:off x="3143250" y="152400"/>
            <a:ext cx="66675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it-IT" sz="3600" kern="10">
                <a:ln w="349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nhớ nhất ? </a:t>
            </a:r>
            <a:endParaRPr lang="en-US" sz="3600" kern="10">
              <a:ln w="349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190750" y="1295400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Chọn chữ cái ứng với câu trả lời đúng: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809750" y="1844676"/>
            <a:ext cx="9048750" cy="974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1. Nhờ đâu đồng bằng Nam Bộ trở thành vựa lúa, vựa trái cây lớn nhất cả nước ?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048000" y="2971801"/>
            <a:ext cx="8096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A. Người dân cần cù lao động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3048000" y="4891088"/>
            <a:ext cx="4476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D. Tất cả các ý trên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3048000" y="4281488"/>
            <a:ext cx="4381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C. Khí hậu nóng ẩm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3048000" y="3671888"/>
            <a:ext cx="495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B. Đất đai màu mỡ</a:t>
            </a:r>
          </a:p>
        </p:txBody>
      </p:sp>
    </p:spTree>
    <p:extLst>
      <p:ext uri="{BB962C8B-B14F-4D97-AF65-F5344CB8AC3E}">
        <p14:creationId xmlns:p14="http://schemas.microsoft.com/office/powerpoint/2010/main" val="2867497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18" grpId="0" animBg="1"/>
      <p:bldP spid="43019" grpId="0"/>
      <p:bldP spid="43020" grpId="0"/>
      <p:bldP spid="43020" grpId="1"/>
      <p:bldP spid="43020" grpId="2"/>
      <p:bldP spid="43021" grpId="0"/>
      <p:bldP spid="430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ChangeArrowheads="1"/>
          </p:cNvSpPr>
          <p:nvPr/>
        </p:nvSpPr>
        <p:spPr bwMode="auto">
          <a:xfrm>
            <a:off x="381000" y="744538"/>
            <a:ext cx="1143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vi-VN" altLang="en-US"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1"/>
          <p:cNvSpPr txBox="1">
            <a:spLocks noChangeArrowheads="1"/>
          </p:cNvSpPr>
          <p:nvPr/>
        </p:nvSpPr>
        <p:spPr bwMode="auto">
          <a:xfrm>
            <a:off x="381000" y="457201"/>
            <a:ext cx="1143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lý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381000" y="990601"/>
            <a:ext cx="1143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sản xuất của người dân ở đồng bằng Nam Bộ.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381000" y="1524001"/>
            <a:ext cx="1143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</a:rPr>
              <a:t>1. Vựa lúa, vựa trái cây lớn nhất cả nước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381000" y="2057400"/>
            <a:ext cx="1143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Đồng bằng Nam Bộ có những điều kiện thuận lợi gì để trở thành vựa lúa, vựa trái cây lớn nhất cả nước?</a:t>
            </a:r>
            <a:endParaRPr lang="en-US" altLang="en-US" sz="28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381000" y="2514600"/>
            <a:ext cx="1714500" cy="2246769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Vựa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vựa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nước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048000" y="2209801"/>
            <a:ext cx="51435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Đồng bằng lớn nhất cả nước.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3048000" y="3124201"/>
            <a:ext cx="30480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Đất đai màu mỡ.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>
            <a:off x="3048000" y="3962401"/>
            <a:ext cx="70485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Khí hậu nóng ẩm, nguồn nước dồi dào.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3048000" y="4800601"/>
            <a:ext cx="47625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Người dân cần cù lao động.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381000" y="5486401"/>
            <a:ext cx="1143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Lúa gạo, trái cây ở đồng bằng Nam Bộ được tiêu thụ ở những đâu?</a:t>
            </a:r>
            <a:endParaRPr lang="en-US" altLang="en-US" sz="28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46" name="Text Box 22"/>
          <p:cNvSpPr txBox="1">
            <a:spLocks noChangeArrowheads="1"/>
          </p:cNvSpPr>
          <p:nvPr/>
        </p:nvSpPr>
        <p:spPr bwMode="auto">
          <a:xfrm>
            <a:off x="381000" y="5638800"/>
            <a:ext cx="1143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* Phần lớn lúa gạo, trái cây ở đồng bằng Nam Bộ cung cấp trong nước và xuất khẩu.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47" name="Line 23"/>
          <p:cNvSpPr>
            <a:spLocks noChangeShapeType="1"/>
          </p:cNvSpPr>
          <p:nvPr/>
        </p:nvSpPr>
        <p:spPr bwMode="auto">
          <a:xfrm flipV="1">
            <a:off x="2095500" y="2514600"/>
            <a:ext cx="952500" cy="990600"/>
          </a:xfrm>
          <a:prstGeom prst="line">
            <a:avLst/>
          </a:prstGeom>
          <a:noFill/>
          <a:ln w="38100">
            <a:solidFill>
              <a:srgbClr val="F4430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48" name="Line 24"/>
          <p:cNvSpPr>
            <a:spLocks noChangeShapeType="1"/>
          </p:cNvSpPr>
          <p:nvPr/>
        </p:nvSpPr>
        <p:spPr bwMode="auto">
          <a:xfrm>
            <a:off x="2095500" y="3505200"/>
            <a:ext cx="952500" cy="0"/>
          </a:xfrm>
          <a:prstGeom prst="line">
            <a:avLst/>
          </a:prstGeom>
          <a:noFill/>
          <a:ln w="38100">
            <a:solidFill>
              <a:srgbClr val="F4430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49" name="Line 25"/>
          <p:cNvSpPr>
            <a:spLocks noChangeShapeType="1"/>
          </p:cNvSpPr>
          <p:nvPr/>
        </p:nvSpPr>
        <p:spPr bwMode="auto">
          <a:xfrm>
            <a:off x="2095500" y="3505200"/>
            <a:ext cx="857250" cy="685800"/>
          </a:xfrm>
          <a:prstGeom prst="line">
            <a:avLst/>
          </a:prstGeom>
          <a:noFill/>
          <a:ln w="38100">
            <a:solidFill>
              <a:srgbClr val="F4430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50" name="Line 26"/>
          <p:cNvSpPr>
            <a:spLocks noChangeShapeType="1"/>
          </p:cNvSpPr>
          <p:nvPr/>
        </p:nvSpPr>
        <p:spPr bwMode="auto">
          <a:xfrm>
            <a:off x="2095500" y="3505200"/>
            <a:ext cx="952500" cy="1524000"/>
          </a:xfrm>
          <a:prstGeom prst="line">
            <a:avLst/>
          </a:prstGeom>
          <a:noFill/>
          <a:ln w="38100">
            <a:solidFill>
              <a:srgbClr val="F4430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5427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7" grpId="0"/>
      <p:bldP spid="129038" grpId="0"/>
      <p:bldP spid="129039" grpId="0"/>
      <p:bldP spid="129039" grpId="1"/>
      <p:bldP spid="129040" grpId="0" animBg="1"/>
      <p:bldP spid="129041" grpId="0" animBg="1"/>
      <p:bldP spid="129042" grpId="0" animBg="1"/>
      <p:bldP spid="129043" grpId="0" animBg="1"/>
      <p:bldP spid="129044" grpId="0" animBg="1"/>
      <p:bldP spid="129045" grpId="0"/>
      <p:bldP spid="129045" grpId="1"/>
      <p:bldP spid="129046" grpId="0"/>
      <p:bldP spid="129047" grpId="0" animBg="1"/>
      <p:bldP spid="129048" grpId="0" animBg="1"/>
      <p:bldP spid="129049" grpId="0" animBg="1"/>
      <p:bldP spid="1290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Z z,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6564" name="Picture 4" descr="grass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FLWRVRT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438400"/>
            <a:ext cx="539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FLWRVRT2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7225" y="511175"/>
            <a:ext cx="431800" cy="1114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36_1_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6" y="5229226"/>
            <a:ext cx="18446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36_3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85801"/>
            <a:ext cx="15462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WordArt 9"/>
          <p:cNvSpPr>
            <a:spLocks noChangeArrowheads="1" noChangeShapeType="1" noTextEdit="1"/>
          </p:cNvSpPr>
          <p:nvPr/>
        </p:nvSpPr>
        <p:spPr bwMode="auto">
          <a:xfrm>
            <a:off x="3143250" y="152400"/>
            <a:ext cx="66675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it-IT" sz="3600" kern="10">
                <a:ln w="349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nhớ nhất ? </a:t>
            </a:r>
            <a:endParaRPr lang="en-US" sz="3600" kern="10">
              <a:ln w="349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2190750" y="1295400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Chọn chữ cái ứng với câu trả lời đúng: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1809750" y="1844676"/>
            <a:ext cx="9048750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2. Loại trái cây nào không có ở đồng bằng Nam Bộ ?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048000" y="2971801"/>
            <a:ext cx="5810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A. Chôm chôm, thanh long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048000" y="4891088"/>
            <a:ext cx="4476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D. Măng cụt, na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3048000" y="4281488"/>
            <a:ext cx="4381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C. Vải thiều, đào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3048000" y="3671888"/>
            <a:ext cx="495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B. Sầu riêng, mít tố nữ</a:t>
            </a:r>
          </a:p>
        </p:txBody>
      </p:sp>
      <p:pic>
        <p:nvPicPr>
          <p:cNvPr id="66576" name="Picture 16" descr="!danc_c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33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 animBg="1"/>
      <p:bldP spid="44044" grpId="0"/>
      <p:bldP spid="44045" grpId="0"/>
      <p:bldP spid="44046" grpId="0"/>
      <p:bldP spid="44046" grpId="1"/>
      <p:bldP spid="44046" grpId="2"/>
      <p:bldP spid="440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2"/>
          <p:cNvSpPr txBox="1">
            <a:spLocks noChangeArrowheads="1"/>
          </p:cNvSpPr>
          <p:nvPr/>
        </p:nvSpPr>
        <p:spPr bwMode="auto">
          <a:xfrm>
            <a:off x="2381250" y="1828800"/>
            <a:ext cx="885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32771" name="Text Box 13"/>
          <p:cNvSpPr txBox="1">
            <a:spLocks noChangeArrowheads="1"/>
          </p:cNvSpPr>
          <p:nvPr/>
        </p:nvSpPr>
        <p:spPr bwMode="auto">
          <a:xfrm>
            <a:off x="2381250" y="2590800"/>
            <a:ext cx="8572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32772" name="Text Box 19"/>
          <p:cNvSpPr txBox="1">
            <a:spLocks noChangeArrowheads="1"/>
          </p:cNvSpPr>
          <p:nvPr/>
        </p:nvSpPr>
        <p:spPr bwMode="auto">
          <a:xfrm>
            <a:off x="685800" y="1143001"/>
            <a:ext cx="1143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1. Vựa lúa, vựa trái cây lớn nhất cả nước.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81000" y="2057400"/>
            <a:ext cx="1143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1924" name="Picture 4" descr="canh dong l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4764"/>
            <a:ext cx="29527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886200"/>
            <a:ext cx="2952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http://best-resort-in-vietnam.com/static/upload/images/le-hoi-trai-cay-2013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13" y="3733800"/>
            <a:ext cx="2667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http://sonongnghiepkiengiang.gov.vn/userfiles/image/Thanh%20tra%20so/c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833814"/>
            <a:ext cx="28575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685800" y="2112961"/>
            <a:ext cx="1143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685800" y="3052764"/>
            <a:ext cx="1143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 Sản phẩm của các cây trồng là thóc gạo và trái cây.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478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 build="allAtOnce"/>
      <p:bldP spid="10265" grpId="0"/>
      <p:bldP spid="10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609600" y="152401"/>
            <a:ext cx="11201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8000"/>
                </a:solidFill>
                <a:latin typeface="Times New Roman" panose="02020603050405020304" pitchFamily="18" charset="0"/>
              </a:rPr>
              <a:t>* Quan sát các hình dưới đây, kể tên thứ tự các công việc trong thu hoạch và chế biến gạo xuất khẩu ở đồng bằng Nam Bộ.</a:t>
            </a: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4381500" y="44196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381000" y="3671888"/>
            <a:ext cx="230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132103" name="Picture 11" descr="phoi lu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143002"/>
            <a:ext cx="3790950" cy="339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4" name="Picture 12" descr="xay lua g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64" y="4800600"/>
            <a:ext cx="428853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5" name="Picture 13" descr="xuat khau gao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4692650"/>
            <a:ext cx="4648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9" name="Picture 28" descr="C:\Users\TUAN\Desktop\tuan\hinh anh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1"/>
            <a:ext cx="40005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52438" y="4083049"/>
            <a:ext cx="1269999" cy="48895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8118475" y="4083049"/>
            <a:ext cx="1446149" cy="45720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119" name="Text Box 23"/>
          <p:cNvSpPr txBox="1">
            <a:spLocks noChangeArrowheads="1"/>
          </p:cNvSpPr>
          <p:nvPr/>
        </p:nvSpPr>
        <p:spPr bwMode="auto">
          <a:xfrm>
            <a:off x="85725" y="4549774"/>
            <a:ext cx="12382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5819775" y="4883150"/>
            <a:ext cx="1676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gạo lên tàu để xuất khẩu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2121" name="Picture 29" descr="C:\Users\TUAN\Desktop\tuan\hinh anh\1_RHR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371475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401756" y="4054475"/>
            <a:ext cx="1605344" cy="488950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44592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31" grpId="0" animBg="1"/>
      <p:bldP spid="33" grpId="0" animBg="1"/>
      <p:bldP spid="132119" grpId="0"/>
      <p:bldP spid="132120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ttp://www.agroviet.gov.vn/Docs/8687d3c1_maygat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0"/>
            <a:ext cx="4000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5" descr="http://skhcn.bacgiang.gov.vn/upload/anh%20tin%20bai/Khoa_hoc_nong_nghiep_Viet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381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8" name="Picture 4" descr="0508La03L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3619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untitle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714750" cy="2971800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untitl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886200"/>
            <a:ext cx="3714750" cy="2971800"/>
          </a:xfrm>
          <a:prstGeom prst="rect">
            <a:avLst/>
          </a:prstGeom>
          <a:noFill/>
          <a:ln w="127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3" name="Picture 29" descr="C:\Users\TUAN\Desktop\tuan\hinh anh\1_RHR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3902075"/>
            <a:ext cx="4000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4191000" y="3886201"/>
            <a:ext cx="3524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Gặt và tuốt lúa</a:t>
            </a:r>
          </a:p>
        </p:txBody>
      </p:sp>
    </p:spTree>
    <p:extLst>
      <p:ext uri="{BB962C8B-B14F-4D97-AF65-F5344CB8AC3E}">
        <p14:creationId xmlns:p14="http://schemas.microsoft.com/office/powerpoint/2010/main" val="1763173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11" descr="phoi lu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191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untitle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191000" cy="33528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1" name="Picture 12" descr="xay lua g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40957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2" name="Picture 25" descr="scan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3679825"/>
            <a:ext cx="4095750" cy="3352800"/>
          </a:xfrm>
          <a:prstGeom prst="rect">
            <a:avLst/>
          </a:prstGeom>
          <a:noFill/>
          <a:ln w="28575" cap="rnd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1428750" y="3429001"/>
            <a:ext cx="6286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Phơi thóc và xay sát thành gạo</a:t>
            </a:r>
          </a:p>
        </p:txBody>
      </p:sp>
      <p:pic>
        <p:nvPicPr>
          <p:cNvPr id="159754" name="Picture 2" descr="Mô tả ảnh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143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5" name="Picture 3" descr="Giá gạo xuất khẩu của Việt Nam hiện cao gấp đôi so với hồi tháng 1/2008 (ảnh raovat.com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3143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625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24" descr="sca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560763"/>
            <a:ext cx="5715000" cy="3429000"/>
          </a:xfrm>
          <a:prstGeom prst="rect">
            <a:avLst/>
          </a:prstGeom>
          <a:noFill/>
          <a:ln w="28575" cap="rnd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9" name="Picture 15" descr="untitle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715000" cy="3429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5" name="Picture 13" descr="xuat khau gao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571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6" name="Picture 5" descr="Mô tả ảnh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571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3714750" y="3581401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Xuất khẩu gạo</a:t>
            </a:r>
          </a:p>
        </p:txBody>
      </p:sp>
    </p:spTree>
    <p:extLst>
      <p:ext uri="{BB962C8B-B14F-4D97-AF65-F5344CB8AC3E}">
        <p14:creationId xmlns:p14="http://schemas.microsoft.com/office/powerpoint/2010/main" val="2117885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9"/>
          <p:cNvSpPr txBox="1">
            <a:spLocks noChangeArrowheads="1"/>
          </p:cNvSpPr>
          <p:nvPr/>
        </p:nvSpPr>
        <p:spPr bwMode="auto">
          <a:xfrm>
            <a:off x="381000" y="1524001"/>
            <a:ext cx="1143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1. Vựa lúa, vựa trái cây lớn nhất cả nước.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81000" y="2362200"/>
            <a:ext cx="11430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khẩu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381000" y="3733800"/>
            <a:ext cx="2000250" cy="838200"/>
          </a:xfrm>
          <a:prstGeom prst="rightArrow">
            <a:avLst>
              <a:gd name="adj1" fmla="val 65278"/>
              <a:gd name="adj2" fmla="val 58499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lúa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auto">
          <a:xfrm>
            <a:off x="2381250" y="3733800"/>
            <a:ext cx="2190750" cy="914400"/>
          </a:xfrm>
          <a:prstGeom prst="rightArrow">
            <a:avLst>
              <a:gd name="adj1" fmla="val 59370"/>
              <a:gd name="adj2" fmla="val 6098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Tuốt lúa</a:t>
            </a:r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>
            <a:off x="4572000" y="3733800"/>
            <a:ext cx="1809750" cy="838200"/>
          </a:xfrm>
          <a:prstGeom prst="rightArrow">
            <a:avLst>
              <a:gd name="adj1" fmla="val 69315"/>
              <a:gd name="adj2" fmla="val 57036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thóc</a:t>
            </a: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>
            <a:off x="6286500" y="3733800"/>
            <a:ext cx="2381250" cy="838200"/>
          </a:xfrm>
          <a:prstGeom prst="rightArrow">
            <a:avLst>
              <a:gd name="adj1" fmla="val 68889"/>
              <a:gd name="adj2" fmla="val 56818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Xay xát</a:t>
            </a:r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auto">
          <a:xfrm>
            <a:off x="8667750" y="3733800"/>
            <a:ext cx="3143250" cy="914400"/>
          </a:xfrm>
          <a:prstGeom prst="rightArrow">
            <a:avLst>
              <a:gd name="adj1" fmla="val 73611"/>
              <a:gd name="adj2" fmla="val 7234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Xếp gạo lên tàu</a:t>
            </a:r>
          </a:p>
        </p:txBody>
      </p:sp>
    </p:spTree>
    <p:extLst>
      <p:ext uri="{BB962C8B-B14F-4D97-AF65-F5344CB8AC3E}">
        <p14:creationId xmlns:p14="http://schemas.microsoft.com/office/powerpoint/2010/main" val="237096803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769387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744</Words>
  <Application>Microsoft Office PowerPoint</Application>
  <PresentationFormat>Widescreen</PresentationFormat>
  <Paragraphs>101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.VnTime</vt:lpstr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 z,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THI THU GIANG</cp:lastModifiedBy>
  <cp:revision>18</cp:revision>
  <dcterms:created xsi:type="dcterms:W3CDTF">2021-02-01T16:09:11Z</dcterms:created>
  <dcterms:modified xsi:type="dcterms:W3CDTF">2022-02-15T13:42:11Z</dcterms:modified>
</cp:coreProperties>
</file>