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68" r:id="rId1"/>
    <p:sldMasterId id="2147483780" r:id="rId2"/>
  </p:sldMasterIdLst>
  <p:sldIdLst>
    <p:sldId id="279" r:id="rId3"/>
    <p:sldId id="257" r:id="rId4"/>
    <p:sldId id="263" r:id="rId5"/>
    <p:sldId id="259" r:id="rId6"/>
    <p:sldId id="260" r:id="rId7"/>
    <p:sldId id="261" r:id="rId8"/>
    <p:sldId id="262" r:id="rId9"/>
    <p:sldId id="264" r:id="rId10"/>
    <p:sldId id="273" r:id="rId11"/>
    <p:sldId id="276" r:id="rId12"/>
    <p:sldId id="280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E05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3" autoAdjust="0"/>
    <p:restoredTop sz="94660"/>
  </p:normalViewPr>
  <p:slideViewPr>
    <p:cSldViewPr snapToGrid="0">
      <p:cViewPr varScale="1">
        <p:scale>
          <a:sx n="89" d="100"/>
          <a:sy n="89" d="100"/>
        </p:scale>
        <p:origin x="432" y="5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DA51639-B2D6-4652-B8C3-1B4C224A7BAF}" type="datetimeFigureOut">
              <a:rPr lang="en-US" dirty="0"/>
              <a:t>3/20/2022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dirty="0"/>
              <a:t>3/20/2022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dirty="0"/>
              <a:t>3/20/2022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êu đề bản chiế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Tiêu đề phụ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vi-VN"/>
              <a:t>Bấm &amp; sửa kiểu phụ đề</a:t>
            </a:r>
            <a:endParaRPr lang="en-US"/>
          </a:p>
        </p:txBody>
      </p:sp>
      <p:sp>
        <p:nvSpPr>
          <p:cNvPr id="4" name="Nơi giữ chỗ cho Ngày tháng 3">
            <a:extLst>
              <a:ext uri="{FF2B5EF4-FFF2-40B4-BE49-F238E27FC236}">
                <a16:creationId xmlns="" xmlns:a16="http://schemas.microsoft.com/office/drawing/2014/main" id="{0C8398FC-8AA8-4475-8163-2518920A54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Nơi giữ chỗ cho Chân trang 4">
            <a:extLst>
              <a:ext uri="{FF2B5EF4-FFF2-40B4-BE49-F238E27FC236}">
                <a16:creationId xmlns="" xmlns:a16="http://schemas.microsoft.com/office/drawing/2014/main" id="{19ACB7A0-CBD0-41BF-9495-7FD3B89C12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Nơi giữ chỗ cho Số hiệu Bản chiếu 5">
            <a:extLst>
              <a:ext uri="{FF2B5EF4-FFF2-40B4-BE49-F238E27FC236}">
                <a16:creationId xmlns="" xmlns:a16="http://schemas.microsoft.com/office/drawing/2014/main" id="{C2F247E6-91CB-420E-8F4C-E4C812BF8E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21A9B9-8469-451C-978D-6AB6DA6E462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05849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êu đề và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Nơi giữ chỗ cho Ngày tháng 3">
            <a:extLst>
              <a:ext uri="{FF2B5EF4-FFF2-40B4-BE49-F238E27FC236}">
                <a16:creationId xmlns="" xmlns:a16="http://schemas.microsoft.com/office/drawing/2014/main" id="{7DE78E53-3259-43DF-9D41-310C8DD82C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Nơi giữ chỗ cho Chân trang 4">
            <a:extLst>
              <a:ext uri="{FF2B5EF4-FFF2-40B4-BE49-F238E27FC236}">
                <a16:creationId xmlns="" xmlns:a16="http://schemas.microsoft.com/office/drawing/2014/main" id="{CEDACE7F-EFB6-4DFE-B8D3-9920197242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Nơi giữ chỗ cho Số hiệu Bản chiếu 5">
            <a:extLst>
              <a:ext uri="{FF2B5EF4-FFF2-40B4-BE49-F238E27FC236}">
                <a16:creationId xmlns="" xmlns:a16="http://schemas.microsoft.com/office/drawing/2014/main" id="{3FBF3BF9-540B-493E-968F-489FC18464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E6A540-E1BB-4FCC-BB25-66243A8E085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350432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Đầu trang của Phầ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Văn bản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4" name="Nơi giữ chỗ cho Ngày tháng 3">
            <a:extLst>
              <a:ext uri="{FF2B5EF4-FFF2-40B4-BE49-F238E27FC236}">
                <a16:creationId xmlns="" xmlns:a16="http://schemas.microsoft.com/office/drawing/2014/main" id="{81708AAA-29D1-4AB9-AA34-68A46FA177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Nơi giữ chỗ cho Chân trang 4">
            <a:extLst>
              <a:ext uri="{FF2B5EF4-FFF2-40B4-BE49-F238E27FC236}">
                <a16:creationId xmlns="" xmlns:a16="http://schemas.microsoft.com/office/drawing/2014/main" id="{D29C484F-2077-4E67-8E97-1DF75B1AA1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Nơi giữ chỗ cho Số hiệu Bản chiếu 5">
            <a:extLst>
              <a:ext uri="{FF2B5EF4-FFF2-40B4-BE49-F238E27FC236}">
                <a16:creationId xmlns="" xmlns:a16="http://schemas.microsoft.com/office/drawing/2014/main" id="{31543A20-A3EA-4763-914E-ACB7232F9C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D0DB3C-E311-4498-98FB-9D9310EDFD8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85547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Hai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Nơi giữ chỗ cho Nội dung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5" name="Nơi giữ chỗ cho Ngày tháng 3">
            <a:extLst>
              <a:ext uri="{FF2B5EF4-FFF2-40B4-BE49-F238E27FC236}">
                <a16:creationId xmlns="" xmlns:a16="http://schemas.microsoft.com/office/drawing/2014/main" id="{2C4923FC-653E-48AD-99B1-80E4907788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Nơi giữ chỗ cho Chân trang 4">
            <a:extLst>
              <a:ext uri="{FF2B5EF4-FFF2-40B4-BE49-F238E27FC236}">
                <a16:creationId xmlns="" xmlns:a16="http://schemas.microsoft.com/office/drawing/2014/main" id="{714CEDCC-4095-4D5D-B302-7099E7E682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Nơi giữ chỗ cho Số hiệu Bản chiếu 5">
            <a:extLst>
              <a:ext uri="{FF2B5EF4-FFF2-40B4-BE49-F238E27FC236}">
                <a16:creationId xmlns="" xmlns:a16="http://schemas.microsoft.com/office/drawing/2014/main" id="{562FD08A-8F52-4728-8838-CD1D0C7E2C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2E7415-02B7-4A64-A80E-11F3BF6A36D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56444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hép so sá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Văn bản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4" name="Nơi giữ chỗ cho Nội dung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5" name="Nơi giữ chỗ cho Văn bản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6" name="Nơi giữ chỗ cho Nội dung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7" name="Nơi giữ chỗ cho Ngày tháng 3">
            <a:extLst>
              <a:ext uri="{FF2B5EF4-FFF2-40B4-BE49-F238E27FC236}">
                <a16:creationId xmlns="" xmlns:a16="http://schemas.microsoft.com/office/drawing/2014/main" id="{F1F9B9C1-A089-4CD0-BB4C-4F829F2CC2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Nơi giữ chỗ cho Chân trang 4">
            <a:extLst>
              <a:ext uri="{FF2B5EF4-FFF2-40B4-BE49-F238E27FC236}">
                <a16:creationId xmlns="" xmlns:a16="http://schemas.microsoft.com/office/drawing/2014/main" id="{F93EABB2-E72F-4FF4-8890-57F7C1ABA9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Nơi giữ chỗ cho Số hiệu Bản chiếu 5">
            <a:extLst>
              <a:ext uri="{FF2B5EF4-FFF2-40B4-BE49-F238E27FC236}">
                <a16:creationId xmlns="" xmlns:a16="http://schemas.microsoft.com/office/drawing/2014/main" id="{1CF333FB-EB00-450A-AC9E-3BD9859FE1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09AC30-6335-4278-935A-3BD673171C5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5688171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hỉ Tiêu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Ngày tháng 3">
            <a:extLst>
              <a:ext uri="{FF2B5EF4-FFF2-40B4-BE49-F238E27FC236}">
                <a16:creationId xmlns="" xmlns:a16="http://schemas.microsoft.com/office/drawing/2014/main" id="{9D45AAE5-DADF-4FC5-86F1-E27E66162B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Nơi giữ chỗ cho Chân trang 4">
            <a:extLst>
              <a:ext uri="{FF2B5EF4-FFF2-40B4-BE49-F238E27FC236}">
                <a16:creationId xmlns="" xmlns:a16="http://schemas.microsoft.com/office/drawing/2014/main" id="{3411C2DA-BEBD-4F97-9ECC-D2BEBB70E8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Nơi giữ chỗ cho Số hiệu Bản chiếu 5">
            <a:extLst>
              <a:ext uri="{FF2B5EF4-FFF2-40B4-BE49-F238E27FC236}">
                <a16:creationId xmlns="" xmlns:a16="http://schemas.microsoft.com/office/drawing/2014/main" id="{9B96C3B5-3FD6-4BA7-AE11-566E753C62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A0EDE6-CEC8-4F97-BD7A-571A72A9239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0736949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rố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ơi giữ chỗ cho Ngày tháng 3">
            <a:extLst>
              <a:ext uri="{FF2B5EF4-FFF2-40B4-BE49-F238E27FC236}">
                <a16:creationId xmlns="" xmlns:a16="http://schemas.microsoft.com/office/drawing/2014/main" id="{C5D017AD-BA74-47A1-9BD9-1E22C8E471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Nơi giữ chỗ cho Chân trang 4">
            <a:extLst>
              <a:ext uri="{FF2B5EF4-FFF2-40B4-BE49-F238E27FC236}">
                <a16:creationId xmlns="" xmlns:a16="http://schemas.microsoft.com/office/drawing/2014/main" id="{B0AED096-5F66-4FAE-9D9E-DB1DD31244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Nơi giữ chỗ cho Số hiệu Bản chiếu 5">
            <a:extLst>
              <a:ext uri="{FF2B5EF4-FFF2-40B4-BE49-F238E27FC236}">
                <a16:creationId xmlns="" xmlns:a16="http://schemas.microsoft.com/office/drawing/2014/main" id="{85575065-4A0E-463D-9E53-D7DFBE3089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7331AC-30FD-4F75-8AA7-F988CBB914F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5209412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ội dung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Nơi giữ chỗ cho Văn bản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5" name="Nơi giữ chỗ cho Ngày tháng 3">
            <a:extLst>
              <a:ext uri="{FF2B5EF4-FFF2-40B4-BE49-F238E27FC236}">
                <a16:creationId xmlns="" xmlns:a16="http://schemas.microsoft.com/office/drawing/2014/main" id="{3E3A3CA2-C2B4-465E-B5B1-C56622562E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Nơi giữ chỗ cho Chân trang 4">
            <a:extLst>
              <a:ext uri="{FF2B5EF4-FFF2-40B4-BE49-F238E27FC236}">
                <a16:creationId xmlns="" xmlns:a16="http://schemas.microsoft.com/office/drawing/2014/main" id="{B1D686F7-9619-42A1-8F1D-31E298BC70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Nơi giữ chỗ cho Số hiệu Bản chiếu 5">
            <a:extLst>
              <a:ext uri="{FF2B5EF4-FFF2-40B4-BE49-F238E27FC236}">
                <a16:creationId xmlns="" xmlns:a16="http://schemas.microsoft.com/office/drawing/2014/main" id="{4F1237E3-B035-4234-B7B9-26C9FDCA78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21A4EA-8D47-48CC-B36B-4443E490092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890513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dirty="0"/>
              <a:t>3/20/2022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Ảnh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Hình ảnh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Nơi giữ chỗ cho Văn bản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5" name="Nơi giữ chỗ cho Ngày tháng 3">
            <a:extLst>
              <a:ext uri="{FF2B5EF4-FFF2-40B4-BE49-F238E27FC236}">
                <a16:creationId xmlns="" xmlns:a16="http://schemas.microsoft.com/office/drawing/2014/main" id="{74CBD67A-3A5B-47FE-9830-C70E51E4C8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Nơi giữ chỗ cho Chân trang 4">
            <a:extLst>
              <a:ext uri="{FF2B5EF4-FFF2-40B4-BE49-F238E27FC236}">
                <a16:creationId xmlns="" xmlns:a16="http://schemas.microsoft.com/office/drawing/2014/main" id="{6CC3D79E-B824-4308-A8A2-CBF13A1CF1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Nơi giữ chỗ cho Số hiệu Bản chiếu 5">
            <a:extLst>
              <a:ext uri="{FF2B5EF4-FFF2-40B4-BE49-F238E27FC236}">
                <a16:creationId xmlns="" xmlns:a16="http://schemas.microsoft.com/office/drawing/2014/main" id="{F3CD0E6F-F4C7-4B3F-B0E6-95EDF1DD93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5CF653-9AA3-49FE-B322-1A09201D6DB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1370414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êu đề và Văn bản dọ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Văn bản Dọc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Nơi giữ chỗ cho Ngày tháng 3">
            <a:extLst>
              <a:ext uri="{FF2B5EF4-FFF2-40B4-BE49-F238E27FC236}">
                <a16:creationId xmlns="" xmlns:a16="http://schemas.microsoft.com/office/drawing/2014/main" id="{D0DB6783-BA4B-42EE-8129-F40C2962E0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Nơi giữ chỗ cho Chân trang 4">
            <a:extLst>
              <a:ext uri="{FF2B5EF4-FFF2-40B4-BE49-F238E27FC236}">
                <a16:creationId xmlns="" xmlns:a16="http://schemas.microsoft.com/office/drawing/2014/main" id="{A98F4DB4-4716-41B4-8018-4A30FF7B95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Nơi giữ chỗ cho Số hiệu Bản chiếu 5">
            <a:extLst>
              <a:ext uri="{FF2B5EF4-FFF2-40B4-BE49-F238E27FC236}">
                <a16:creationId xmlns="" xmlns:a16="http://schemas.microsoft.com/office/drawing/2014/main" id="{7BCE5772-7AE1-4717-AA45-9B3A190F8A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13BD2A-70C5-484D-ABC3-B1FC51FEA1F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1093741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êu đề dọc và Văn bả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Dọc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Văn bản Dọc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Nơi giữ chỗ cho Ngày tháng 3">
            <a:extLst>
              <a:ext uri="{FF2B5EF4-FFF2-40B4-BE49-F238E27FC236}">
                <a16:creationId xmlns="" xmlns:a16="http://schemas.microsoft.com/office/drawing/2014/main" id="{A3329E29-4911-4580-B76F-31ACA61049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Nơi giữ chỗ cho Chân trang 4">
            <a:extLst>
              <a:ext uri="{FF2B5EF4-FFF2-40B4-BE49-F238E27FC236}">
                <a16:creationId xmlns="" xmlns:a16="http://schemas.microsoft.com/office/drawing/2014/main" id="{69542ED4-F9B6-4899-8FA0-C16B7F93C4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Nơi giữ chỗ cho Số hiệu Bản chiếu 5">
            <a:extLst>
              <a:ext uri="{FF2B5EF4-FFF2-40B4-BE49-F238E27FC236}">
                <a16:creationId xmlns="" xmlns:a16="http://schemas.microsoft.com/office/drawing/2014/main" id="{F18A5CD0-280B-4A4C-B053-C36001BD90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59292E-43CD-42D6-B0AC-C305F1445A8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984522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44961B7-6B89-48AB-966F-622E2788EECC}" type="datetimeFigureOut">
              <a:rPr lang="en-US" dirty="0"/>
              <a:t>3/20/2022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dirty="0"/>
              <a:t>3/20/2022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dirty="0"/>
              <a:t>3/20/2022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dirty="0"/>
              <a:t>3/20/2022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dirty="0"/>
              <a:t>3/20/2022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dirty="0"/>
              <a:t>3/20/2022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B334A90-EB03-42F3-8859-2C2B2724C058}" type="datetimeFigureOut">
              <a:rPr lang="en-US" dirty="0"/>
              <a:t>3/20/2022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dirty="0"/>
              <a:t>3/20/2022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Nơi giữ chỗ cho Tiêu đề 1">
            <a:extLst>
              <a:ext uri="{FF2B5EF4-FFF2-40B4-BE49-F238E27FC236}">
                <a16:creationId xmlns="" xmlns:a16="http://schemas.microsoft.com/office/drawing/2014/main" id="{2071D6C5-A0A7-4D3E-B6FE-B9004996FDB3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vi-VN" altLang="en-US"/>
              <a:t>Bấm &amp; sửa kiểu tiêu đề</a:t>
            </a:r>
            <a:endParaRPr lang="en-US" altLang="en-US"/>
          </a:p>
        </p:txBody>
      </p:sp>
      <p:sp>
        <p:nvSpPr>
          <p:cNvPr id="1027" name="Nơi giữ chỗ cho Văn bản 2">
            <a:extLst>
              <a:ext uri="{FF2B5EF4-FFF2-40B4-BE49-F238E27FC236}">
                <a16:creationId xmlns="" xmlns:a16="http://schemas.microsoft.com/office/drawing/2014/main" id="{460E99E6-4B65-4ABB-A64C-99367A5DA9D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vi-VN" altLang="en-US"/>
              <a:t>Bấm &amp; sửa kiểu tiêu đề</a:t>
            </a:r>
          </a:p>
          <a:p>
            <a:pPr lvl="1"/>
            <a:r>
              <a:rPr lang="vi-VN" altLang="en-US"/>
              <a:t>Mức hai</a:t>
            </a:r>
          </a:p>
          <a:p>
            <a:pPr lvl="2"/>
            <a:r>
              <a:rPr lang="vi-VN" altLang="en-US"/>
              <a:t>Mức ba</a:t>
            </a:r>
          </a:p>
          <a:p>
            <a:pPr lvl="3"/>
            <a:r>
              <a:rPr lang="vi-VN" altLang="en-US"/>
              <a:t>Mức bốn</a:t>
            </a:r>
          </a:p>
          <a:p>
            <a:pPr lvl="4"/>
            <a:r>
              <a:rPr lang="vi-VN" altLang="en-US"/>
              <a:t>Mức năm</a:t>
            </a:r>
            <a:endParaRPr lang="en-US" altLang="en-US"/>
          </a:p>
        </p:txBody>
      </p:sp>
      <p:sp>
        <p:nvSpPr>
          <p:cNvPr id="4" name="Nơi giữ chỗ cho Ngày tháng 3">
            <a:extLst>
              <a:ext uri="{FF2B5EF4-FFF2-40B4-BE49-F238E27FC236}">
                <a16:creationId xmlns="" xmlns:a16="http://schemas.microsoft.com/office/drawing/2014/main" id="{DAD43B0A-E32A-49B8-A751-1B77EF3CA75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Nơi giữ chỗ cho Chân trang 4">
            <a:extLst>
              <a:ext uri="{FF2B5EF4-FFF2-40B4-BE49-F238E27FC236}">
                <a16:creationId xmlns="" xmlns:a16="http://schemas.microsoft.com/office/drawing/2014/main" id="{6009DEE9-D76E-4D8F-8B84-A7ECD795D69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Nơi giữ chỗ cho Số hiệu Bản chiếu 5">
            <a:extLst>
              <a:ext uri="{FF2B5EF4-FFF2-40B4-BE49-F238E27FC236}">
                <a16:creationId xmlns="" xmlns:a16="http://schemas.microsoft.com/office/drawing/2014/main" id="{87BA113E-AF4B-44CA-979E-2D89D824354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4D99DCA2-96E0-40E4-989B-BEE33D1A5D1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209224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7" Type="http://schemas.openxmlformats.org/officeDocument/2006/relationships/image" Target="../media/image15.gif"/><Relationship Id="rId2" Type="http://schemas.openxmlformats.org/officeDocument/2006/relationships/audio" Target="file:////D:/THIEU%20NHI/Em%20yeu%20truong%20em.MID" TargetMode="External"/><Relationship Id="rId1" Type="http://schemas.microsoft.com/office/2007/relationships/media" Target="file:////D:/THIEU%20NHI/Em%20yeu%20truong%20em.MID" TargetMode="External"/><Relationship Id="rId6" Type="http://schemas.openxmlformats.org/officeDocument/2006/relationships/image" Target="../media/image14.gif"/><Relationship Id="rId5" Type="http://schemas.openxmlformats.org/officeDocument/2006/relationships/image" Target="../media/image13.jpeg"/><Relationship Id="rId4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5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7.w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utoShape 10" descr="Tải Hình Nền Powerpoint Toán Học Hình Nền Ppt Tải Miễn Phí, Mẫu Powerpoint  Toán Học Theme - Amade Graphic">
            <a:extLst>
              <a:ext uri="{FF2B5EF4-FFF2-40B4-BE49-F238E27FC236}">
                <a16:creationId xmlns="" xmlns:a16="http://schemas.microsoft.com/office/drawing/2014/main" id="{2B2624A6-7169-4635-83E5-5DE390021FF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458387" y="3276599"/>
            <a:ext cx="3790013" cy="37900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5134" name="Picture 14" descr="TIN TỨC CUỘC THI TOÁN TUỔI THƠ">
            <a:extLst>
              <a:ext uri="{FF2B5EF4-FFF2-40B4-BE49-F238E27FC236}">
                <a16:creationId xmlns="" xmlns:a16="http://schemas.microsoft.com/office/drawing/2014/main" id="{AD04E119-DCCA-4829-B037-420B28406B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34" y="-118671"/>
            <a:ext cx="1212733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681A7869-FD6D-469E-920B-38152F7B7F7C}"/>
              </a:ext>
            </a:extLst>
          </p:cNvPr>
          <p:cNvSpPr txBox="1"/>
          <p:nvPr/>
        </p:nvSpPr>
        <p:spPr>
          <a:xfrm>
            <a:off x="2458387" y="1832823"/>
            <a:ext cx="87688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vi-V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sáu</a:t>
            </a:r>
            <a:r>
              <a:rPr lang="vi-VN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vi-VN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25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vi-VN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3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2022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8E586EFB-4934-43BE-B523-4EB95928D49F}"/>
              </a:ext>
            </a:extLst>
          </p:cNvPr>
          <p:cNvSpPr txBox="1"/>
          <p:nvPr/>
        </p:nvSpPr>
        <p:spPr>
          <a:xfrm>
            <a:off x="2048655" y="2479154"/>
            <a:ext cx="80946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70BF5AE3-F7E6-4205-A400-AD680F8094CF}"/>
              </a:ext>
            </a:extLst>
          </p:cNvPr>
          <p:cNvSpPr txBox="1"/>
          <p:nvPr/>
        </p:nvSpPr>
        <p:spPr>
          <a:xfrm>
            <a:off x="2048655" y="3159041"/>
            <a:ext cx="80946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</a:t>
            </a:r>
            <a:r>
              <a:rPr lang="en-US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endParaRPr lang="en-US" sz="4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7877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226" name="Rectangle 2">
            <a:extLst>
              <a:ext uri="{FF2B5EF4-FFF2-40B4-BE49-F238E27FC236}">
                <a16:creationId xmlns="" xmlns:a16="http://schemas.microsoft.com/office/drawing/2014/main" id="{13D29C3B-E076-4AB9-813C-CE1933F2C5C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00200" y="301625"/>
            <a:ext cx="8991600" cy="1462088"/>
          </a:xfrm>
          <a:solidFill>
            <a:schemeClr val="accent6">
              <a:lumMod val="20000"/>
              <a:lumOff val="80000"/>
            </a:schemeClr>
          </a:solidFill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Trong hình thoi ABCD có:</a:t>
            </a:r>
          </a:p>
        </p:txBody>
      </p:sp>
      <p:sp>
        <p:nvSpPr>
          <p:cNvPr id="308227" name="Rectangle 3">
            <a:extLst>
              <a:ext uri="{FF2B5EF4-FFF2-40B4-BE49-F238E27FC236}">
                <a16:creationId xmlns="" xmlns:a16="http://schemas.microsoft.com/office/drawing/2014/main" id="{B1C7A317-C0D5-4BA5-9221-0BA601303C1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29784" y="1828800"/>
            <a:ext cx="11512446" cy="4648200"/>
          </a:xfrm>
          <a:solidFill>
            <a:schemeClr val="accent6">
              <a:lumMod val="20000"/>
              <a:lumOff val="80000"/>
            </a:schemeClr>
          </a:solidFill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>
                <a:solidFill>
                  <a:srgbClr val="336600"/>
                </a:solidFill>
                <a:latin typeface="Times New Roman" pitchFamily="18" charset="0"/>
                <a:cs typeface="Times New Roman" pitchFamily="18" charset="0"/>
              </a:rPr>
              <a:t>A. Hai </a:t>
            </a:r>
            <a:r>
              <a:rPr lang="en-US" b="1" dirty="0" err="1">
                <a:solidFill>
                  <a:srgbClr val="336600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b="1" dirty="0">
                <a:solidFill>
                  <a:srgbClr val="33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336600"/>
                </a:solidFill>
                <a:latin typeface="Times New Roman" pitchFamily="18" charset="0"/>
                <a:cs typeface="Times New Roman" pitchFamily="18" charset="0"/>
              </a:rPr>
              <a:t>chéo</a:t>
            </a:r>
            <a:r>
              <a:rPr lang="en-US" b="1" dirty="0">
                <a:solidFill>
                  <a:srgbClr val="33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336600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b="1" dirty="0">
                <a:solidFill>
                  <a:srgbClr val="33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336600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b="1" dirty="0">
                <a:solidFill>
                  <a:srgbClr val="3366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>
                <a:solidFill>
                  <a:srgbClr val="336600"/>
                </a:solidFill>
                <a:latin typeface="Times New Roman" pitchFamily="18" charset="0"/>
                <a:cs typeface="Times New Roman" pitchFamily="18" charset="0"/>
              </a:rPr>
              <a:t>B. Hai </a:t>
            </a:r>
            <a:r>
              <a:rPr lang="en-US" b="1" dirty="0" err="1">
                <a:solidFill>
                  <a:srgbClr val="336600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b="1" dirty="0">
                <a:solidFill>
                  <a:srgbClr val="33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336600"/>
                </a:solidFill>
                <a:latin typeface="Times New Roman" pitchFamily="18" charset="0"/>
                <a:cs typeface="Times New Roman" pitchFamily="18" charset="0"/>
              </a:rPr>
              <a:t>chéo</a:t>
            </a:r>
            <a:r>
              <a:rPr lang="en-US" b="1" dirty="0">
                <a:solidFill>
                  <a:srgbClr val="33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336600"/>
                </a:solidFill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b="1" dirty="0">
                <a:solidFill>
                  <a:srgbClr val="33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336600"/>
                </a:solidFill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b="1" dirty="0">
                <a:solidFill>
                  <a:srgbClr val="33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336600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b="1" dirty="0">
                <a:solidFill>
                  <a:srgbClr val="33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336600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endParaRPr lang="en-US" b="1" dirty="0">
              <a:solidFill>
                <a:srgbClr val="3366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>
                <a:solidFill>
                  <a:srgbClr val="336600"/>
                </a:solidFill>
                <a:latin typeface="Times New Roman" pitchFamily="18" charset="0"/>
                <a:cs typeface="Times New Roman" pitchFamily="18" charset="0"/>
              </a:rPr>
              <a:t>C. </a:t>
            </a:r>
            <a:r>
              <a:rPr lang="en-US" b="1" dirty="0" err="1">
                <a:solidFill>
                  <a:srgbClr val="3366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b="1" dirty="0">
                <a:solidFill>
                  <a:srgbClr val="33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336600"/>
                </a:solidFill>
                <a:latin typeface="Times New Roman" pitchFamily="18" charset="0"/>
                <a:cs typeface="Times New Roman" pitchFamily="18" charset="0"/>
              </a:rPr>
              <a:t>cặp</a:t>
            </a:r>
            <a:r>
              <a:rPr lang="en-US" b="1" dirty="0">
                <a:solidFill>
                  <a:srgbClr val="33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336600"/>
                </a:solidFill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b="1" dirty="0">
                <a:solidFill>
                  <a:srgbClr val="336600"/>
                </a:solidFill>
                <a:latin typeface="Times New Roman" pitchFamily="18" charset="0"/>
                <a:cs typeface="Times New Roman" pitchFamily="18" charset="0"/>
              </a:rPr>
              <a:t> song </a:t>
            </a:r>
            <a:r>
              <a:rPr lang="en-US" b="1" dirty="0" err="1">
                <a:solidFill>
                  <a:srgbClr val="336600"/>
                </a:solidFill>
                <a:latin typeface="Times New Roman" pitchFamily="18" charset="0"/>
                <a:cs typeface="Times New Roman" pitchFamily="18" charset="0"/>
              </a:rPr>
              <a:t>song</a:t>
            </a:r>
            <a:r>
              <a:rPr lang="en-US" b="1" dirty="0">
                <a:solidFill>
                  <a:srgbClr val="33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3366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b="1" dirty="0">
                <a:solidFill>
                  <a:srgbClr val="33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336600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b="1" dirty="0">
                <a:solidFill>
                  <a:srgbClr val="33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336600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b="1" dirty="0">
                <a:solidFill>
                  <a:srgbClr val="3366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>
                <a:solidFill>
                  <a:srgbClr val="336600"/>
                </a:solidFill>
                <a:latin typeface="Times New Roman" pitchFamily="18" charset="0"/>
                <a:cs typeface="Times New Roman" pitchFamily="18" charset="0"/>
              </a:rPr>
              <a:t>D. </a:t>
            </a:r>
            <a:r>
              <a:rPr lang="en-US" b="1" dirty="0" err="1">
                <a:solidFill>
                  <a:srgbClr val="336600"/>
                </a:solidFill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b="1" dirty="0">
                <a:solidFill>
                  <a:srgbClr val="336600"/>
                </a:solidFill>
                <a:latin typeface="Times New Roman" pitchFamily="18" charset="0"/>
                <a:cs typeface="Times New Roman" pitchFamily="18" charset="0"/>
              </a:rPr>
              <a:t> B </a:t>
            </a:r>
            <a:r>
              <a:rPr lang="en-US" b="1" dirty="0" err="1">
                <a:solidFill>
                  <a:srgbClr val="3366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b="1" dirty="0">
                <a:solidFill>
                  <a:srgbClr val="336600"/>
                </a:solidFill>
                <a:latin typeface="Times New Roman" pitchFamily="18" charset="0"/>
                <a:cs typeface="Times New Roman" pitchFamily="18" charset="0"/>
              </a:rPr>
              <a:t> C </a:t>
            </a:r>
            <a:r>
              <a:rPr lang="en-US" b="1" dirty="0" err="1">
                <a:solidFill>
                  <a:srgbClr val="336600"/>
                </a:solidFill>
                <a:latin typeface="Times New Roman" pitchFamily="18" charset="0"/>
                <a:cs typeface="Times New Roman" pitchFamily="18" charset="0"/>
              </a:rPr>
              <a:t>đều</a:t>
            </a:r>
            <a:r>
              <a:rPr lang="en-US" b="1" dirty="0">
                <a:solidFill>
                  <a:srgbClr val="33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336600"/>
                </a:solidFill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b="1" dirty="0">
                <a:solidFill>
                  <a:srgbClr val="3366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pic>
        <p:nvPicPr>
          <p:cNvPr id="4" name="Picture 14" descr="Trẻ Em, Mầm Non, Em Nhỏ, Trẻ Con, Tải hình PNG 65 - Free.Vector6.com">
            <a:extLst>
              <a:ext uri="{FF2B5EF4-FFF2-40B4-BE49-F238E27FC236}">
                <a16:creationId xmlns="" xmlns:a16="http://schemas.microsoft.com/office/drawing/2014/main" id="{534C2BF9-DCB9-4DD1-8D3A-A7128C81BF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2425" y="3087974"/>
            <a:ext cx="7461692" cy="47879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2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0822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08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08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08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08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1" dur="2000" fill="hold"/>
                                        <p:tgtEl>
                                          <p:spTgt spid="308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C33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227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Em yeu truong em.MID">
            <a:hlinkClick r:id="" action="ppaction://media"/>
          </p:cNvPr>
          <p:cNvPicPr>
            <a:picLocks noRot="1" noChangeAspect="1" noChangeArrowheads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8382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45" name="Picture 6" descr="5imple Alpha Wall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12191999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AutoShape 13"/>
          <p:cNvSpPr>
            <a:spLocks noChangeArrowheads="1"/>
          </p:cNvSpPr>
          <p:nvPr/>
        </p:nvSpPr>
        <p:spPr bwMode="auto">
          <a:xfrm>
            <a:off x="381000" y="381000"/>
            <a:ext cx="1295400" cy="1219200"/>
          </a:xfrm>
          <a:prstGeom prst="star32">
            <a:avLst>
              <a:gd name="adj" fmla="val 15056"/>
            </a:avLst>
          </a:prstGeom>
          <a:solidFill>
            <a:srgbClr val="FFFF00"/>
          </a:solidFill>
          <a:ln w="9525">
            <a:solidFill>
              <a:srgbClr val="FF33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vi-VN" sz="2000">
              <a:latin typeface=".VnTime" panose="020B7200000000000000" pitchFamily="34" charset="0"/>
            </a:endParaRPr>
          </a:p>
        </p:txBody>
      </p:sp>
      <p:sp>
        <p:nvSpPr>
          <p:cNvPr id="61448" name="AutoShape 13"/>
          <p:cNvSpPr>
            <a:spLocks noChangeArrowheads="1"/>
          </p:cNvSpPr>
          <p:nvPr/>
        </p:nvSpPr>
        <p:spPr bwMode="auto">
          <a:xfrm rot="16200000">
            <a:off x="10700283" y="720725"/>
            <a:ext cx="150813" cy="234950"/>
          </a:xfrm>
          <a:prstGeom prst="star4">
            <a:avLst>
              <a:gd name="adj" fmla="val 10000"/>
            </a:avLst>
          </a:prstGeom>
          <a:solidFill>
            <a:schemeClr val="folHlink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vi-VN" sz="1800">
              <a:latin typeface="Times New Roman" panose="02020603050405020304" pitchFamily="18" charset="0"/>
            </a:endParaRPr>
          </a:p>
        </p:txBody>
      </p:sp>
      <p:pic>
        <p:nvPicPr>
          <p:cNvPr id="17" name="Picture 15" descr="Tweety[1]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558101" y="4220872"/>
            <a:ext cx="1400175" cy="1185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51" name="Picture 119" descr="139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5562600"/>
            <a:ext cx="12954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28700" y="612018"/>
            <a:ext cx="10363200" cy="1470025"/>
          </a:xfrm>
        </p:spPr>
        <p:txBody>
          <a:bodyPr/>
          <a:lstStyle/>
          <a:p>
            <a:r>
              <a:rPr lang="en-US" sz="6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DẶN DÒ</a:t>
            </a:r>
            <a:endParaRPr lang="vi-VN" sz="6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7400" y="2309069"/>
            <a:ext cx="8534400" cy="1752600"/>
          </a:xfrm>
        </p:spPr>
        <p:txBody>
          <a:bodyPr/>
          <a:lstStyle/>
          <a:p>
            <a:pPr marL="514350" indent="-514350" algn="l">
              <a:buAutoNum type="arabicPeriod"/>
            </a:pPr>
            <a:r>
              <a:rPr lang="en-US" sz="4400" b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Hoàn</a:t>
            </a:r>
            <a:r>
              <a:rPr lang="en-US" sz="4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4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4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4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endParaRPr lang="en-US" sz="4400" b="1" dirty="0" smtClean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 algn="l">
              <a:buAutoNum type="arabicPeriod"/>
            </a:pPr>
            <a:r>
              <a:rPr lang="en-US" sz="4400" b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Chuẩn</a:t>
            </a:r>
            <a:r>
              <a:rPr lang="en-US" sz="4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sz="4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4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4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sz="4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4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endParaRPr lang="vi-VN" sz="44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6211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8477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53" presetClass="entr" presetSubtype="0" repeatCount="3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8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 nodeType="clickPar">
                      <p:stCondLst>
                        <p:cond delay="0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audio>
              <p:cMediaNode>
                <p:cTn id="2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  <p:bldLst>
      <p:bldP spid="11" grpId="0" animBg="1"/>
      <p:bldP spid="11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1582" y="963435"/>
            <a:ext cx="10058400" cy="600324"/>
          </a:xfrm>
        </p:spPr>
        <p:txBody>
          <a:bodyPr>
            <a:normAutofit/>
          </a:bodyPr>
          <a:lstStyle/>
          <a:p>
            <a:r>
              <a:rPr lang="vi-V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Nêu quy tắc tính diện tích hình thoi.</a:t>
            </a:r>
            <a:endParaRPr lang="en-US" sz="3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0748" y="2716659"/>
            <a:ext cx="5560034" cy="388958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032572" y="963435"/>
            <a:ext cx="10059497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Quy tắc: </a:t>
            </a:r>
            <a:r>
              <a:rPr lang="vi-VN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Diện tích hình thoi bằng tích độ dài hai đường chéo chia cho 2 (</a:t>
            </a:r>
            <a:r>
              <a:rPr lang="vi-VN" sz="32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cùng một đơn vị đo).</a:t>
            </a:r>
            <a:endParaRPr lang="en-US" sz="32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891582" y="2116335"/>
            <a:ext cx="10058400" cy="6003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vi-V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Nêu công thức tính diện tích hình thoi.</a:t>
            </a:r>
            <a:endParaRPr lang="en-US" sz="3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7369867" y="4156954"/>
                <a:ext cx="2676939" cy="100899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vi-VN" sz="48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𝑺</m:t>
                    </m:r>
                  </m:oMath>
                </a14:m>
                <a:r>
                  <a:rPr lang="vi-VN" sz="4800" b="1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l-GR" sz="48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vi-VN" sz="48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𝒎</m:t>
                        </m:r>
                        <m:r>
                          <a:rPr lang="vi-VN" sz="48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vi-VN" sz="48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r>
                          <a:rPr lang="vi-VN" sz="48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vi-VN" sz="48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𝒏</m:t>
                        </m:r>
                        <m:r>
                          <a:rPr lang="vi-VN" sz="48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num>
                      <m:den>
                        <m:r>
                          <a:rPr lang="el-GR" sz="48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</m:oMath>
                </a14:m>
                <a:endParaRPr lang="en-US" sz="4800" b="1" dirty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69867" y="4156954"/>
                <a:ext cx="2676939" cy="1008994"/>
              </a:xfrm>
              <a:prstGeom prst="rect">
                <a:avLst/>
              </a:prstGeom>
              <a:blipFill rotWithShape="1">
                <a:blip r:embed="rId3"/>
                <a:stretch>
                  <a:fillRect t="-7879" b="-20000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Content Placeholder 2"/>
          <p:cNvSpPr txBox="1">
            <a:spLocks/>
          </p:cNvSpPr>
          <p:nvPr/>
        </p:nvSpPr>
        <p:spPr>
          <a:xfrm>
            <a:off x="5702319" y="3316983"/>
            <a:ext cx="6266768" cy="6003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vi-VN" sz="3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Công thức tính diện tích hình thoi: </a:t>
            </a:r>
            <a:endParaRPr lang="en-US" sz="30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3419061" y="238540"/>
            <a:ext cx="4956313" cy="7248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Khởi động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4704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6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  <p:bldP spid="5" grpId="0"/>
      <p:bldP spid="7" grpId="0" build="p"/>
      <p:bldP spid="7" grpId="1" build="p"/>
      <p:bldP spid="10" grpId="0"/>
      <p:bldP spid="11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>
            <a:extLst>
              <a:ext uri="{FF2B5EF4-FFF2-40B4-BE49-F238E27FC236}">
                <a16:creationId xmlns="" xmlns:a16="http://schemas.microsoft.com/office/drawing/2014/main" id="{B2FA651D-A33A-4A5F-A6C9-DDA3A74D0B89}"/>
              </a:ext>
            </a:extLst>
          </p:cNvPr>
          <p:cNvCxnSpPr>
            <a:cxnSpLocks/>
          </p:cNvCxnSpPr>
          <p:nvPr/>
        </p:nvCxnSpPr>
        <p:spPr>
          <a:xfrm>
            <a:off x="5772198" y="305052"/>
            <a:ext cx="0" cy="630344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39087AC3-F4A1-457D-B79F-08EA4CA56543}"/>
              </a:ext>
            </a:extLst>
          </p:cNvPr>
          <p:cNvSpPr txBox="1"/>
          <p:nvPr/>
        </p:nvSpPr>
        <p:spPr>
          <a:xfrm>
            <a:off x="0" y="870452"/>
            <a:ext cx="66335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a) Độ dài các đường chéo là 19cm và 12cm.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6436D79C-4E62-4FE5-BF73-A5C852AD16B6}"/>
              </a:ext>
            </a:extLst>
          </p:cNvPr>
          <p:cNvSpPr txBox="1"/>
          <p:nvPr/>
        </p:nvSpPr>
        <p:spPr>
          <a:xfrm>
            <a:off x="5889738" y="870452"/>
            <a:ext cx="66335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>
                <a:latin typeface="Times New Roman" pitchFamily="18" charset="0"/>
                <a:cs typeface="Times New Roman" pitchFamily="18" charset="0"/>
              </a:rPr>
              <a:t>b) Độ dài các đường chéo là 30cm và 7dm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AA0C4EA7-2006-4FBA-9B1D-517785555D88}"/>
              </a:ext>
            </a:extLst>
          </p:cNvPr>
          <p:cNvSpPr txBox="1"/>
          <p:nvPr/>
        </p:nvSpPr>
        <p:spPr>
          <a:xfrm>
            <a:off x="5654659" y="1540117"/>
            <a:ext cx="5535419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 giải</a:t>
            </a:r>
          </a:p>
          <a:p>
            <a:pPr algn="ctr"/>
            <a:r>
              <a:rPr lang="en-US" sz="3200" b="1">
                <a:latin typeface="Times New Roman" pitchFamily="18" charset="0"/>
                <a:cs typeface="Times New Roman" pitchFamily="18" charset="0"/>
              </a:rPr>
              <a:t>Đổi: </a:t>
            </a:r>
            <a:r>
              <a:rPr lang="en-US" sz="3200">
                <a:latin typeface="Times New Roman" pitchFamily="18" charset="0"/>
                <a:cs typeface="Times New Roman" pitchFamily="18" charset="0"/>
              </a:rPr>
              <a:t>7dm = 70cm</a:t>
            </a:r>
          </a:p>
          <a:p>
            <a:pPr algn="ctr"/>
            <a:r>
              <a:rPr lang="en-US" sz="3200">
                <a:latin typeface="Times New Roman" pitchFamily="18" charset="0"/>
                <a:cs typeface="Times New Roman" pitchFamily="18" charset="0"/>
              </a:rPr>
              <a:t>Diện tích hình thoi ABCD là:</a:t>
            </a:r>
          </a:p>
          <a:p>
            <a:pPr algn="ctr"/>
            <a:endParaRPr lang="en-US" sz="320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320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200">
                <a:latin typeface="Times New Roman" pitchFamily="18" charset="0"/>
                <a:cs typeface="Times New Roman" pitchFamily="18" charset="0"/>
              </a:rPr>
              <a:t>                        Đáp số: 1050 cm</a:t>
            </a:r>
            <a:r>
              <a:rPr lang="en-US" sz="3200" baseline="30000">
                <a:latin typeface="Times New Roman" pitchFamily="18" charset="0"/>
                <a:cs typeface="Times New Roman" pitchFamily="18" charset="0"/>
              </a:rPr>
              <a:t>2</a:t>
            </a:r>
            <a:endParaRPr lang="en-US" sz="320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Object 5">
            <a:extLst>
              <a:ext uri="{FF2B5EF4-FFF2-40B4-BE49-F238E27FC236}">
                <a16:creationId xmlns="" xmlns:a16="http://schemas.microsoft.com/office/drawing/2014/main" id="{7ADBAC71-E2D3-490C-8CA7-5B39E65AA57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49376229"/>
              </p:ext>
            </p:extLst>
          </p:nvPr>
        </p:nvGraphicFramePr>
        <p:xfrm>
          <a:off x="7025701" y="3063611"/>
          <a:ext cx="2793333" cy="10703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8" name="Equation" r:id="rId3" imgW="1028520" imgH="393480" progId="Equation.DSMT4">
                  <p:embed/>
                </p:oleObj>
              </mc:Choice>
              <mc:Fallback>
                <p:oleObj name="Equation" r:id="rId3" imgW="1028520" imgH="393480" progId="Equation.DSMT4">
                  <p:embed/>
                  <p:pic>
                    <p:nvPicPr>
                      <p:cNvPr id="9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25701" y="3063611"/>
                        <a:ext cx="2793333" cy="107039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06BFB566-9A8A-4216-B8FA-5FCEC7CA02DF}"/>
              </a:ext>
            </a:extLst>
          </p:cNvPr>
          <p:cNvSpPr/>
          <p:nvPr/>
        </p:nvSpPr>
        <p:spPr>
          <a:xfrm>
            <a:off x="9849778" y="3232602"/>
            <a:ext cx="117437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32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(cm</a:t>
            </a:r>
            <a:r>
              <a:rPr lang="en-US" sz="3200" baseline="300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80190341-E81C-41A1-A545-1EA01B5645DF}"/>
              </a:ext>
            </a:extLst>
          </p:cNvPr>
          <p:cNvSpPr txBox="1"/>
          <p:nvPr/>
        </p:nvSpPr>
        <p:spPr>
          <a:xfrm>
            <a:off x="-731770" y="1510794"/>
            <a:ext cx="5535419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 giải</a:t>
            </a:r>
          </a:p>
          <a:p>
            <a:pPr algn="ctr"/>
            <a:r>
              <a:rPr lang="en-US" sz="3200">
                <a:latin typeface="Times New Roman" pitchFamily="18" charset="0"/>
                <a:cs typeface="Times New Roman" pitchFamily="18" charset="0"/>
              </a:rPr>
              <a:t>Diện tích hình thoi là:</a:t>
            </a:r>
          </a:p>
          <a:p>
            <a:pPr algn="ctr"/>
            <a:endParaRPr lang="en-US" sz="320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320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200">
                <a:latin typeface="Times New Roman" pitchFamily="18" charset="0"/>
                <a:cs typeface="Times New Roman" pitchFamily="18" charset="0"/>
              </a:rPr>
              <a:t>                        Đáp số: 114 cm</a:t>
            </a:r>
            <a:r>
              <a:rPr lang="en-US" sz="3200" baseline="30000">
                <a:latin typeface="Times New Roman" pitchFamily="18" charset="0"/>
                <a:cs typeface="Times New Roman" pitchFamily="18" charset="0"/>
              </a:rPr>
              <a:t>2</a:t>
            </a:r>
            <a:endParaRPr lang="en-US" sz="320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Object 8">
            <a:extLst>
              <a:ext uri="{FF2B5EF4-FFF2-40B4-BE49-F238E27FC236}">
                <a16:creationId xmlns="" xmlns:a16="http://schemas.microsoft.com/office/drawing/2014/main" id="{3E230453-7578-4676-98AE-4811E9F1018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14830523"/>
              </p:ext>
            </p:extLst>
          </p:nvPr>
        </p:nvGraphicFramePr>
        <p:xfrm>
          <a:off x="581514" y="2714045"/>
          <a:ext cx="2515718" cy="10703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9" name="Equation" r:id="rId5" imgW="927000" imgH="393480" progId="Equation.DSMT4">
                  <p:embed/>
                </p:oleObj>
              </mc:Choice>
              <mc:Fallback>
                <p:oleObj name="Equation" r:id="rId5" imgW="927000" imgH="393480" progId="Equation.DSMT4">
                  <p:embed/>
                  <p:pic>
                    <p:nvPicPr>
                      <p:cNvPr id="12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1514" y="2714045"/>
                        <a:ext cx="2515718" cy="107039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088F39E9-72C1-4CCC-8027-D99FAF84CEF3}"/>
              </a:ext>
            </a:extLst>
          </p:cNvPr>
          <p:cNvSpPr/>
          <p:nvPr/>
        </p:nvSpPr>
        <p:spPr>
          <a:xfrm>
            <a:off x="3293904" y="2875839"/>
            <a:ext cx="117437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32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(cm</a:t>
            </a:r>
            <a:r>
              <a:rPr lang="en-US" sz="3200" baseline="300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="" xmlns:a16="http://schemas.microsoft.com/office/drawing/2014/main" id="{60C4FD52-5BE1-4415-AC92-8E938FD36828}"/>
              </a:ext>
            </a:extLst>
          </p:cNvPr>
          <p:cNvSpPr txBox="1">
            <a:spLocks/>
          </p:cNvSpPr>
          <p:nvPr/>
        </p:nvSpPr>
        <p:spPr>
          <a:xfrm>
            <a:off x="795130" y="328133"/>
            <a:ext cx="8017565" cy="54231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92500" lnSpcReduction="10000"/>
          </a:bodyPr>
          <a:lstStyle>
            <a:lvl1pPr marL="182880" indent="-182880" algn="l" defTabSz="914400" rtl="0" eaLnBrk="1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Garamond" pitchFamily="18" charset="0"/>
              <a:buNone/>
            </a:pPr>
            <a:r>
              <a:rPr lang="vi-VN" sz="3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</a:t>
            </a:r>
            <a:r>
              <a:rPr lang="vi-VN" sz="3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1: </a:t>
            </a:r>
            <a:r>
              <a:rPr lang="vi-VN" sz="32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 </a:t>
            </a:r>
            <a:r>
              <a:rPr lang="vi-VN" sz="32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diện tích hình thoi, biết:</a:t>
            </a:r>
          </a:p>
        </p:txBody>
      </p:sp>
    </p:spTree>
    <p:extLst>
      <p:ext uri="{BB962C8B-B14F-4D97-AF65-F5344CB8AC3E}">
        <p14:creationId xmlns:p14="http://schemas.microsoft.com/office/powerpoint/2010/main" val="1502126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887896"/>
            <a:ext cx="10058400" cy="51471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2: </a:t>
            </a:r>
            <a:r>
              <a:rPr lang="en-US" sz="3200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2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miếng</a:t>
            </a:r>
            <a:r>
              <a:rPr lang="en-US" sz="32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kính</a:t>
            </a:r>
            <a:r>
              <a:rPr lang="en-US" sz="32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32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thoi</a:t>
            </a:r>
            <a:r>
              <a:rPr lang="en-US" sz="32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sz="32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dài</a:t>
            </a:r>
            <a:r>
              <a:rPr lang="en-US" sz="32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2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32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chéo</a:t>
            </a:r>
            <a:r>
              <a:rPr lang="en-US" sz="32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14cm </a:t>
            </a:r>
            <a:r>
              <a:rPr lang="en-US" sz="3200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2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10cm. </a:t>
            </a:r>
            <a:r>
              <a:rPr lang="en-US" sz="3200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32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sz="32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32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miếng</a:t>
            </a:r>
            <a:r>
              <a:rPr lang="en-US" sz="32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kính</a:t>
            </a:r>
            <a:r>
              <a:rPr lang="en-US" sz="32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vi-VN" sz="32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3200" b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3200" b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ctr">
              <a:buNone/>
            </a:pP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miếng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kính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thoi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marL="0" indent="0" algn="ctr">
              <a:buNone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(14 x 10) : 2 = 70 </a:t>
            </a:r>
          </a:p>
          <a:p>
            <a:pPr marL="0" indent="0">
              <a:buNone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70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7023651" y="3841376"/>
                <a:ext cx="1974216" cy="4308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vi-VN" sz="2800" b="0" i="1" smtClean="0">
                          <a:latin typeface="Cambria Math" panose="02040503050406030204" pitchFamily="18" charset="0"/>
                        </a:rPr>
                        <m:t> (</m:t>
                      </m:r>
                      <m:sSup>
                        <m:sSupPr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vi-VN" sz="2800" i="1">
                              <a:latin typeface="Cambria Math" panose="02040503050406030204" pitchFamily="18" charset="0"/>
                            </a:rPr>
                            <m:t>cm</m:t>
                          </m:r>
                        </m:e>
                        <m:sup>
                          <m:r>
                            <a:rPr lang="vi-VN" sz="28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vi-VN" sz="28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23651" y="3841376"/>
                <a:ext cx="1974216" cy="43088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7997687" y="4464347"/>
                <a:ext cx="1974216" cy="4308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vi-VN" sz="2800" b="0" i="1" smtClean="0">
                          <a:latin typeface="Cambria Math" panose="02040503050406030204" pitchFamily="18" charset="0"/>
                        </a:rPr>
                        <m:t> (</m:t>
                      </m:r>
                      <m:sSup>
                        <m:sSupPr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vi-VN" sz="2800" i="1">
                              <a:latin typeface="Cambria Math" panose="02040503050406030204" pitchFamily="18" charset="0"/>
                            </a:rPr>
                            <m:t>cm</m:t>
                          </m:r>
                        </m:e>
                        <m:sup>
                          <m:r>
                            <a:rPr lang="vi-VN" sz="28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vi-VN" sz="28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97687" y="4464347"/>
                <a:ext cx="1974216" cy="43088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35189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728870"/>
            <a:ext cx="10058400" cy="530617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3: 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Cho 4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tam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giác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0">
              <a:buNone/>
            </a:pP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bên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marL="0" indent="0">
              <a:buNone/>
            </a:pP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lphaLcParenR"/>
            </a:pP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xếp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bốn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tam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thoi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bên</a:t>
            </a:r>
            <a:r>
              <a:rPr lang="vi-V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thoi</a:t>
            </a:r>
            <a:r>
              <a:rPr lang="vi-V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ight Triangle 3"/>
          <p:cNvSpPr/>
          <p:nvPr/>
        </p:nvSpPr>
        <p:spPr>
          <a:xfrm>
            <a:off x="8428382" y="728870"/>
            <a:ext cx="2160000" cy="1440000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726019" y="1264204"/>
            <a:ext cx="8216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cm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097565" y="2168870"/>
            <a:ext cx="8216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cm</a:t>
            </a:r>
          </a:p>
        </p:txBody>
      </p:sp>
      <p:sp>
        <p:nvSpPr>
          <p:cNvPr id="8" name="Flowchart: Decision 7"/>
          <p:cNvSpPr/>
          <p:nvPr/>
        </p:nvSpPr>
        <p:spPr>
          <a:xfrm>
            <a:off x="7255564" y="3381955"/>
            <a:ext cx="4320000" cy="2880000"/>
          </a:xfrm>
          <a:prstGeom prst="flowChartDecision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0371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/>
      <p:bldP spid="7" grpId="0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768626"/>
            <a:ext cx="10058400" cy="526641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Xếp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bốn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tam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giác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thang </a:t>
            </a:r>
          </a:p>
        </p:txBody>
      </p:sp>
      <p:sp>
        <p:nvSpPr>
          <p:cNvPr id="4" name="Right Triangle 3"/>
          <p:cNvSpPr/>
          <p:nvPr/>
        </p:nvSpPr>
        <p:spPr>
          <a:xfrm>
            <a:off x="1351721" y="1682390"/>
            <a:ext cx="2160000" cy="1440000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49358" y="2217724"/>
            <a:ext cx="8216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cm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020904" y="3122390"/>
            <a:ext cx="8216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cm</a:t>
            </a:r>
          </a:p>
        </p:txBody>
      </p:sp>
      <p:sp>
        <p:nvSpPr>
          <p:cNvPr id="7" name="Flowchart: Decision 6"/>
          <p:cNvSpPr/>
          <p:nvPr/>
        </p:nvSpPr>
        <p:spPr>
          <a:xfrm>
            <a:off x="4499274" y="3491722"/>
            <a:ext cx="4320000" cy="2880000"/>
          </a:xfrm>
          <a:prstGeom prst="flowChartDecision">
            <a:avLst/>
          </a:prstGeom>
          <a:solidFill>
            <a:schemeClr val="accent5">
              <a:lumMod val="60000"/>
              <a:lumOff val="40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ight Triangle 7"/>
          <p:cNvSpPr/>
          <p:nvPr/>
        </p:nvSpPr>
        <p:spPr>
          <a:xfrm>
            <a:off x="3942349" y="1682390"/>
            <a:ext cx="2160000" cy="1440000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ight Triangle 8"/>
          <p:cNvSpPr/>
          <p:nvPr/>
        </p:nvSpPr>
        <p:spPr>
          <a:xfrm>
            <a:off x="6646022" y="1682390"/>
            <a:ext cx="2160000" cy="1440000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ight Triangle 9"/>
          <p:cNvSpPr/>
          <p:nvPr/>
        </p:nvSpPr>
        <p:spPr>
          <a:xfrm>
            <a:off x="9382642" y="1682390"/>
            <a:ext cx="2160000" cy="1440000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ight Triangle 10"/>
          <p:cNvSpPr/>
          <p:nvPr/>
        </p:nvSpPr>
        <p:spPr>
          <a:xfrm flipH="1">
            <a:off x="4479077" y="1682390"/>
            <a:ext cx="2160000" cy="1440000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3" name="Straight Connector 12"/>
          <p:cNvCxnSpPr>
            <a:stCxn id="7" idx="0"/>
            <a:endCxn id="7" idx="2"/>
          </p:cNvCxnSpPr>
          <p:nvPr/>
        </p:nvCxnSpPr>
        <p:spPr>
          <a:xfrm>
            <a:off x="6659274" y="3491722"/>
            <a:ext cx="0" cy="28800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7" idx="1"/>
            <a:endCxn id="7" idx="3"/>
          </p:cNvCxnSpPr>
          <p:nvPr/>
        </p:nvCxnSpPr>
        <p:spPr>
          <a:xfrm>
            <a:off x="4499274" y="4931722"/>
            <a:ext cx="43200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7129695" y="4886906"/>
            <a:ext cx="8216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cm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639077" y="4189314"/>
            <a:ext cx="8216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cm</a:t>
            </a:r>
          </a:p>
        </p:txBody>
      </p:sp>
    </p:spTree>
    <p:extLst>
      <p:ext uri="{BB962C8B-B14F-4D97-AF65-F5344CB8AC3E}">
        <p14:creationId xmlns:p14="http://schemas.microsoft.com/office/powerpoint/2010/main" val="1820014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75E-6 -1.48148E-6 L 0.0017 0.26806 " pathEditMode="relative" rAng="0" ptsTypes="AA">
                                      <p:cBhvr>
                                        <p:cTn id="5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8" y="1340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2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2000"/>
                            </p:stCondLst>
                            <p:childTnLst>
                              <p:par>
                                <p:cTn id="59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25E-7 0.00023 L 0.00247 0.26505 " pathEditMode="relative" rAng="0" ptsTypes="AA">
                                      <p:cBhvr>
                                        <p:cTn id="6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7" y="132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7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2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7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2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7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8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2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8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500"/>
                            </p:stCondLst>
                            <p:childTnLst>
                              <p:par>
                                <p:cTn id="9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000"/>
                            </p:stCondLst>
                            <p:childTnLst>
                              <p:par>
                                <p:cTn id="9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/>
      <p:bldP spid="5" grpId="1"/>
      <p:bldP spid="6" grpId="0"/>
      <p:bldP spid="6" grpId="1"/>
      <p:bldP spid="7" grpId="0" animBg="1"/>
      <p:bldP spid="8" grpId="0" animBg="1"/>
      <p:bldP spid="8" grpId="1" animBg="1"/>
      <p:bldP spid="8" grpId="2" animBg="1"/>
      <p:bldP spid="9" grpId="0" animBg="1"/>
      <p:bldP spid="9" grpId="1" animBg="1"/>
      <p:bldP spid="9" grpId="2" animBg="1"/>
      <p:bldP spid="10" grpId="0" animBg="1"/>
      <p:bldP spid="10" grpId="1" animBg="1"/>
      <p:bldP spid="11" grpId="0" animBg="1"/>
      <p:bldP spid="11" grpId="1" animBg="1"/>
      <p:bldP spid="11" grpId="2" animBg="1"/>
      <p:bldP spid="16" grpId="0"/>
      <p:bldP spid="1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5312" y="278296"/>
            <a:ext cx="10058400" cy="7375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b)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thoi</a:t>
            </a:r>
            <a:r>
              <a:rPr lang="en-US" sz="32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Flowchart: Decision 3"/>
          <p:cNvSpPr/>
          <p:nvPr/>
        </p:nvSpPr>
        <p:spPr>
          <a:xfrm>
            <a:off x="7351657" y="1594683"/>
            <a:ext cx="4320000" cy="2880000"/>
          </a:xfrm>
          <a:prstGeom prst="flowChartDecision">
            <a:avLst/>
          </a:prstGeom>
          <a:solidFill>
            <a:schemeClr val="accent5">
              <a:lumMod val="60000"/>
              <a:lumOff val="40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" name="Straight Connector 4"/>
          <p:cNvCxnSpPr>
            <a:stCxn id="4" idx="0"/>
            <a:endCxn id="4" idx="2"/>
          </p:cNvCxnSpPr>
          <p:nvPr/>
        </p:nvCxnSpPr>
        <p:spPr>
          <a:xfrm>
            <a:off x="9511657" y="1594683"/>
            <a:ext cx="0" cy="28800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>
            <a:stCxn id="4" idx="1"/>
            <a:endCxn id="4" idx="3"/>
          </p:cNvCxnSpPr>
          <p:nvPr/>
        </p:nvCxnSpPr>
        <p:spPr>
          <a:xfrm>
            <a:off x="7351657" y="3034683"/>
            <a:ext cx="43200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9982078" y="2989867"/>
            <a:ext cx="8216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cm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491460" y="2292275"/>
            <a:ext cx="8216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cm</a:t>
            </a:r>
          </a:p>
        </p:txBody>
      </p:sp>
      <p:sp>
        <p:nvSpPr>
          <p:cNvPr id="11" name="Line 19"/>
          <p:cNvSpPr>
            <a:spLocks noChangeShapeType="1"/>
          </p:cNvSpPr>
          <p:nvPr/>
        </p:nvSpPr>
        <p:spPr bwMode="auto">
          <a:xfrm flipH="1">
            <a:off x="7351656" y="3034682"/>
            <a:ext cx="7280" cy="1808489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Line 20"/>
          <p:cNvSpPr>
            <a:spLocks noChangeShapeType="1"/>
          </p:cNvSpPr>
          <p:nvPr/>
        </p:nvSpPr>
        <p:spPr bwMode="auto">
          <a:xfrm>
            <a:off x="11671657" y="3034682"/>
            <a:ext cx="0" cy="1808489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Line 21"/>
          <p:cNvSpPr>
            <a:spLocks noChangeShapeType="1"/>
          </p:cNvSpPr>
          <p:nvPr/>
        </p:nvSpPr>
        <p:spPr bwMode="auto">
          <a:xfrm>
            <a:off x="7358936" y="4843171"/>
            <a:ext cx="4312721" cy="0"/>
          </a:xfrm>
          <a:prstGeom prst="line">
            <a:avLst/>
          </a:prstGeom>
          <a:noFill/>
          <a:ln w="28575" cap="sq">
            <a:solidFill>
              <a:srgbClr val="FF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Line 15"/>
          <p:cNvSpPr>
            <a:spLocks noChangeShapeType="1"/>
          </p:cNvSpPr>
          <p:nvPr/>
        </p:nvSpPr>
        <p:spPr bwMode="auto">
          <a:xfrm flipV="1">
            <a:off x="6960359" y="1590735"/>
            <a:ext cx="2571811" cy="3948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Line 16"/>
          <p:cNvSpPr>
            <a:spLocks noChangeShapeType="1"/>
          </p:cNvSpPr>
          <p:nvPr/>
        </p:nvSpPr>
        <p:spPr bwMode="auto">
          <a:xfrm>
            <a:off x="7007903" y="4483726"/>
            <a:ext cx="2576844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Line 17"/>
          <p:cNvSpPr>
            <a:spLocks noChangeShapeType="1"/>
          </p:cNvSpPr>
          <p:nvPr/>
        </p:nvSpPr>
        <p:spPr bwMode="auto">
          <a:xfrm flipH="1">
            <a:off x="7007902" y="1590734"/>
            <a:ext cx="0" cy="290203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246126" y="2665350"/>
            <a:ext cx="8216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 cm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9233043" y="4861689"/>
            <a:ext cx="8216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 cm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="" xmlns:a16="http://schemas.microsoft.com/office/drawing/2014/main" id="{E9FC0759-1B1B-4A52-A11D-FED2A5C1C43F}"/>
              </a:ext>
            </a:extLst>
          </p:cNvPr>
          <p:cNvSpPr/>
          <p:nvPr/>
        </p:nvSpPr>
        <p:spPr>
          <a:xfrm>
            <a:off x="590219" y="1023250"/>
            <a:ext cx="5893491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3200" b="0" i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Độ dài đường chéo thứ nhất của hình thoi là:</a:t>
            </a:r>
            <a:endParaRPr lang="en-US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="" xmlns:a16="http://schemas.microsoft.com/office/drawing/2014/main" id="{C4F15544-ECFE-40CC-809A-817C30C366A0}"/>
              </a:ext>
            </a:extLst>
          </p:cNvPr>
          <p:cNvSpPr/>
          <p:nvPr/>
        </p:nvSpPr>
        <p:spPr>
          <a:xfrm>
            <a:off x="2118442" y="1986586"/>
            <a:ext cx="365607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0" i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itchFamily="18" charset="0"/>
              </a:rPr>
              <a:t>2 x 2 = 4 (cm)</a:t>
            </a:r>
            <a:endParaRPr lang="en-US" sz="32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="" xmlns:a16="http://schemas.microsoft.com/office/drawing/2014/main" id="{B8AEB699-15BA-4AE7-970C-5B6F50003647}"/>
              </a:ext>
            </a:extLst>
          </p:cNvPr>
          <p:cNvSpPr/>
          <p:nvPr/>
        </p:nvSpPr>
        <p:spPr>
          <a:xfrm>
            <a:off x="497716" y="2673661"/>
            <a:ext cx="5893491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3200" b="0" i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Độ dài đường chéo thứ </a:t>
            </a:r>
            <a:r>
              <a:rPr lang="en-US" sz="3200" b="0" i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vi-VN" sz="3200" b="0" i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của hình thoi là:</a:t>
            </a:r>
            <a:endParaRPr lang="en-US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="" xmlns:a16="http://schemas.microsoft.com/office/drawing/2014/main" id="{08C91AF2-962C-4907-ADAF-C3987D5BF4CE}"/>
              </a:ext>
            </a:extLst>
          </p:cNvPr>
          <p:cNvSpPr/>
          <p:nvPr/>
        </p:nvSpPr>
        <p:spPr>
          <a:xfrm>
            <a:off x="1739438" y="3689576"/>
            <a:ext cx="284557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>
                <a:solidFill>
                  <a:srgbClr val="000000"/>
                </a:solidFill>
                <a:latin typeface="Times New Roman" panose="02020603050405020304" pitchFamily="18" charset="0"/>
                <a:cs typeface="Times New Roman" pitchFamily="18" charset="0"/>
              </a:rPr>
              <a:t>3</a:t>
            </a:r>
            <a:r>
              <a:rPr lang="en-US" sz="3200" b="0" i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x 2 = 6 (cm)</a:t>
            </a:r>
            <a:endParaRPr lang="en-US" sz="32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="" xmlns:a16="http://schemas.microsoft.com/office/drawing/2014/main" id="{7BE8050A-C37E-4F88-BE22-CDD46AAC3F40}"/>
              </a:ext>
            </a:extLst>
          </p:cNvPr>
          <p:cNvSpPr/>
          <p:nvPr/>
        </p:nvSpPr>
        <p:spPr>
          <a:xfrm>
            <a:off x="986035" y="4221772"/>
            <a:ext cx="433647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0" i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itchFamily="18" charset="0"/>
              </a:rPr>
              <a:t>Diện tích hình thoi là:</a:t>
            </a:r>
            <a:endParaRPr lang="en-US" sz="320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6" name="Object 25">
            <a:extLst>
              <a:ext uri="{FF2B5EF4-FFF2-40B4-BE49-F238E27FC236}">
                <a16:creationId xmlns="" xmlns:a16="http://schemas.microsoft.com/office/drawing/2014/main" id="{35750B6A-C46F-4D86-A747-06715B7B385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36558533"/>
              </p:ext>
            </p:extLst>
          </p:nvPr>
        </p:nvGraphicFramePr>
        <p:xfrm>
          <a:off x="1746975" y="4886483"/>
          <a:ext cx="1636618" cy="897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3" name="Equation" r:id="rId3" imgW="736560" imgH="393480" progId="Equation.DSMT4">
                  <p:embed/>
                </p:oleObj>
              </mc:Choice>
              <mc:Fallback>
                <p:oleObj name="Equation" r:id="rId3" imgW="736560" imgH="393480" progId="Equation.DSMT4">
                  <p:embed/>
                  <p:pic>
                    <p:nvPicPr>
                      <p:cNvPr id="21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46975" y="4886483"/>
                        <a:ext cx="1636618" cy="897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" name="Rectangle 26">
            <a:extLst>
              <a:ext uri="{FF2B5EF4-FFF2-40B4-BE49-F238E27FC236}">
                <a16:creationId xmlns="" xmlns:a16="http://schemas.microsoft.com/office/drawing/2014/main" id="{331DDFA4-52F3-4FC2-8040-0D224221D614}"/>
              </a:ext>
            </a:extLst>
          </p:cNvPr>
          <p:cNvSpPr/>
          <p:nvPr/>
        </p:nvSpPr>
        <p:spPr>
          <a:xfrm>
            <a:off x="3314616" y="5046355"/>
            <a:ext cx="126245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3200">
                <a:solidFill>
                  <a:prstClr val="black"/>
                </a:solidFill>
                <a:latin typeface="Times New Roman" panose="02020603050405020304" pitchFamily="18" charset="0"/>
                <a:cs typeface="Times New Roman" pitchFamily="18" charset="0"/>
              </a:rPr>
              <a:t>(cm</a:t>
            </a:r>
            <a:r>
              <a:rPr lang="en-US" sz="3200" baseline="300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="" xmlns:a16="http://schemas.microsoft.com/office/drawing/2014/main" id="{3B00121C-FA31-48F8-821D-D7453A07F639}"/>
              </a:ext>
            </a:extLst>
          </p:cNvPr>
          <p:cNvSpPr/>
          <p:nvPr/>
        </p:nvSpPr>
        <p:spPr>
          <a:xfrm>
            <a:off x="1573123" y="5936312"/>
            <a:ext cx="311770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3200">
                <a:solidFill>
                  <a:prstClr val="black"/>
                </a:solidFill>
                <a:latin typeface="Times New Roman" panose="02020603050405020304" pitchFamily="18" charset="0"/>
                <a:cs typeface="Times New Roman" pitchFamily="18" charset="0"/>
              </a:rPr>
              <a:t>Đáp số: 12 cm</a:t>
            </a:r>
            <a:r>
              <a:rPr lang="en-US" sz="3200" baseline="300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sz="320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798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/>
      <p:bldP spid="8" grpId="0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/>
      <p:bldP spid="18" grpId="0"/>
      <p:bldP spid="21" grpId="0"/>
      <p:bldP spid="22" grpId="0"/>
      <p:bldP spid="23" grpId="0"/>
      <p:bldP spid="24" grpId="0"/>
      <p:bldP spid="25" grpId="0"/>
      <p:bldP spid="27" grpId="0"/>
      <p:bldP spid="2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AAD91EA1-A93F-4311-A4BE-97796042D278}"/>
              </a:ext>
            </a:extLst>
          </p:cNvPr>
          <p:cNvSpPr txBox="1"/>
          <p:nvPr/>
        </p:nvSpPr>
        <p:spPr>
          <a:xfrm>
            <a:off x="322794" y="233406"/>
            <a:ext cx="419728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b="1">
                <a:latin typeface="Times New Roman" pitchFamily="18" charset="0"/>
                <a:cs typeface="Times New Roman" pitchFamily="18" charset="0"/>
              </a:rPr>
              <a:t>Bài 4: Thực hành</a:t>
            </a:r>
          </a:p>
        </p:txBody>
      </p:sp>
      <p:pic>
        <p:nvPicPr>
          <p:cNvPr id="3" name="Picture 2" descr="Toán lớp 4 trang 143, 144 Luyện tập">
            <a:extLst>
              <a:ext uri="{FF2B5EF4-FFF2-40B4-BE49-F238E27FC236}">
                <a16:creationId xmlns="" xmlns:a16="http://schemas.microsoft.com/office/drawing/2014/main" id="{98B3EC8A-2DF6-4E43-92D5-821391D08E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794" y="3750309"/>
            <a:ext cx="11546412" cy="28742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CDF5B792-0254-4D31-8B64-FE0F84AB845E}"/>
              </a:ext>
            </a:extLst>
          </p:cNvPr>
          <p:cNvSpPr txBox="1"/>
          <p:nvPr/>
        </p:nvSpPr>
        <p:spPr>
          <a:xfrm>
            <a:off x="501594" y="874455"/>
            <a:ext cx="11188812" cy="2554545"/>
          </a:xfrm>
          <a:prstGeom prst="rect">
            <a:avLst/>
          </a:prstGeom>
          <a:solidFill>
            <a:srgbClr val="FFE05D"/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Gấp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tờ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giấy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thoi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kiểm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tra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đặc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thoi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Bốn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đều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- Hai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chéo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nhau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- Hai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chéo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cắt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79435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154" name="Rectangle 2">
            <a:extLst>
              <a:ext uri="{FF2B5EF4-FFF2-40B4-BE49-F238E27FC236}">
                <a16:creationId xmlns="" xmlns:a16="http://schemas.microsoft.com/office/drawing/2014/main" id="{9384A103-8AE1-44E0-A977-D6BCB6A9249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380307" y="313599"/>
            <a:ext cx="9208957" cy="1111250"/>
          </a:xfrm>
          <a:solidFill>
            <a:schemeClr val="accent6">
              <a:lumMod val="20000"/>
              <a:lumOff val="80000"/>
            </a:schemeClr>
          </a:solidFill>
          <a:ln>
            <a:solidFill>
              <a:schemeClr val="folHlink"/>
            </a:solidFill>
          </a:ln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vi-VN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Hoạt động vận dụng</a:t>
            </a:r>
            <a:endParaRPr lang="en-US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5155" name="Rectangle 3">
            <a:extLst>
              <a:ext uri="{FF2B5EF4-FFF2-40B4-BE49-F238E27FC236}">
                <a16:creationId xmlns="" xmlns:a16="http://schemas.microsoft.com/office/drawing/2014/main" id="{B7C1C347-B952-4544-B0C5-C7617023BE7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09863" y="1600200"/>
            <a:ext cx="11737298" cy="5257800"/>
          </a:xfrm>
          <a:solidFill>
            <a:schemeClr val="accent6">
              <a:lumMod val="20000"/>
              <a:lumOff val="80000"/>
            </a:schemeClr>
          </a:solidFill>
          <a:ln>
            <a:solidFill>
              <a:srgbClr val="990099"/>
            </a:solidFill>
          </a:ln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None/>
              <a:defRPr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</a:t>
            </a:r>
            <a:r>
              <a:rPr lang="en-US" sz="4800" b="1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sz="4800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4800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trả</a:t>
            </a:r>
            <a:r>
              <a:rPr lang="en-US" sz="4800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4800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đúng</a:t>
            </a:r>
            <a:endParaRPr lang="en-US" sz="4800" b="1" i="1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3600" b="1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12 cm </a:t>
            </a:r>
            <a:r>
              <a:rPr lang="en-US" sz="3600" b="1" dirty="0" err="1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600" b="1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8 cm </a:t>
            </a:r>
            <a:r>
              <a:rPr lang="en-US" sz="3600" b="1" dirty="0" err="1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600" b="1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3600" b="1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sz="3600" b="1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3600" b="1" dirty="0" err="1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3600" b="1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chéo</a:t>
            </a:r>
            <a:r>
              <a:rPr lang="en-US" sz="3600" b="1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600" b="1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3600" b="1" dirty="0" err="1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600" b="1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thoi</a:t>
            </a:r>
            <a:r>
              <a:rPr lang="en-US" sz="3600" b="1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600" b="1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diện</a:t>
            </a:r>
            <a:r>
              <a:rPr lang="en-US" sz="3600" b="1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3600" b="1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600" b="1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:</a:t>
            </a:r>
          </a:p>
          <a:p>
            <a:pPr lvl="3" eaLnBrk="1" fontAlgn="auto" hangingPunct="1">
              <a:spcAft>
                <a:spcPts val="0"/>
              </a:spcAft>
              <a:buNone/>
              <a:defRPr/>
            </a:pPr>
            <a:r>
              <a:rPr lang="en-US" sz="3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A.</a:t>
            </a:r>
            <a:r>
              <a:rPr lang="en-US" sz="3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96 cm</a:t>
            </a:r>
            <a:r>
              <a:rPr lang="en-US" sz="3600" b="1" baseline="30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			      </a:t>
            </a:r>
            <a:r>
              <a:rPr lang="en-US" sz="3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B.</a:t>
            </a:r>
            <a:r>
              <a:rPr lang="en-US" sz="3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95 cm</a:t>
            </a:r>
            <a:r>
              <a:rPr lang="en-US" sz="3600" b="1" baseline="30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eaLnBrk="1" fontAlgn="auto" hangingPunct="1">
              <a:spcAft>
                <a:spcPts val="0"/>
              </a:spcAft>
              <a:buNone/>
              <a:defRPr/>
            </a:pPr>
            <a:r>
              <a:rPr lang="en-US" sz="3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C. 48 cm</a:t>
            </a:r>
            <a:r>
              <a:rPr lang="en-US" sz="3600" b="1" baseline="30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            D.  47 cm</a:t>
            </a:r>
            <a:r>
              <a:rPr lang="en-US" sz="3600" b="1" baseline="30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sz="36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5174" name="Rectangle 22">
            <a:extLst>
              <a:ext uri="{FF2B5EF4-FFF2-40B4-BE49-F238E27FC236}">
                <a16:creationId xmlns="" xmlns:a16="http://schemas.microsoft.com/office/drawing/2014/main" id="{0B478D97-B182-4F01-B299-9C7EAB740F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70704" y="4298431"/>
            <a:ext cx="206979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 48 cm</a:t>
            </a:r>
            <a:r>
              <a:rPr lang="en-US" altLang="en-US" sz="3600" b="1" baseline="30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altLang="en-US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14" descr="Trẻ Em, Mầm Non, Em Nhỏ, Trẻ Con, Tải hình PNG 65 - Free.Vector6.com">
            <a:extLst>
              <a:ext uri="{FF2B5EF4-FFF2-40B4-BE49-F238E27FC236}">
                <a16:creationId xmlns="" xmlns:a16="http://schemas.microsoft.com/office/drawing/2014/main" id="{B5F37126-1E0A-4803-A0FB-7AB1E54976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5908" y="3699796"/>
            <a:ext cx="6508208" cy="417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5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05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05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05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05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05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05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05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9" dur="2000"/>
                                        <p:tgtEl>
                                          <p:spTgt spid="305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2" dur="2000"/>
                                        <p:tgtEl>
                                          <p:spTgt spid="305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6" dur="500"/>
                                        <p:tgtEl>
                                          <p:spTgt spid="305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5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9" dur="500"/>
                                        <p:tgtEl>
                                          <p:spTgt spid="305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5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305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5154" grpId="0" animBg="1"/>
      <p:bldP spid="30517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ppt/theme/theme2.xml><?xml version="1.0" encoding="utf-8"?>
<a:theme xmlns:a="http://schemas.openxmlformats.org/drawingml/2006/main" name="Chủ đề của Office">
  <a:themeElements>
    <a:clrScheme name="Văn phòng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ăn phòng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Văn phòng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TM03457510[[fn=Savon]]</Template>
  <TotalTime>548</TotalTime>
  <Words>471</Words>
  <Application>Microsoft Office PowerPoint</Application>
  <PresentationFormat>Widescreen</PresentationFormat>
  <Paragraphs>78</Paragraphs>
  <Slides>11</Slides>
  <Notes>0</Notes>
  <HiddenSlides>0</HiddenSlides>
  <MMClips>1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1" baseType="lpstr">
      <vt:lpstr>.VnTime</vt:lpstr>
      <vt:lpstr>Arial</vt:lpstr>
      <vt:lpstr>Calibri</vt:lpstr>
      <vt:lpstr>Cambria Math</vt:lpstr>
      <vt:lpstr>Century Gothic</vt:lpstr>
      <vt:lpstr>Garamond</vt:lpstr>
      <vt:lpstr>Times New Roman</vt:lpstr>
      <vt:lpstr>Savon</vt:lpstr>
      <vt:lpstr>Chủ đề của Office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Hoạt động vận dụng</vt:lpstr>
      <vt:lpstr>Trong hình thoi ABCD có:</vt:lpstr>
      <vt:lpstr>DẶN DÒ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Luyện tập</dc:title>
  <dc:creator>Admin</dc:creator>
  <cp:lastModifiedBy>B85</cp:lastModifiedBy>
  <cp:revision>20</cp:revision>
  <dcterms:created xsi:type="dcterms:W3CDTF">2022-03-09T10:03:24Z</dcterms:created>
  <dcterms:modified xsi:type="dcterms:W3CDTF">2022-03-20T14:41:39Z</dcterms:modified>
</cp:coreProperties>
</file>