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0" r:id="rId2"/>
    <p:sldId id="263" r:id="rId3"/>
    <p:sldId id="261" r:id="rId4"/>
    <p:sldId id="283" r:id="rId5"/>
    <p:sldId id="284" r:id="rId6"/>
    <p:sldId id="262" r:id="rId7"/>
    <p:sldId id="285" r:id="rId8"/>
    <p:sldId id="286" r:id="rId9"/>
    <p:sldId id="287" r:id="rId10"/>
    <p:sldId id="288" r:id="rId11"/>
    <p:sldId id="28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758"/>
    <a:srgbClr val="E6E6E6"/>
    <a:srgbClr val="81C233"/>
    <a:srgbClr val="FF6666"/>
    <a:srgbClr val="FF8100"/>
    <a:srgbClr val="F28B51"/>
    <a:srgbClr val="FE5600"/>
    <a:srgbClr val="FF4500"/>
    <a:srgbClr val="E7678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 autoAdjust="0"/>
    <p:restoredTop sz="92857" autoAdjust="0"/>
  </p:normalViewPr>
  <p:slideViewPr>
    <p:cSldViewPr snapToGrid="0">
      <p:cViewPr varScale="1">
        <p:scale>
          <a:sx n="57" d="100"/>
          <a:sy n="57" d="100"/>
        </p:scale>
        <p:origin x="260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6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7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5810668" y="1764390"/>
            <a:ext cx="5249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 err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Toán</a:t>
            </a:r>
            <a:r>
              <a:rPr lang="en-US" altLang="zh-CN" sz="12000" b="1" dirty="0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 </a:t>
            </a:r>
            <a:r>
              <a:rPr lang="en-US" altLang="zh-CN" sz="12000" b="1" dirty="0" err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lớp</a:t>
            </a:r>
            <a:r>
              <a:rPr lang="en-US" altLang="zh-CN" sz="12000" b="1" dirty="0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 5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9028" y="61119"/>
            <a:ext cx="11922339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r>
              <a:rPr lang="en-US" altLang="en-US" sz="3200" b="1" u="sng">
                <a:latin typeface="Times New Roman" panose="02020603050405020304" pitchFamily="18" charset="0"/>
              </a:rPr>
              <a:t>Bài 1:</a:t>
            </a:r>
            <a:r>
              <a:rPr lang="en-US" altLang="en-US" sz="3200" b="1">
                <a:latin typeface="Times New Roman" panose="02020603050405020304" pitchFamily="18" charset="0"/>
              </a:rPr>
              <a:t> 10 người làm xong một công việc phải hết 7 ngày. Nay muốn làm xong công việc đó trong 5 ngày thì cần bao nhiêu người ? (Mức làm của mỗi người như nhau)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599" y="1828800"/>
            <a:ext cx="208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2514600"/>
            <a:ext cx="378437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 ngày:  10 người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ngày: …người?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14999" y="1752600"/>
            <a:ext cx="29805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355558" y="533400"/>
            <a:ext cx="15730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8611854" y="5334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5462337" y="1018673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8037095" y="1022684"/>
            <a:ext cx="2879435" cy="150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533400" y="15240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84376" y="2438400"/>
            <a:ext cx="75430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làm xong công việc trong 1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10 x 7 = 70 (người)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808053" y="3978275"/>
            <a:ext cx="803102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</a:rPr>
              <a:t>Muốn làm xong công việc trong 5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70 : 5 = 14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                        Đáp số: 14 người</a:t>
            </a:r>
          </a:p>
          <a:p>
            <a:pPr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5393573" y="2057400"/>
            <a:ext cx="6236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Tạm biệt các em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E5D8AD-E80D-4A72-9ACB-A71B8C8CF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" y="634066"/>
            <a:ext cx="5836920" cy="4450080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86E42A50-F6B8-44C9-8696-645B9354D818}"/>
              </a:ext>
            </a:extLst>
          </p:cNvPr>
          <p:cNvSpPr txBox="1"/>
          <p:nvPr/>
        </p:nvSpPr>
        <p:spPr>
          <a:xfrm>
            <a:off x="424870" y="2047726"/>
            <a:ext cx="49262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>
              <a:defRPr/>
            </a:pPr>
            <a:r>
              <a:rPr lang="en-US" sz="2800" spc="30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   Một ô tô đi trong 3 giờ được 120 km. Cứ đi như thế, hỏi trong 5 giờ ô tô đó đi được bao nhiêu ki-lô-mét?</a:t>
            </a:r>
            <a:endParaRPr lang="en-US" sz="2800" spc="300" dirty="0"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9260" y="1154593"/>
            <a:ext cx="222504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cũ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488" y="616133"/>
            <a:ext cx="154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78758" y="1382226"/>
            <a:ext cx="486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 giờ: 120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giờ: …  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2140" y="2701869"/>
            <a:ext cx="62481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ki-lô-mét ô tô đi được trong mỗi giờ là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120 : 3 = 40 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ki-lô-mét ô tô đi được trong 5 giờ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40 x 5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200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2" b="68042"/>
          <a:stretch/>
        </p:blipFill>
        <p:spPr>
          <a:xfrm flipH="1">
            <a:off x="8113486" y="0"/>
            <a:ext cx="4703354" cy="2191657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80212" r="15345"/>
          <a:stretch/>
        </p:blipFill>
        <p:spPr>
          <a:xfrm flipH="1">
            <a:off x="0" y="5500914"/>
            <a:ext cx="12192000" cy="1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9986415">
            <a:off x="9643448" y="-76852"/>
            <a:ext cx="2005837" cy="2879239"/>
            <a:chOff x="9375743" y="-402225"/>
            <a:chExt cx="2005837" cy="2879239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 rot="19864215">
              <a:off x="9375743" y="-402225"/>
              <a:ext cx="1707147" cy="2879239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>
              <a:off x="10538854" y="326731"/>
              <a:ext cx="842726" cy="142132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25609" r="1"/>
          <a:stretch/>
        </p:blipFill>
        <p:spPr>
          <a:xfrm>
            <a:off x="0" y="1756228"/>
            <a:ext cx="12192000" cy="5101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6140" y="1362768"/>
            <a:ext cx="319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UTM Beautiful Caps" panose="02040603050506020204" pitchFamily="18" charset="0"/>
              </a:rPr>
              <a:t>Toán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10490" y="2521610"/>
            <a:ext cx="9616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UTM Beautiful Caps" panose="02040603050506020204" pitchFamily="18" charset="0"/>
              </a:rPr>
              <a:t>Ôn tập và bổ sung về giải toán (tiếp theo)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0" t="-3068" r="11043" b="74920"/>
          <a:stretch/>
        </p:blipFill>
        <p:spPr>
          <a:xfrm flipH="1">
            <a:off x="-1474470" y="-208765"/>
            <a:ext cx="585216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457037"/>
              </p:ext>
            </p:extLst>
          </p:nvPr>
        </p:nvGraphicFramePr>
        <p:xfrm>
          <a:off x="3185899" y="1669944"/>
          <a:ext cx="8980312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078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bao gạo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83" y="2278176"/>
            <a:ext cx="661574" cy="6615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01135" y="164156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07" y="3144651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37" y="3141900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39" y="3141900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9" y="314190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11" y="3141900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3889768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3887017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3887017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3887017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3887017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4567420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4564669"/>
            <a:ext cx="661574" cy="6615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4564669"/>
            <a:ext cx="661574" cy="6615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4564669"/>
            <a:ext cx="661574" cy="6615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4564669"/>
            <a:ext cx="661574" cy="6615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90" y="5315289"/>
            <a:ext cx="661574" cy="6615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20" y="5312538"/>
            <a:ext cx="661574" cy="661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2" y="5312538"/>
            <a:ext cx="661574" cy="6615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82" y="5312538"/>
            <a:ext cx="661574" cy="6615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4" y="5312538"/>
            <a:ext cx="661574" cy="661574"/>
          </a:xfrm>
          <a:prstGeom prst="rect">
            <a:avLst/>
          </a:prstGeom>
        </p:spPr>
      </p:pic>
      <p:sp>
        <p:nvSpPr>
          <p:cNvPr id="34" name="Left Brace 33"/>
          <p:cNvSpPr/>
          <p:nvPr/>
        </p:nvSpPr>
        <p:spPr>
          <a:xfrm rot="16200000">
            <a:off x="6340859" y="508842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892083" y="633457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36" name="Oval 35"/>
          <p:cNvSpPr/>
          <p:nvPr/>
        </p:nvSpPr>
        <p:spPr>
          <a:xfrm>
            <a:off x="8056581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55" y="1775633"/>
            <a:ext cx="1202860" cy="12028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89" y="3065327"/>
            <a:ext cx="1202860" cy="12028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75" y="3078497"/>
            <a:ext cx="1202860" cy="12028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11" y="3065326"/>
            <a:ext cx="1202860" cy="12028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01" y="3081243"/>
            <a:ext cx="1202860" cy="12028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89" y="4142820"/>
            <a:ext cx="1202860" cy="12028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45" y="4137363"/>
            <a:ext cx="1202860" cy="1202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911" y="4159149"/>
            <a:ext cx="1202860" cy="1202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04" y="4158173"/>
            <a:ext cx="1202860" cy="12028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43" y="5130695"/>
            <a:ext cx="1202860" cy="12028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1" y="5149906"/>
            <a:ext cx="1202860" cy="1202860"/>
          </a:xfrm>
          <a:prstGeom prst="rect">
            <a:avLst/>
          </a:prstGeom>
        </p:spPr>
      </p:pic>
      <p:sp>
        <p:nvSpPr>
          <p:cNvPr id="52" name="Left Brace 51"/>
          <p:cNvSpPr/>
          <p:nvPr/>
        </p:nvSpPr>
        <p:spPr>
          <a:xfrm rot="16200000">
            <a:off x="8652524" y="532124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271566" y="640875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77" y="1481473"/>
            <a:ext cx="1835055" cy="183505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10573498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61" y="3106225"/>
            <a:ext cx="1835055" cy="18350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42" y="3110641"/>
            <a:ext cx="1835055" cy="183505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24" y="3089838"/>
            <a:ext cx="1835055" cy="18350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07" y="4530863"/>
            <a:ext cx="1835055" cy="183505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045" y="4546827"/>
            <a:ext cx="1835055" cy="1835055"/>
          </a:xfrm>
          <a:prstGeom prst="rect">
            <a:avLst/>
          </a:prstGeom>
        </p:spPr>
      </p:pic>
      <p:sp>
        <p:nvSpPr>
          <p:cNvPr id="61" name="Left Brace 60"/>
          <p:cNvSpPr/>
          <p:nvPr/>
        </p:nvSpPr>
        <p:spPr>
          <a:xfrm rot="16200000">
            <a:off x="10870219" y="531289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0484792" y="635622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7675" y="29010"/>
            <a:ext cx="84908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100kg gạo được chia đều vào các bao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16"/>
            <a:ext cx="3341744" cy="592941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448972" y="614436"/>
            <a:ext cx="9410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Bảng dưới đây cho biết số bao gạo có được khi chia hết số gạo đó vào các bao, mỗi bao đựng 5kg, 10kg, 20kg:</a:t>
            </a:r>
          </a:p>
        </p:txBody>
      </p:sp>
      <p:sp>
        <p:nvSpPr>
          <p:cNvPr id="6" name="Oval 5"/>
          <p:cNvSpPr/>
          <p:nvPr/>
        </p:nvSpPr>
        <p:spPr>
          <a:xfrm>
            <a:off x="864291" y="4371661"/>
            <a:ext cx="1552290" cy="13598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100kg gạo</a:t>
            </a:r>
          </a:p>
        </p:txBody>
      </p:sp>
      <p:pic>
        <p:nvPicPr>
          <p:cNvPr id="67" name="图片 20" descr="r 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594" y="-11955"/>
            <a:ext cx="1753516" cy="10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/>
      <p:bldP spid="36" grpId="0"/>
      <p:bldP spid="52" grpId="0" animBg="1"/>
      <p:bldP spid="53" grpId="0"/>
      <p:bldP spid="55" grpId="0"/>
      <p:bldP spid="61" grpId="0" animBg="1"/>
      <p:bldP spid="62" grpId="0"/>
      <p:bldP spid="2" grpId="0"/>
      <p:bldP spid="66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11867"/>
              </p:ext>
            </p:extLst>
          </p:nvPr>
        </p:nvGraphicFramePr>
        <p:xfrm>
          <a:off x="1338049" y="926994"/>
          <a:ext cx="8980312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078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45078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bao gạo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33" y="1535226"/>
            <a:ext cx="661574" cy="6615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285" y="89861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7" y="2401701"/>
            <a:ext cx="661574" cy="661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87" y="2398950"/>
            <a:ext cx="661574" cy="661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89" y="2398950"/>
            <a:ext cx="661574" cy="661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9" y="2398950"/>
            <a:ext cx="661574" cy="661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61" y="2398950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3146818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3144067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3144067"/>
            <a:ext cx="661574" cy="661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3144067"/>
            <a:ext cx="661574" cy="661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3144067"/>
            <a:ext cx="661574" cy="661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382447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3821719"/>
            <a:ext cx="661574" cy="661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3821719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3821719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3821719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40" y="4572339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0" y="4569588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72" y="4569588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32" y="4569588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44" y="4569588"/>
            <a:ext cx="661574" cy="661574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>
          <a:xfrm rot="16200000">
            <a:off x="4493009" y="434547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044233" y="559162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27" name="Oval 26"/>
          <p:cNvSpPr/>
          <p:nvPr/>
        </p:nvSpPr>
        <p:spPr>
          <a:xfrm>
            <a:off x="6208731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05" y="1032683"/>
            <a:ext cx="1202860" cy="1202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39" y="2322377"/>
            <a:ext cx="1202860" cy="12028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25" y="2335547"/>
            <a:ext cx="1202860" cy="1202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61" y="2322376"/>
            <a:ext cx="1202860" cy="1202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51" y="2338293"/>
            <a:ext cx="1202860" cy="12028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39" y="3399870"/>
            <a:ext cx="1202860" cy="12028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95" y="3394413"/>
            <a:ext cx="1202860" cy="12028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61" y="3416199"/>
            <a:ext cx="1202860" cy="12028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54" y="3415223"/>
            <a:ext cx="1202860" cy="12028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93" y="4387745"/>
            <a:ext cx="1202860" cy="12028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61" y="4406956"/>
            <a:ext cx="1202860" cy="1202860"/>
          </a:xfrm>
          <a:prstGeom prst="rect">
            <a:avLst/>
          </a:prstGeom>
        </p:spPr>
      </p:pic>
      <p:sp>
        <p:nvSpPr>
          <p:cNvPr id="39" name="Left Brace 38"/>
          <p:cNvSpPr/>
          <p:nvPr/>
        </p:nvSpPr>
        <p:spPr>
          <a:xfrm rot="16200000">
            <a:off x="6804674" y="457829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23716" y="566580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27" y="738523"/>
            <a:ext cx="1835055" cy="1835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25648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1" y="2363275"/>
            <a:ext cx="1835055" cy="183505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92" y="2367691"/>
            <a:ext cx="1835055" cy="183505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74" y="2346888"/>
            <a:ext cx="1835055" cy="18350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57" y="3787913"/>
            <a:ext cx="1835055" cy="18350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95" y="3803877"/>
            <a:ext cx="1835055" cy="1835055"/>
          </a:xfrm>
          <a:prstGeom prst="rect">
            <a:avLst/>
          </a:prstGeom>
        </p:spPr>
      </p:pic>
      <p:sp>
        <p:nvSpPr>
          <p:cNvPr id="48" name="Left Brace 47"/>
          <p:cNvSpPr/>
          <p:nvPr/>
        </p:nvSpPr>
        <p:spPr>
          <a:xfrm rot="16200000">
            <a:off x="9022369" y="4569946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636942" y="561327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50" name="Curved Down Arrow 49"/>
          <p:cNvSpPr/>
          <p:nvPr/>
        </p:nvSpPr>
        <p:spPr>
          <a:xfrm>
            <a:off x="4294272" y="685888"/>
            <a:ext cx="2582990" cy="518872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39921" y="261124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2 lần</a:t>
            </a:r>
          </a:p>
        </p:txBody>
      </p:sp>
      <p:sp>
        <p:nvSpPr>
          <p:cNvPr id="52" name="Curved Up Arrow 51"/>
          <p:cNvSpPr/>
          <p:nvPr/>
        </p:nvSpPr>
        <p:spPr>
          <a:xfrm>
            <a:off x="4548724" y="6042895"/>
            <a:ext cx="2444677" cy="3556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18973" y="6354688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2 lần</a:t>
            </a:r>
          </a:p>
        </p:txBody>
      </p:sp>
      <p:sp>
        <p:nvSpPr>
          <p:cNvPr id="54" name="Curved Down Arrow 53"/>
          <p:cNvSpPr/>
          <p:nvPr/>
        </p:nvSpPr>
        <p:spPr>
          <a:xfrm>
            <a:off x="3902870" y="105721"/>
            <a:ext cx="5546193" cy="1136210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468814" y="70839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4 lần</a:t>
            </a:r>
          </a:p>
        </p:txBody>
      </p:sp>
      <p:sp>
        <p:nvSpPr>
          <p:cNvPr id="56" name="Curved Up Arrow 55"/>
          <p:cNvSpPr/>
          <p:nvPr/>
        </p:nvSpPr>
        <p:spPr>
          <a:xfrm>
            <a:off x="4701124" y="5949047"/>
            <a:ext cx="4310450" cy="468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449976" y="6237386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4 lần</a:t>
            </a:r>
          </a:p>
        </p:txBody>
      </p:sp>
      <p:pic>
        <p:nvPicPr>
          <p:cNvPr id="58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059"/>
            <a:ext cx="1138243" cy="3589241"/>
          </a:xfrm>
          <a:prstGeom prst="rect">
            <a:avLst/>
          </a:prstGeom>
        </p:spPr>
      </p:pic>
      <p:pic>
        <p:nvPicPr>
          <p:cNvPr id="59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3" y="1015663"/>
            <a:ext cx="1710328" cy="39418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610128" y="302921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>
                <a:solidFill>
                  <a:srgbClr val="FF6666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Nhận xét</a:t>
            </a:r>
            <a:endParaRPr lang="zh-CN" altLang="en-US" sz="6000" b="1" dirty="0">
              <a:solidFill>
                <a:srgbClr val="FF6666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1A362E3-3674-4BED-AD58-1F32F9E569F5}"/>
              </a:ext>
            </a:extLst>
          </p:cNvPr>
          <p:cNvSpPr txBox="1"/>
          <p:nvPr/>
        </p:nvSpPr>
        <p:spPr>
          <a:xfrm>
            <a:off x="4709692" y="1278417"/>
            <a:ext cx="64579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3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Khi số ki-lô-gam gạo ở mỗi bao gấp lên bao nhiêu lần thì số bao gạo có được lại giảm đi bấy nhiêu lần.</a:t>
            </a:r>
            <a:endParaRPr lang="en-US" sz="3600" spc="3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3" y="1390765"/>
            <a:ext cx="3643086" cy="516504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 flipH="1">
            <a:off x="0" y="3673725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9010"/>
            <a:ext cx="115824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toán: Muốn đắp xong nền nhà trong 2 ngày, cần có 12 người. Hỏi muốn đắp xong nền nhà đó trong 4 ngày thì cần có bao nhiêu người? (Mức làm của mỗi người như nhau)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583323" y="1782302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81000" y="1774825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93297" y="2247212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583323" y="2736162"/>
            <a:ext cx="9155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1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12 x 2 = 24 (người) (*)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29382" y="2272170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12 người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200400" y="3751118"/>
            <a:ext cx="9201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24 : 4 = 6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Đáp số: 6 người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04173" y="5359665"/>
            <a:ext cx="822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/>
              <a:t>(*)</a:t>
            </a:r>
            <a:r>
              <a:rPr lang="en-US" altLang="en-US" sz="3200" i="1"/>
              <a:t> </a:t>
            </a:r>
            <a:r>
              <a:rPr lang="en-US" altLang="en-US" sz="32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“rút về đơn vị”.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29381" y="2803785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7345363" y="46572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9671468" y="465722"/>
            <a:ext cx="128529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246479" y="90688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9174163" y="902435"/>
            <a:ext cx="2424279" cy="494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>
            <a:off x="0" y="3673725"/>
            <a:ext cx="12192000" cy="329565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2757489" y="2271252"/>
            <a:ext cx="1047292" cy="46491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62554" y="2263775"/>
            <a:ext cx="307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ngày: … người</a:t>
            </a:r>
          </a:p>
        </p:txBody>
      </p:sp>
    </p:spTree>
    <p:extLst>
      <p:ext uri="{BB962C8B-B14F-4D97-AF65-F5344CB8AC3E}">
        <p14:creationId xmlns:p14="http://schemas.microsoft.com/office/powerpoint/2010/main" val="42304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10" grpId="0"/>
      <p:bldP spid="11" grpId="0"/>
      <p:bldP spid="19" grpId="0" animBg="1"/>
      <p:bldP spid="19" grpId="1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22167" y="2399967"/>
            <a:ext cx="348297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 12người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857668" y="2327972"/>
            <a:ext cx="5213474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4 ngày gấp 2 ngày số lần là:</a:t>
            </a:r>
          </a:p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4:2 = 2 (lần) (**)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233613" y="3314436"/>
            <a:ext cx="7391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</a:rPr>
              <a:t>Muốn đắp xong nền nhà trong 4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	12:2 = 6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		                Đáp số: 6 người</a:t>
            </a:r>
          </a:p>
          <a:p>
            <a:pPr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3613" y="1515684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45764" y="5088192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(**)</a:t>
            </a:r>
            <a:r>
              <a:rPr lang="en-US" altLang="en-US" sz="32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 này là bước “tìm tỉ số”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9010"/>
            <a:ext cx="115824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toán: Muốn đắp xong nền nhà trong 2 ngày, cần có 12 người. Hỏi muốn đắp xong nền nhà đó trong 4 ngày thì cần có bao nhiêu người? (Mức làm của mỗi người như nhau)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7345363" y="465722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9671468" y="465722"/>
            <a:ext cx="128529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246479" y="90688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9174163" y="902435"/>
            <a:ext cx="2424279" cy="494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84856" y="1808660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59069" y="1744196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17" name="Up Arrow 16"/>
          <p:cNvSpPr/>
          <p:nvPr/>
        </p:nvSpPr>
        <p:spPr>
          <a:xfrm>
            <a:off x="946360" y="2495295"/>
            <a:ext cx="259932" cy="902619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2544158"/>
            <a:ext cx="12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lần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882254" y="2495295"/>
            <a:ext cx="236077" cy="9026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2941" y="2495295"/>
            <a:ext cx="129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lần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117432" y="1780806"/>
            <a:ext cx="16042" cy="374239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>
            <a:off x="0" y="4217055"/>
            <a:ext cx="12192000" cy="28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/>
      <p:bldP spid="1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81000" y="109538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u="sng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0" y="685800"/>
            <a:ext cx="3292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12 người</a:t>
            </a:r>
          </a:p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 ngày: …người?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1648995"/>
            <a:ext cx="17208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5000" y="1863725"/>
            <a:ext cx="19351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u="sng">
                <a:solidFill>
                  <a:srgbClr val="C00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52400" y="2360613"/>
            <a:ext cx="5257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1 ngày cần số người là: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12 x 2 = 24 (người) (*)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99" y="3732213"/>
            <a:ext cx="5241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 cần số người là: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24 : 4 = 6 (người)</a:t>
            </a:r>
          </a:p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	   Đáp số: 6 người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463" y="5892800"/>
            <a:ext cx="55483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/>
              <a:t>(* )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“rút về đơn vị”.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249444" y="1926807"/>
            <a:ext cx="2743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00688" y="1470025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207125" y="5889542"/>
            <a:ext cx="5638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(**)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Bước này là bước “tìm tỉ số”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0" y="598488"/>
            <a:ext cx="0" cy="5805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665913" y="2560637"/>
            <a:ext cx="39846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4 ngày gấp 2 ngày số lần là: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4 : 2 = 2 (lần)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(**)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5500688" y="3363913"/>
            <a:ext cx="6418596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ngày, cần số người là: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12 : 2 = 6 (người)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Đáp số: 6 người</a:t>
            </a: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-146505"/>
            <a:ext cx="2057400" cy="205740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2" b="68042"/>
          <a:stretch/>
        </p:blipFill>
        <p:spPr>
          <a:xfrm flipH="1">
            <a:off x="7388225" y="-47696"/>
            <a:ext cx="4703354" cy="16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heme/theme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750</Words>
  <Application>Microsoft Macintosh PowerPoint</Application>
  <PresentationFormat>Widescreen</PresentationFormat>
  <Paragraphs>102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Times New Roman</vt:lpstr>
      <vt:lpstr>UTM A&amp;S Heartbeat</vt:lpstr>
      <vt:lpstr>UTM Beautiful Caps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Microsoft Office User</cp:lastModifiedBy>
  <cp:revision>149</cp:revision>
  <dcterms:created xsi:type="dcterms:W3CDTF">2017-08-18T03:02:00Z</dcterms:created>
  <dcterms:modified xsi:type="dcterms:W3CDTF">2022-10-27T16:50:55Z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