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81" r:id="rId2"/>
    <p:sldId id="257" r:id="rId3"/>
    <p:sldId id="258" r:id="rId4"/>
    <p:sldId id="261" r:id="rId5"/>
    <p:sldId id="259" r:id="rId6"/>
    <p:sldId id="287" r:id="rId7"/>
    <p:sldId id="288" r:id="rId8"/>
    <p:sldId id="289" r:id="rId9"/>
    <p:sldId id="290" r:id="rId10"/>
    <p:sldId id="286" r:id="rId11"/>
    <p:sldId id="262" r:id="rId12"/>
    <p:sldId id="263" r:id="rId13"/>
    <p:sldId id="291" r:id="rId14"/>
    <p:sldId id="292" r:id="rId15"/>
    <p:sldId id="293" r:id="rId16"/>
    <p:sldId id="294"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Fleur De Leah" panose="020B0604020202020204" charset="0"/>
      <p:regular r:id="rId23"/>
    </p:embeddedFont>
    <p:embeddedFont>
      <p:font typeface="Nunito" panose="00000500000000000000" pitchFamily="2" charset="0"/>
      <p:regular r:id="rId24"/>
      <p:bold r:id="rId25"/>
      <p:italic r:id="rId26"/>
      <p:boldItalic r:id="rId27"/>
    </p:embeddedFont>
    <p:embeddedFont>
      <p:font typeface="Pattaya" panose="020B0604020202020204" charset="-34"/>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C5E"/>
    <a:srgbClr val="F03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3C06E-4409-4DCD-AB93-2DE11AE55F5A}"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9157A-AC05-4889-BCD3-2195DA77B5BB}" type="slidenum">
              <a:rPr lang="en-US" smtClean="0"/>
              <a:t>‹#›</a:t>
            </a:fld>
            <a:endParaRPr lang="en-US"/>
          </a:p>
        </p:txBody>
      </p:sp>
    </p:spTree>
    <p:extLst>
      <p:ext uri="{BB962C8B-B14F-4D97-AF65-F5344CB8AC3E}">
        <p14:creationId xmlns:p14="http://schemas.microsoft.com/office/powerpoint/2010/main" val="332566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9"/>
        <p:cNvGrpSpPr/>
        <p:nvPr/>
      </p:nvGrpSpPr>
      <p:grpSpPr>
        <a:xfrm>
          <a:off x="0" y="0"/>
          <a:ext cx="0" cy="0"/>
          <a:chOff x="0" y="0"/>
          <a:chExt cx="0" cy="0"/>
        </a:xfrm>
      </p:grpSpPr>
      <p:sp>
        <p:nvSpPr>
          <p:cNvPr id="2910" name="Google Shape;2910;ge827575d3c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1" name="Google Shape;2911;ge827575d3c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5647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20780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805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9137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51689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26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1122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30101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90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6777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82050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0281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218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15331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945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4274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5927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1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9852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307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4673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96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46417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1186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02056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692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416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96481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9335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1225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0486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40065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3440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6663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1670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6694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1838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82156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381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80063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99279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1178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4078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83947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34432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2429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54494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67309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21858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2890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1535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4">
            <a:lum/>
            <a:extLst>
              <a:ext uri="{96DAC541-7B7A-43D3-8B79-37D633B846F1}">
                <asvg:svgBlip xmlns:asvg="http://schemas.microsoft.com/office/drawing/2016/SVG/main" r:embed="rId65"/>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10" r:id="rId8"/>
    <p:sldLayoutId id="2147483709" r:id="rId9"/>
    <p:sldLayoutId id="2147483708" r:id="rId10"/>
    <p:sldLayoutId id="2147483707" r:id="rId11"/>
    <p:sldLayoutId id="2147483706" r:id="rId12"/>
    <p:sldLayoutId id="2147483705" r:id="rId13"/>
    <p:sldLayoutId id="2147483704" r:id="rId14"/>
    <p:sldLayoutId id="2147483703" r:id="rId15"/>
    <p:sldLayoutId id="2147483702" r:id="rId16"/>
    <p:sldLayoutId id="2147483701" r:id="rId17"/>
    <p:sldLayoutId id="2147483700" r:id="rId18"/>
    <p:sldLayoutId id="2147483699" r:id="rId19"/>
    <p:sldLayoutId id="2147483698" r:id="rId20"/>
    <p:sldLayoutId id="2147483697" r:id="rId21"/>
    <p:sldLayoutId id="2147483696" r:id="rId22"/>
    <p:sldLayoutId id="2147483695" r:id="rId23"/>
    <p:sldLayoutId id="2147483694" r:id="rId24"/>
    <p:sldLayoutId id="2147483693" r:id="rId25"/>
    <p:sldLayoutId id="2147483692" r:id="rId26"/>
    <p:sldLayoutId id="2147483691" r:id="rId27"/>
    <p:sldLayoutId id="2147483690" r:id="rId28"/>
    <p:sldLayoutId id="2147483689" r:id="rId29"/>
    <p:sldLayoutId id="2147483688" r:id="rId30"/>
    <p:sldLayoutId id="2147483687" r:id="rId31"/>
    <p:sldLayoutId id="2147483686" r:id="rId32"/>
    <p:sldLayoutId id="2147483685" r:id="rId33"/>
    <p:sldLayoutId id="2147483684" r:id="rId34"/>
    <p:sldLayoutId id="2147483683" r:id="rId35"/>
    <p:sldLayoutId id="2147483682" r:id="rId36"/>
    <p:sldLayoutId id="2147483681" r:id="rId37"/>
    <p:sldLayoutId id="2147483680" r:id="rId38"/>
    <p:sldLayoutId id="2147483679" r:id="rId39"/>
    <p:sldLayoutId id="2147483678" r:id="rId40"/>
    <p:sldLayoutId id="2147483677" r:id="rId41"/>
    <p:sldLayoutId id="2147483676" r:id="rId42"/>
    <p:sldLayoutId id="2147483675" r:id="rId43"/>
    <p:sldLayoutId id="2147483674" r:id="rId44"/>
    <p:sldLayoutId id="2147483673" r:id="rId45"/>
    <p:sldLayoutId id="2147483672" r:id="rId46"/>
    <p:sldLayoutId id="2147483671" r:id="rId47"/>
    <p:sldLayoutId id="2147483670" r:id="rId48"/>
    <p:sldLayoutId id="2147483669" r:id="rId49"/>
    <p:sldLayoutId id="2147483668" r:id="rId50"/>
    <p:sldLayoutId id="2147483667" r:id="rId51"/>
    <p:sldLayoutId id="2147483666" r:id="rId52"/>
    <p:sldLayoutId id="2147483665" r:id="rId53"/>
    <p:sldLayoutId id="2147483664" r:id="rId54"/>
    <p:sldLayoutId id="2147483663" r:id="rId55"/>
    <p:sldLayoutId id="2147483662" r:id="rId56"/>
    <p:sldLayoutId id="2147483661" r:id="rId57"/>
    <p:sldLayoutId id="2147483656" r:id="rId58"/>
    <p:sldLayoutId id="2147483657" r:id="rId59"/>
    <p:sldLayoutId id="2147483658" r:id="rId60"/>
    <p:sldLayoutId id="2147483659" r:id="rId61"/>
    <p:sldLayoutId id="2147483660" r:id="rId6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4.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5.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6.xml"/><Relationship Id="rId5" Type="http://schemas.microsoft.com/office/2007/relationships/hdphoto" Target="../media/hdphoto10.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sp>
        <p:nvSpPr>
          <p:cNvPr id="8" name="TextBox 7">
            <a:extLst>
              <a:ext uri="{FF2B5EF4-FFF2-40B4-BE49-F238E27FC236}">
                <a16:creationId xmlns:a16="http://schemas.microsoft.com/office/drawing/2014/main" id="{038FDA85-07CD-4595-8F31-ED31C45303DF}"/>
              </a:ext>
            </a:extLst>
          </p:cNvPr>
          <p:cNvSpPr txBox="1"/>
          <p:nvPr/>
        </p:nvSpPr>
        <p:spPr>
          <a:xfrm>
            <a:off x="6922197" y="3908862"/>
            <a:ext cx="2813591" cy="523220"/>
          </a:xfrm>
          <a:prstGeom prst="rect">
            <a:avLst/>
          </a:prstGeom>
          <a:noFill/>
        </p:spPr>
        <p:txBody>
          <a:bodyPr wrap="none" rtlCol="0">
            <a:spAutoFit/>
          </a:bodyPr>
          <a:lstStyle/>
          <a:p>
            <a:pPr algn="ctr"/>
            <a:r>
              <a:rPr lang="vi-VN" sz="2800" dirty="0">
                <a:solidFill>
                  <a:srgbClr val="0070C0"/>
                </a:solidFill>
                <a:latin typeface="Pattaya" panose="00000500000000000000" pitchFamily="2" charset="-34"/>
                <a:cs typeface="Pattaya" panose="00000500000000000000" pitchFamily="2" charset="-34"/>
              </a:rPr>
              <a:t>Theo Nguyễn Tuân</a:t>
            </a:r>
            <a:endParaRPr lang="vi-VN" sz="5400" b="1" dirty="0">
              <a:solidFill>
                <a:srgbClr val="0070C0"/>
              </a:solidFill>
              <a:latin typeface="Fleur De Leah" pitchFamily="2" charset="0"/>
              <a:cs typeface="Pattaya" panose="00000500000000000000" pitchFamily="2" charset="-34"/>
            </a:endParaRPr>
          </a:p>
        </p:txBody>
      </p:sp>
      <p:pic>
        <p:nvPicPr>
          <p:cNvPr id="5" name="Picture 4">
            <a:extLst>
              <a:ext uri="{FF2B5EF4-FFF2-40B4-BE49-F238E27FC236}">
                <a16:creationId xmlns:a16="http://schemas.microsoft.com/office/drawing/2014/main" id="{65B3B3CC-6A78-4A31-91D6-50884E112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159" y="1761803"/>
            <a:ext cx="8882642" cy="2670279"/>
          </a:xfrm>
          <a:prstGeom prst="rect">
            <a:avLst/>
          </a:prstGeom>
        </p:spPr>
      </p:pic>
    </p:spTree>
    <p:extLst>
      <p:ext uri="{BB962C8B-B14F-4D97-AF65-F5344CB8AC3E}">
        <p14:creationId xmlns:p14="http://schemas.microsoft.com/office/powerpoint/2010/main" val="34580217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027582" y="2357487"/>
            <a:ext cx="7898296" cy="1323439"/>
          </a:xfrm>
          <a:prstGeom prst="rect">
            <a:avLst/>
          </a:prstGeom>
          <a:noFill/>
        </p:spPr>
        <p:txBody>
          <a:bodyPr wrap="square" rtlCol="0">
            <a:spAutoFit/>
          </a:bodyPr>
          <a:lstStyle/>
          <a:p>
            <a:pPr algn="ctr"/>
            <a:r>
              <a:rPr lang="vi-VN" altLang="zh-CN" sz="40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2. Viết một đoạn văn khoảng 5 câu tả ngoại hình của một cụ già mà em biết.</a:t>
            </a:r>
            <a:endParaRPr lang="zh-CN" altLang="en-US" sz="40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18749775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681119A5-F4D7-40E6-8B40-F2DD1615AD0A}"/>
              </a:ext>
            </a:extLst>
          </p:cNvPr>
          <p:cNvGrpSpPr/>
          <p:nvPr/>
        </p:nvGrpSpPr>
        <p:grpSpPr>
          <a:xfrm>
            <a:off x="807720" y="1172212"/>
            <a:ext cx="10637519" cy="5065607"/>
            <a:chOff x="1146627" y="2104571"/>
            <a:chExt cx="9898745" cy="3454400"/>
          </a:xfrm>
        </p:grpSpPr>
        <p:sp>
          <p:nvSpPr>
            <p:cNvPr id="2" name="矩形 1">
              <a:extLst>
                <a:ext uri="{FF2B5EF4-FFF2-40B4-BE49-F238E27FC236}">
                  <a16:creationId xmlns:a16="http://schemas.microsoft.com/office/drawing/2014/main" id="{35EA9973-827E-413F-8940-4D4C4A2E03F7}"/>
                </a:ext>
              </a:extLst>
            </p:cNvPr>
            <p:cNvSpPr/>
            <p:nvPr/>
          </p:nvSpPr>
          <p:spPr>
            <a:xfrm>
              <a:off x="1146628" y="2104571"/>
              <a:ext cx="4804229" cy="3454400"/>
            </a:xfrm>
            <a:prstGeom prst="rect">
              <a:avLst/>
            </a:prstGeom>
            <a:no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86DCBD2-F7AD-4C37-A5DD-938003565132}"/>
                </a:ext>
              </a:extLst>
            </p:cNvPr>
            <p:cNvSpPr/>
            <p:nvPr/>
          </p:nvSpPr>
          <p:spPr>
            <a:xfrm>
              <a:off x="6241143" y="2104571"/>
              <a:ext cx="4804229" cy="3454400"/>
            </a:xfrm>
            <a:prstGeom prst="rect">
              <a:avLst/>
            </a:prstGeom>
            <a:no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a:extLst>
                <a:ext uri="{FF2B5EF4-FFF2-40B4-BE49-F238E27FC236}">
                  <a16:creationId xmlns:a16="http://schemas.microsoft.com/office/drawing/2014/main" id="{765130D3-7FB5-4105-9D9C-13DD6576446E}"/>
                </a:ext>
              </a:extLst>
            </p:cNvPr>
            <p:cNvSpPr/>
            <p:nvPr/>
          </p:nvSpPr>
          <p:spPr>
            <a:xfrm rot="5400000">
              <a:off x="1146627" y="2104571"/>
              <a:ext cx="986972" cy="986972"/>
            </a:xfrm>
            <a:prstGeom prst="rtTriangl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a:extLst>
                <a:ext uri="{FF2B5EF4-FFF2-40B4-BE49-F238E27FC236}">
                  <a16:creationId xmlns:a16="http://schemas.microsoft.com/office/drawing/2014/main" id="{3E2EDB00-9196-4169-B2D5-09AEC2DAFC81}"/>
                </a:ext>
              </a:extLst>
            </p:cNvPr>
            <p:cNvSpPr/>
            <p:nvPr/>
          </p:nvSpPr>
          <p:spPr>
            <a:xfrm rot="16200000">
              <a:off x="10058400" y="4571999"/>
              <a:ext cx="986972" cy="986972"/>
            </a:xfrm>
            <a:prstGeom prst="rtTriangl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8C581E72-7E1D-4125-8476-9D7077C42807}"/>
                </a:ext>
              </a:extLst>
            </p:cNvPr>
            <p:cNvGrpSpPr/>
            <p:nvPr/>
          </p:nvGrpSpPr>
          <p:grpSpPr>
            <a:xfrm>
              <a:off x="5504256" y="3091543"/>
              <a:ext cx="1183489" cy="1480455"/>
              <a:chOff x="5504256" y="3091543"/>
              <a:chExt cx="1183489" cy="1480455"/>
            </a:xfrm>
          </p:grpSpPr>
          <p:grpSp>
            <p:nvGrpSpPr>
              <p:cNvPr id="14" name="组合 13">
                <a:extLst>
                  <a:ext uri="{FF2B5EF4-FFF2-40B4-BE49-F238E27FC236}">
                    <a16:creationId xmlns:a16="http://schemas.microsoft.com/office/drawing/2014/main" id="{82E20A02-290B-47C8-8B9A-A8104AA15F69}"/>
                  </a:ext>
                </a:extLst>
              </p:cNvPr>
              <p:cNvGrpSpPr/>
              <p:nvPr/>
            </p:nvGrpSpPr>
            <p:grpSpPr>
              <a:xfrm>
                <a:off x="5504256" y="3091543"/>
                <a:ext cx="1183489" cy="1480455"/>
                <a:chOff x="5462957" y="3091543"/>
                <a:chExt cx="1183489" cy="1480455"/>
              </a:xfrm>
              <a:noFill/>
            </p:grpSpPr>
            <p:sp>
              <p:nvSpPr>
                <p:cNvPr id="10" name="椭圆 9">
                  <a:extLst>
                    <a:ext uri="{FF2B5EF4-FFF2-40B4-BE49-F238E27FC236}">
                      <a16:creationId xmlns:a16="http://schemas.microsoft.com/office/drawing/2014/main" id="{346492E6-1ACA-486D-A197-658D7CCCCCC1}"/>
                    </a:ext>
                  </a:extLst>
                </p:cNvPr>
                <p:cNvSpPr/>
                <p:nvPr/>
              </p:nvSpPr>
              <p:spPr>
                <a:xfrm>
                  <a:off x="5462957" y="3091543"/>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DB6F2F5F-CD68-46CF-944D-4B8A701FA37B}"/>
                    </a:ext>
                  </a:extLst>
                </p:cNvPr>
                <p:cNvSpPr/>
                <p:nvPr/>
              </p:nvSpPr>
              <p:spPr>
                <a:xfrm>
                  <a:off x="5462957" y="4375480"/>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A896E060-CEF6-4576-9F15-DA7DF24AB516}"/>
                    </a:ext>
                  </a:extLst>
                </p:cNvPr>
                <p:cNvSpPr/>
                <p:nvPr/>
              </p:nvSpPr>
              <p:spPr>
                <a:xfrm>
                  <a:off x="6449928" y="3091543"/>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F1252CD8-0E33-4156-801F-E1FD126FF328}"/>
                    </a:ext>
                  </a:extLst>
                </p:cNvPr>
                <p:cNvSpPr/>
                <p:nvPr/>
              </p:nvSpPr>
              <p:spPr>
                <a:xfrm>
                  <a:off x="6449928" y="4375480"/>
                  <a:ext cx="196518" cy="196518"/>
                </a:xfrm>
                <a:prstGeom prst="ellipse">
                  <a:avLst/>
                </a:prstGeom>
                <a:grpFill/>
                <a:ln w="22225">
                  <a:solidFill>
                    <a:srgbClr val="F0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a:extLst>
                  <a:ext uri="{FF2B5EF4-FFF2-40B4-BE49-F238E27FC236}">
                    <a16:creationId xmlns:a16="http://schemas.microsoft.com/office/drawing/2014/main" id="{E1D99D8F-5E49-4051-BA19-C1C8F08890AC}"/>
                  </a:ext>
                </a:extLst>
              </p:cNvPr>
              <p:cNvCxnSpPr>
                <a:stCxn id="10" idx="6"/>
                <a:endCxn id="12" idx="2"/>
              </p:cNvCxnSpPr>
              <p:nvPr/>
            </p:nvCxnSpPr>
            <p:spPr>
              <a:xfrm>
                <a:off x="5700774" y="3189802"/>
                <a:ext cx="790453" cy="0"/>
              </a:xfrm>
              <a:prstGeom prst="line">
                <a:avLst/>
              </a:prstGeom>
              <a:ln w="22225">
                <a:solidFill>
                  <a:srgbClr val="F03829"/>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793632C9-77E5-47A2-B390-7168F3D85F2B}"/>
                  </a:ext>
                </a:extLst>
              </p:cNvPr>
              <p:cNvCxnSpPr/>
              <p:nvPr/>
            </p:nvCxnSpPr>
            <p:spPr>
              <a:xfrm>
                <a:off x="5700773" y="4472502"/>
                <a:ext cx="790453" cy="0"/>
              </a:xfrm>
              <a:prstGeom prst="line">
                <a:avLst/>
              </a:prstGeom>
              <a:ln w="22225">
                <a:solidFill>
                  <a:srgbClr val="F03829"/>
                </a:solidFill>
              </a:ln>
            </p:spPr>
            <p:style>
              <a:lnRef idx="1">
                <a:schemeClr val="accent1"/>
              </a:lnRef>
              <a:fillRef idx="0">
                <a:schemeClr val="accent1"/>
              </a:fillRef>
              <a:effectRef idx="0">
                <a:schemeClr val="accent1"/>
              </a:effectRef>
              <a:fontRef idx="minor">
                <a:schemeClr val="tx1"/>
              </a:fontRef>
            </p:style>
          </p:cxnSp>
        </p:grpSp>
      </p:grpSp>
      <p:sp>
        <p:nvSpPr>
          <p:cNvPr id="30" name="文本框 3">
            <a:extLst>
              <a:ext uri="{FF2B5EF4-FFF2-40B4-BE49-F238E27FC236}">
                <a16:creationId xmlns:a16="http://schemas.microsoft.com/office/drawing/2014/main" id="{BB72C83B-ECB8-4E0C-A650-6B858120AA25}"/>
              </a:ext>
            </a:extLst>
          </p:cNvPr>
          <p:cNvSpPr txBox="1"/>
          <p:nvPr/>
        </p:nvSpPr>
        <p:spPr>
          <a:xfrm>
            <a:off x="771278" y="587437"/>
            <a:ext cx="10673961" cy="584775"/>
          </a:xfrm>
          <a:prstGeom prst="rect">
            <a:avLst/>
          </a:prstGeom>
          <a:noFill/>
        </p:spPr>
        <p:txBody>
          <a:bodyPr wrap="square" rtlCol="0">
            <a:spAutoFit/>
          </a:bodyPr>
          <a:lstStyle/>
          <a:p>
            <a:pPr algn="ctr"/>
            <a:r>
              <a:rPr lang="vi-VN" altLang="zh-CN" sz="3200" b="1" dirty="0">
                <a:solidFill>
                  <a:srgbClr val="002060"/>
                </a:solidFill>
                <a:latin typeface="Pattaya" panose="00000500000000000000" pitchFamily="2" charset="-34"/>
                <a:ea typeface="字魂46号-喵喵体" panose="00000500000000000000" pitchFamily="2" charset="-122"/>
                <a:cs typeface="Pattaya" panose="00000500000000000000" pitchFamily="2" charset="-34"/>
              </a:rPr>
              <a:t>Đọc lại đoạn văn </a:t>
            </a:r>
            <a:r>
              <a:rPr lang="vi-VN" altLang="zh-CN" sz="3200" b="1"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Bà cụ bán hàng nước chè </a:t>
            </a:r>
            <a:r>
              <a:rPr lang="vi-VN" altLang="zh-CN" sz="3200" b="1" dirty="0">
                <a:solidFill>
                  <a:srgbClr val="002060"/>
                </a:solidFill>
                <a:latin typeface="Pattaya" panose="00000500000000000000" pitchFamily="2" charset="-34"/>
                <a:ea typeface="字魂46号-喵喵体" panose="00000500000000000000" pitchFamily="2" charset="-122"/>
                <a:cs typeface="Pattaya" panose="00000500000000000000" pitchFamily="2" charset="-34"/>
              </a:rPr>
              <a:t>và trả lời câu hỏi sau:</a:t>
            </a:r>
            <a:endParaRPr lang="zh-CN" altLang="en-US" sz="3200" b="1" dirty="0">
              <a:solidFill>
                <a:srgbClr val="00206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1" name="文本框 3">
            <a:extLst>
              <a:ext uri="{FF2B5EF4-FFF2-40B4-BE49-F238E27FC236}">
                <a16:creationId xmlns:a16="http://schemas.microsoft.com/office/drawing/2014/main" id="{B2787E1F-95A3-4288-929B-F395F35D9C73}"/>
              </a:ext>
            </a:extLst>
          </p:cNvPr>
          <p:cNvSpPr txBox="1"/>
          <p:nvPr/>
        </p:nvSpPr>
        <p:spPr>
          <a:xfrm>
            <a:off x="6261172" y="1571809"/>
            <a:ext cx="5162783" cy="1077218"/>
          </a:xfrm>
          <a:prstGeom prst="rect">
            <a:avLst/>
          </a:prstGeom>
          <a:noFill/>
        </p:spPr>
        <p:txBody>
          <a:bodyPr wrap="square" rtlCol="0">
            <a:spAutoFit/>
          </a:bodyPr>
          <a:lstStyle/>
          <a:p>
            <a:pPr algn="ctr"/>
            <a:r>
              <a:rPr lang="vi-VN" altLang="zh-CN"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1. Đoạn văn tả ngoại hình hay tính cách của cụ?</a:t>
            </a:r>
            <a:endParaRPr lang="zh-CN" altLang="en-US"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2" name="Rectangle 31">
            <a:extLst>
              <a:ext uri="{FF2B5EF4-FFF2-40B4-BE49-F238E27FC236}">
                <a16:creationId xmlns:a16="http://schemas.microsoft.com/office/drawing/2014/main" id="{CFB12D6F-711F-4DCD-BC24-BBE18F0B154D}"/>
              </a:ext>
            </a:extLst>
          </p:cNvPr>
          <p:cNvSpPr/>
          <p:nvPr/>
        </p:nvSpPr>
        <p:spPr>
          <a:xfrm>
            <a:off x="6788750" y="2542491"/>
            <a:ext cx="4338047" cy="523220"/>
          </a:xfrm>
          <a:prstGeom prst="rect">
            <a:avLst/>
          </a:prstGeom>
        </p:spPr>
        <p:txBody>
          <a:bodyPr wrap="none">
            <a:spAutoFit/>
          </a:bodyPr>
          <a:lstStyle/>
          <a:p>
            <a:r>
              <a:rPr lang="vi-VN" sz="2800" b="1" dirty="0">
                <a:solidFill>
                  <a:srgbClr val="C00000"/>
                </a:solidFill>
              </a:rPr>
              <a:t>Đoạn văn tả ngoại hình. </a:t>
            </a:r>
            <a:endParaRPr lang="en-US" sz="2800" b="1" dirty="0">
              <a:solidFill>
                <a:srgbClr val="C00000"/>
              </a:solidFill>
            </a:endParaRPr>
          </a:p>
        </p:txBody>
      </p:sp>
      <p:sp>
        <p:nvSpPr>
          <p:cNvPr id="33" name="文本框 3">
            <a:extLst>
              <a:ext uri="{FF2B5EF4-FFF2-40B4-BE49-F238E27FC236}">
                <a16:creationId xmlns:a16="http://schemas.microsoft.com/office/drawing/2014/main" id="{D33EA8F6-AADB-424B-A63E-DACB1F1448F7}"/>
              </a:ext>
            </a:extLst>
          </p:cNvPr>
          <p:cNvSpPr txBox="1"/>
          <p:nvPr/>
        </p:nvSpPr>
        <p:spPr>
          <a:xfrm>
            <a:off x="6221496" y="3493397"/>
            <a:ext cx="5162783" cy="1077218"/>
          </a:xfrm>
          <a:prstGeom prst="rect">
            <a:avLst/>
          </a:prstGeom>
          <a:noFill/>
        </p:spPr>
        <p:txBody>
          <a:bodyPr wrap="square" rtlCol="0">
            <a:spAutoFit/>
          </a:bodyPr>
          <a:lstStyle/>
          <a:p>
            <a:pPr algn="ctr"/>
            <a:r>
              <a:rPr lang="vi-VN" altLang="zh-CN"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2. Tác giả tả đặc điểm nào về ngoại hình của cụ?</a:t>
            </a:r>
            <a:endParaRPr lang="zh-CN" altLang="en-US"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pic>
        <p:nvPicPr>
          <p:cNvPr id="34" name="Picture 4" descr="Bà lão tham lam | Apps | 148Apps">
            <a:extLst>
              <a:ext uri="{FF2B5EF4-FFF2-40B4-BE49-F238E27FC236}">
                <a16:creationId xmlns:a16="http://schemas.microsoft.com/office/drawing/2014/main" id="{DCB979B1-50C7-417A-B72D-9510D033BF2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398" b="89844" l="8203" r="89844">
                        <a14:foregroundMark x1="8398" y1="26953" x2="11328" y2="66992"/>
                        <a14:foregroundMark x1="52539" y1="8789" x2="62500" y2="8398"/>
                        <a14:foregroundMark x1="62500" y1="8398" x2="63086" y2="8398"/>
                        <a14:backgroundMark x1="67383" y1="76758" x2="91016" y2="72852"/>
                        <a14:backgroundMark x1="91016" y1="72852" x2="91211" y2="72852"/>
                        <a14:backgroundMark x1="75586" y1="72852" x2="75586" y2="72852"/>
                        <a14:backgroundMark x1="57617" y1="80469" x2="57617" y2="80469"/>
                      </a14:backgroundRemoval>
                    </a14:imgEffect>
                  </a14:imgLayer>
                </a14:imgProps>
              </a:ext>
              <a:ext uri="{28A0092B-C50C-407E-A947-70E740481C1C}">
                <a14:useLocalDpi xmlns:a14="http://schemas.microsoft.com/office/drawing/2010/main" val="0"/>
              </a:ext>
            </a:extLst>
          </a:blip>
          <a:srcRect/>
          <a:stretch>
            <a:fillRect/>
          </a:stretch>
        </p:blipFill>
        <p:spPr bwMode="auto">
          <a:xfrm>
            <a:off x="1011342" y="4060559"/>
            <a:ext cx="2194234" cy="21942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Tải cây đa vector đẹp file AI, EPS, SVG, PSD, PNG miễn phí">
            <a:extLst>
              <a:ext uri="{FF2B5EF4-FFF2-40B4-BE49-F238E27FC236}">
                <a16:creationId xmlns:a16="http://schemas.microsoft.com/office/drawing/2014/main" id="{6B5D3234-B43A-4672-BB3F-DD19DD96398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50" b="96250" l="10000" r="90000">
                        <a14:foregroundMark x1="45250" y1="6250" x2="59750" y2="10417"/>
                        <a14:foregroundMark x1="28625" y1="90000" x2="49250" y2="91042"/>
                        <a14:foregroundMark x1="43375" y1="96250" x2="58625" y2="93958"/>
                      </a14:backgroundRemoval>
                    </a14:imgEffect>
                  </a14:imgLayer>
                </a14:imgProps>
              </a:ext>
              <a:ext uri="{28A0092B-C50C-407E-A947-70E740481C1C}">
                <a14:useLocalDpi xmlns:a14="http://schemas.microsoft.com/office/drawing/2010/main" val="0"/>
              </a:ext>
            </a:extLst>
          </a:blip>
          <a:srcRect/>
          <a:stretch>
            <a:fillRect/>
          </a:stretch>
        </p:blipFill>
        <p:spPr bwMode="auto">
          <a:xfrm>
            <a:off x="517053" y="1417320"/>
            <a:ext cx="6560965" cy="4773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Design | 8-bit Sài Gòn: Câu chuyện của những chiếc xe mang đậm ký ức">
            <a:extLst>
              <a:ext uri="{FF2B5EF4-FFF2-40B4-BE49-F238E27FC236}">
                <a16:creationId xmlns:a16="http://schemas.microsoft.com/office/drawing/2014/main" id="{1A11195E-1140-4F21-BB3A-F45FF69E70D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4424" b="66895" l="25684" r="79053">
                        <a14:foregroundMark x1="27100" y1="38232" x2="27344" y2="45801"/>
                        <a14:foregroundMark x1="27344" y1="45801" x2="27344" y2="45801"/>
                        <a14:foregroundMark x1="25781" y1="48877" x2="30664" y2="44238"/>
                        <a14:foregroundMark x1="27539" y1="57568" x2="39111" y2="62207"/>
                        <a14:foregroundMark x1="31787" y1="52441" x2="31787" y2="52441"/>
                        <a14:foregroundMark x1="31787" y1="52441" x2="31787" y2="52441"/>
                        <a14:foregroundMark x1="31348" y1="64453" x2="37354" y2="64453"/>
                        <a14:foregroundMark x1="56885" y1="41797" x2="64941" y2="35693"/>
                        <a14:foregroundMark x1="64941" y1="35693" x2="68652" y2="34424"/>
                        <a14:foregroundMark x1="56689" y1="39111" x2="57275" y2="46533"/>
                        <a14:foregroundMark x1="57275" y1="46533" x2="57324" y2="46680"/>
                        <a14:foregroundMark x1="63330" y1="63135" x2="69336" y2="64648"/>
                        <a14:foregroundMark x1="55566" y1="40234" x2="55566" y2="43799"/>
                        <a14:foregroundMark x1="71338" y1="63135" x2="64209" y2="65771"/>
                        <a14:foregroundMark x1="64209" y1="65771" x2="61572" y2="66016"/>
                        <a14:foregroundMark x1="70654" y1="66895" x2="71533" y2="64453"/>
                        <a14:foregroundMark x1="28906" y1="63770" x2="35791" y2="66455"/>
                        <a14:foregroundMark x1="35791" y1="66455" x2="29541" y2="63135"/>
                        <a14:foregroundMark x1="39111" y1="65576" x2="39111" y2="65576"/>
                        <a14:foregroundMark x1="39551" y1="63330" x2="39551" y2="66211"/>
                      </a14:backgroundRemoval>
                    </a14:imgEffect>
                  </a14:imgLayer>
                </a14:imgProps>
              </a:ext>
              <a:ext uri="{28A0092B-C50C-407E-A947-70E740481C1C}">
                <a14:useLocalDpi xmlns:a14="http://schemas.microsoft.com/office/drawing/2010/main" val="0"/>
              </a:ext>
            </a:extLst>
          </a:blip>
          <a:srcRect l="20889" t="34889" r="14445" b="31923"/>
          <a:stretch/>
        </p:blipFill>
        <p:spPr bwMode="auto">
          <a:xfrm>
            <a:off x="807720" y="4712612"/>
            <a:ext cx="2880667" cy="147843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46D41116-305A-4AF6-8C95-4AFFFCE328AC}"/>
              </a:ext>
            </a:extLst>
          </p:cNvPr>
          <p:cNvSpPr/>
          <p:nvPr/>
        </p:nvSpPr>
        <p:spPr>
          <a:xfrm>
            <a:off x="7392396" y="4649810"/>
            <a:ext cx="2698175" cy="523220"/>
          </a:xfrm>
          <a:prstGeom prst="rect">
            <a:avLst/>
          </a:prstGeom>
        </p:spPr>
        <p:txBody>
          <a:bodyPr wrap="none">
            <a:spAutoFit/>
          </a:bodyPr>
          <a:lstStyle/>
          <a:p>
            <a:r>
              <a:rPr lang="vi-VN" sz="2800" b="1" dirty="0">
                <a:solidFill>
                  <a:srgbClr val="C00000"/>
                </a:solidFill>
              </a:rPr>
              <a:t>Tả tuổi </a:t>
            </a:r>
            <a:r>
              <a:rPr lang="vi-VN" sz="2800" b="1" dirty="0" err="1">
                <a:solidFill>
                  <a:srgbClr val="C00000"/>
                </a:solidFill>
              </a:rPr>
              <a:t>của</a:t>
            </a:r>
            <a:r>
              <a:rPr lang="vi-VN" sz="2800" b="1" dirty="0">
                <a:solidFill>
                  <a:srgbClr val="C00000"/>
                </a:solidFill>
              </a:rPr>
              <a:t> </a:t>
            </a:r>
            <a:r>
              <a:rPr lang="vi-VN" sz="2800" b="1" dirty="0" err="1">
                <a:solidFill>
                  <a:srgbClr val="C00000"/>
                </a:solidFill>
              </a:rPr>
              <a:t>cụ</a:t>
            </a:r>
            <a:r>
              <a:rPr lang="en-US" sz="2800" b="1" dirty="0">
                <a:solidFill>
                  <a:srgbClr val="C00000"/>
                </a:solidFill>
              </a:rPr>
              <a:t>.</a:t>
            </a:r>
          </a:p>
        </p:txBody>
      </p:sp>
      <p:sp>
        <p:nvSpPr>
          <p:cNvPr id="37" name="文本框 3">
            <a:extLst>
              <a:ext uri="{FF2B5EF4-FFF2-40B4-BE49-F238E27FC236}">
                <a16:creationId xmlns:a16="http://schemas.microsoft.com/office/drawing/2014/main" id="{B1ACE61A-0378-46D5-87A6-7EFEDA4EDC3F}"/>
              </a:ext>
            </a:extLst>
          </p:cNvPr>
          <p:cNvSpPr txBox="1"/>
          <p:nvPr/>
        </p:nvSpPr>
        <p:spPr>
          <a:xfrm>
            <a:off x="6455818" y="2542491"/>
            <a:ext cx="5162783" cy="1077218"/>
          </a:xfrm>
          <a:prstGeom prst="rect">
            <a:avLst/>
          </a:prstGeom>
          <a:noFill/>
        </p:spPr>
        <p:txBody>
          <a:bodyPr wrap="square" rtlCol="0">
            <a:spAutoFit/>
          </a:bodyPr>
          <a:lstStyle/>
          <a:p>
            <a:pPr algn="ctr"/>
            <a:r>
              <a:rPr lang="vi-VN" altLang="zh-CN"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3. Tác giả tả bà cụ rất nhiều tuổi bằng cách nào?</a:t>
            </a:r>
            <a:endParaRPr lang="zh-CN" altLang="en-US" sz="32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8" name="Rectangle 37">
            <a:extLst>
              <a:ext uri="{FF2B5EF4-FFF2-40B4-BE49-F238E27FC236}">
                <a16:creationId xmlns:a16="http://schemas.microsoft.com/office/drawing/2014/main" id="{5EAF5D91-F8E9-43AA-B49D-B74B6AE4A8AA}"/>
              </a:ext>
            </a:extLst>
          </p:cNvPr>
          <p:cNvSpPr/>
          <p:nvPr/>
        </p:nvSpPr>
        <p:spPr>
          <a:xfrm>
            <a:off x="6681497" y="3526425"/>
            <a:ext cx="4711354" cy="1384995"/>
          </a:xfrm>
          <a:prstGeom prst="rect">
            <a:avLst/>
          </a:prstGeom>
        </p:spPr>
        <p:txBody>
          <a:bodyPr wrap="square">
            <a:spAutoFit/>
          </a:bodyPr>
          <a:lstStyle/>
          <a:p>
            <a:pPr algn="just"/>
            <a:r>
              <a:rPr lang="vi-VN" sz="2800" b="1" dirty="0">
                <a:solidFill>
                  <a:srgbClr val="C00000"/>
                </a:solidFill>
              </a:rPr>
              <a:t>Bằng cách so sánh với cây bàng già, đặc tả mái tóc bạc trắng.</a:t>
            </a:r>
            <a:endParaRPr lang="en-US" sz="2800" b="1" dirty="0">
              <a:solidFill>
                <a:srgbClr val="C00000"/>
              </a:solidFill>
            </a:endParaRPr>
          </a:p>
        </p:txBody>
      </p:sp>
    </p:spTree>
    <p:custDataLst>
      <p:tags r:id="rId1"/>
    </p:custDataLst>
    <p:extLst>
      <p:ext uri="{BB962C8B-B14F-4D97-AF65-F5344CB8AC3E}">
        <p14:creationId xmlns:p14="http://schemas.microsoft.com/office/powerpoint/2010/main" val="66976684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outVertic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outVertical)">
                                      <p:cBhvr>
                                        <p:cTn id="48" dur="500"/>
                                        <p:tgtEl>
                                          <p:spTgt spid="37"/>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1" grpId="1"/>
      <p:bldP spid="32" grpId="0"/>
      <p:bldP spid="32" grpId="1"/>
      <p:bldP spid="33" grpId="0"/>
      <p:bldP spid="33" grpId="1"/>
      <p:bldP spid="36" grpId="0"/>
      <p:bldP spid="36" grpId="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3">
            <a:extLst>
              <a:ext uri="{FF2B5EF4-FFF2-40B4-BE49-F238E27FC236}">
                <a16:creationId xmlns:a16="http://schemas.microsoft.com/office/drawing/2014/main" id="{40544965-E44A-4D0E-B36C-8083A3E054D2}"/>
              </a:ext>
            </a:extLst>
          </p:cNvPr>
          <p:cNvSpPr txBox="1"/>
          <p:nvPr/>
        </p:nvSpPr>
        <p:spPr>
          <a:xfrm>
            <a:off x="638092" y="425084"/>
            <a:ext cx="10915816" cy="1077218"/>
          </a:xfrm>
          <a:prstGeom prst="rect">
            <a:avLst/>
          </a:prstGeom>
          <a:noFill/>
        </p:spPr>
        <p:txBody>
          <a:bodyPr wrap="square" rtlCol="0">
            <a:spAutoFit/>
          </a:bodyPr>
          <a:lstStyle/>
          <a:p>
            <a:pPr algn="ctr"/>
            <a:r>
              <a:rPr lang="vi-VN" altLang="zh-CN"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2. Viết một đoạn văn khoảng 5 câu tả ngoại hình của một cụ già mà em biết.</a:t>
            </a:r>
            <a:endParaRPr lang="zh-CN" altLang="en-US"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pic>
        <p:nvPicPr>
          <p:cNvPr id="3078" name="Picture 6" descr="Cartoon Border Hand Painted Border Creative Photo Frame Beautiful Photo  Frame, Photo Clipart, Star Box, Cartoon Wireframe PNG Transparent Clipart  Image and PSD … | Creative photo frames, Creative photos, Doodle frames">
            <a:extLst>
              <a:ext uri="{FF2B5EF4-FFF2-40B4-BE49-F238E27FC236}">
                <a16:creationId xmlns:a16="http://schemas.microsoft.com/office/drawing/2014/main" id="{645425DA-4672-414B-B247-80490CA916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500" r="90313">
                        <a14:foregroundMark x1="11719" y1="34219" x2="10938" y2="40781"/>
                        <a14:foregroundMark x1="90000" y1="35469" x2="90313" y2="55781"/>
                        <a14:foregroundMark x1="7969" y1="62187" x2="7969" y2="62187"/>
                        <a14:foregroundMark x1="9219" y1="57813" x2="9219" y2="57813"/>
                        <a14:foregroundMark x1="7500" y1="50781" x2="7500" y2="50781"/>
                        <a14:foregroundMark x1="9688" y1="77813" x2="17188" y2="76719"/>
                        <a14:foregroundMark x1="9688" y1="81250" x2="17500" y2="78750"/>
                        <a14:foregroundMark x1="17500" y1="78750" x2="17500" y2="78750"/>
                      </a14:backgroundRemoval>
                    </a14:imgEffect>
                  </a14:imgLayer>
                </a14:imgProps>
              </a:ext>
              <a:ext uri="{28A0092B-C50C-407E-A947-70E740481C1C}">
                <a14:useLocalDpi xmlns:a14="http://schemas.microsoft.com/office/drawing/2010/main" val="0"/>
              </a:ext>
            </a:extLst>
          </a:blip>
          <a:srcRect/>
          <a:stretch>
            <a:fillRect/>
          </a:stretch>
        </p:blipFill>
        <p:spPr bwMode="auto">
          <a:xfrm>
            <a:off x="426720" y="822960"/>
            <a:ext cx="6004560" cy="4450080"/>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3">
            <a:extLst>
              <a:ext uri="{FF2B5EF4-FFF2-40B4-BE49-F238E27FC236}">
                <a16:creationId xmlns:a16="http://schemas.microsoft.com/office/drawing/2014/main" id="{511986CA-F4DE-47C2-91C5-D3E7898778A8}"/>
              </a:ext>
            </a:extLst>
          </p:cNvPr>
          <p:cNvSpPr txBox="1"/>
          <p:nvPr/>
        </p:nvSpPr>
        <p:spPr>
          <a:xfrm>
            <a:off x="2451654" y="2169944"/>
            <a:ext cx="2242266" cy="646331"/>
          </a:xfrm>
          <a:prstGeom prst="rect">
            <a:avLst/>
          </a:prstGeom>
          <a:noFill/>
        </p:spPr>
        <p:txBody>
          <a:bodyPr wrap="square" rtlCol="0">
            <a:spAutoFit/>
          </a:bodyPr>
          <a:lstStyle/>
          <a:p>
            <a:pPr algn="ctr"/>
            <a:r>
              <a:rPr lang="vi-VN" altLang="zh-CN" sz="3600" b="1"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Hình thức</a:t>
            </a:r>
            <a:endParaRPr lang="zh-CN" altLang="en-US" sz="3600" b="1" dirty="0">
              <a:solidFill>
                <a:srgbClr val="00B05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27" name="Rectangle 26">
            <a:extLst>
              <a:ext uri="{FF2B5EF4-FFF2-40B4-BE49-F238E27FC236}">
                <a16:creationId xmlns:a16="http://schemas.microsoft.com/office/drawing/2014/main" id="{783C91E1-496B-40E2-A350-0E53F357C39F}"/>
              </a:ext>
            </a:extLst>
          </p:cNvPr>
          <p:cNvSpPr/>
          <p:nvPr/>
        </p:nvSpPr>
        <p:spPr>
          <a:xfrm>
            <a:off x="1066011" y="2933180"/>
            <a:ext cx="4725977" cy="1384995"/>
          </a:xfrm>
          <a:prstGeom prst="rect">
            <a:avLst/>
          </a:prstGeom>
        </p:spPr>
        <p:txBody>
          <a:bodyPr wrap="square">
            <a:spAutoFit/>
          </a:bodyPr>
          <a:lstStyle/>
          <a:p>
            <a:pPr marL="457200" indent="-457200" algn="just">
              <a:buFont typeface="Wingdings" panose="05000000000000000000" pitchFamily="2" charset="2"/>
              <a:buChar char="Ø"/>
            </a:pPr>
            <a:r>
              <a:rPr lang="vi-VN" sz="2800" b="1" dirty="0">
                <a:solidFill>
                  <a:srgbClr val="002060"/>
                </a:solidFill>
              </a:rPr>
              <a:t>Đoạn văn khoảng 5 câu</a:t>
            </a:r>
          </a:p>
          <a:p>
            <a:pPr marL="457200" indent="-457200" algn="just">
              <a:buFont typeface="Wingdings" panose="05000000000000000000" pitchFamily="2" charset="2"/>
              <a:buChar char="Ø"/>
            </a:pPr>
            <a:r>
              <a:rPr lang="vi-VN" sz="2800" b="1" dirty="0">
                <a:solidFill>
                  <a:srgbClr val="002060"/>
                </a:solidFill>
              </a:rPr>
              <a:t>Đoạn văn có mở đoạn, thân đoạn, kết đoạn.</a:t>
            </a:r>
          </a:p>
        </p:txBody>
      </p:sp>
      <p:pic>
        <p:nvPicPr>
          <p:cNvPr id="28" name="Picture 6" descr="Cartoon Border Hand Painted Border Creative Photo Frame Beautiful Photo  Frame, Photo Clipart, Star Box, Cartoon Wireframe PNG Transparent Clipart  Image and PSD … | Creative photo frames, Creative photos, Doodle frames">
            <a:extLst>
              <a:ext uri="{FF2B5EF4-FFF2-40B4-BE49-F238E27FC236}">
                <a16:creationId xmlns:a16="http://schemas.microsoft.com/office/drawing/2014/main" id="{0DD2ED53-1D7F-46FC-86B9-35C52AC6A7F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500" r="90313">
                        <a14:foregroundMark x1="11719" y1="34219" x2="10938" y2="40781"/>
                        <a14:foregroundMark x1="90000" y1="35469" x2="90313" y2="55781"/>
                        <a14:foregroundMark x1="7969" y1="62187" x2="7969" y2="62187"/>
                        <a14:foregroundMark x1="9219" y1="57813" x2="9219" y2="57813"/>
                        <a14:foregroundMark x1="7500" y1="50781" x2="7500" y2="50781"/>
                        <a14:foregroundMark x1="9688" y1="77813" x2="17188" y2="76719"/>
                        <a14:foregroundMark x1="9688" y1="81250" x2="17500" y2="78750"/>
                        <a14:foregroundMark x1="17500" y1="78750" x2="17500" y2="78750"/>
                      </a14:backgroundRemoval>
                    </a14:imgEffect>
                  </a14:imgLayer>
                </a14:imgProps>
              </a:ext>
              <a:ext uri="{28A0092B-C50C-407E-A947-70E740481C1C}">
                <a14:useLocalDpi xmlns:a14="http://schemas.microsoft.com/office/drawing/2010/main" val="0"/>
              </a:ext>
            </a:extLst>
          </a:blip>
          <a:srcRect/>
          <a:stretch>
            <a:fillRect/>
          </a:stretch>
        </p:blipFill>
        <p:spPr bwMode="auto">
          <a:xfrm>
            <a:off x="5747468" y="822960"/>
            <a:ext cx="6004560" cy="4450080"/>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3">
            <a:extLst>
              <a:ext uri="{FF2B5EF4-FFF2-40B4-BE49-F238E27FC236}">
                <a16:creationId xmlns:a16="http://schemas.microsoft.com/office/drawing/2014/main" id="{C27429F2-8618-4D69-8758-995C1B9992F2}"/>
              </a:ext>
            </a:extLst>
          </p:cNvPr>
          <p:cNvSpPr txBox="1"/>
          <p:nvPr/>
        </p:nvSpPr>
        <p:spPr>
          <a:xfrm>
            <a:off x="7772402" y="2169944"/>
            <a:ext cx="2242266" cy="646331"/>
          </a:xfrm>
          <a:prstGeom prst="rect">
            <a:avLst/>
          </a:prstGeom>
          <a:noFill/>
        </p:spPr>
        <p:txBody>
          <a:bodyPr wrap="square" rtlCol="0">
            <a:spAutoFit/>
          </a:bodyPr>
          <a:lstStyle/>
          <a:p>
            <a:pPr algn="ctr"/>
            <a:r>
              <a:rPr lang="vi-VN" altLang="zh-CN" sz="36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rPr>
              <a:t>Nội dung</a:t>
            </a:r>
            <a:endParaRPr lang="zh-CN" altLang="en-US" sz="3600" b="1" dirty="0">
              <a:solidFill>
                <a:schemeClr val="accent4"/>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0" name="Rectangle 29">
            <a:extLst>
              <a:ext uri="{FF2B5EF4-FFF2-40B4-BE49-F238E27FC236}">
                <a16:creationId xmlns:a16="http://schemas.microsoft.com/office/drawing/2014/main" id="{7DC4B2A0-0CC2-4C89-8FA5-9A9E1FF1C649}"/>
              </a:ext>
            </a:extLst>
          </p:cNvPr>
          <p:cNvSpPr/>
          <p:nvPr/>
        </p:nvSpPr>
        <p:spPr>
          <a:xfrm>
            <a:off x="6296108" y="2933180"/>
            <a:ext cx="4955777" cy="954107"/>
          </a:xfrm>
          <a:prstGeom prst="rect">
            <a:avLst/>
          </a:prstGeom>
        </p:spPr>
        <p:txBody>
          <a:bodyPr wrap="square">
            <a:spAutoFit/>
          </a:bodyPr>
          <a:lstStyle/>
          <a:p>
            <a:pPr marL="457200" indent="-457200" algn="just">
              <a:buFont typeface="Wingdings" panose="05000000000000000000" pitchFamily="2" charset="2"/>
              <a:buChar char="Ø"/>
            </a:pPr>
            <a:r>
              <a:rPr lang="vi-VN" sz="2800" b="1" dirty="0">
                <a:solidFill>
                  <a:srgbClr val="7030A0"/>
                </a:solidFill>
              </a:rPr>
              <a:t>Tả ngoại hình một cụ già</a:t>
            </a:r>
          </a:p>
          <a:p>
            <a:pPr algn="just"/>
            <a:r>
              <a:rPr lang="vi-VN" sz="2800" b="1" dirty="0">
                <a:solidFill>
                  <a:srgbClr val="7030A0"/>
                </a:solidFill>
              </a:rPr>
              <a:t>     mà em biết</a:t>
            </a:r>
          </a:p>
        </p:txBody>
      </p:sp>
      <p:pic>
        <p:nvPicPr>
          <p:cNvPr id="3080" name="Picture 8" descr="Hình ảnh Dấu Chấm Than Hoạt Hình Doodle, Phim Hoạt Hình, Hoạt Hình, Dấu  Chấm Than miễn phí tải tập tin PNG PSDComment và Vector">
            <a:extLst>
              <a:ext uri="{FF2B5EF4-FFF2-40B4-BE49-F238E27FC236}">
                <a16:creationId xmlns:a16="http://schemas.microsoft.com/office/drawing/2014/main" id="{F2F605D3-2395-4746-95BE-CBB78ABDD62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9594" y="483342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
            <a:extLst>
              <a:ext uri="{FF2B5EF4-FFF2-40B4-BE49-F238E27FC236}">
                <a16:creationId xmlns:a16="http://schemas.microsoft.com/office/drawing/2014/main" id="{64765A41-C0C5-4B4E-8872-4428204101A5}"/>
              </a:ext>
            </a:extLst>
          </p:cNvPr>
          <p:cNvSpPr txBox="1"/>
          <p:nvPr/>
        </p:nvSpPr>
        <p:spPr>
          <a:xfrm>
            <a:off x="1661159" y="4978418"/>
            <a:ext cx="9723121" cy="1384995"/>
          </a:xfrm>
          <a:prstGeom prst="rect">
            <a:avLst/>
          </a:prstGeom>
          <a:noFill/>
        </p:spPr>
        <p:txBody>
          <a:bodyPr wrap="square" rtlCol="0">
            <a:spAutoFit/>
          </a:bodyPr>
          <a:lstStyle/>
          <a:p>
            <a:pPr algn="just"/>
            <a:r>
              <a:rPr lang="vi-VN" altLang="zh-CN" sz="2800" b="1" dirty="0">
                <a:solidFill>
                  <a:srgbClr val="FF0000"/>
                </a:solidFill>
                <a:ea typeface="字魂46号-喵喵体" panose="00000500000000000000" pitchFamily="2" charset="-122"/>
                <a:cs typeface="Pattaya" panose="00000500000000000000" pitchFamily="2" charset="-34"/>
              </a:rPr>
              <a:t>Lưu ý: Miêu tả ngoại hình nhân vật không nhất thiết phải tả đầy đủ tất cả các đặc điểm mà chỉ tả những đặc điểm tiêu biểu.</a:t>
            </a:r>
          </a:p>
        </p:txBody>
      </p:sp>
    </p:spTree>
    <p:custDataLst>
      <p:tags r:id="rId1"/>
    </p:custDataLst>
    <p:extLst>
      <p:ext uri="{BB962C8B-B14F-4D97-AF65-F5344CB8AC3E}">
        <p14:creationId xmlns:p14="http://schemas.microsoft.com/office/powerpoint/2010/main" val="28410021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out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out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fade">
                                      <p:cBhvr>
                                        <p:cTn id="38" dur="500"/>
                                        <p:tgtEl>
                                          <p:spTgt spid="3080"/>
                                        </p:tgtEl>
                                      </p:cBhvr>
                                    </p:animEffect>
                                  </p:childTnLst>
                                </p:cTn>
                              </p:par>
                              <p:par>
                                <p:cTn id="39" presetID="26" presetClass="emph" presetSubtype="0" repeatCount="indefinite" fill="hold" nodeType="withEffect">
                                  <p:stCondLst>
                                    <p:cond delay="0"/>
                                  </p:stCondLst>
                                  <p:childTnLst>
                                    <p:animEffect transition="out" filter="fade">
                                      <p:cBhvr>
                                        <p:cTn id="40" dur="500" tmFilter="0, 0; .2, .5; .8, .5; 1, 0"/>
                                        <p:tgtEl>
                                          <p:spTgt spid="3080"/>
                                        </p:tgtEl>
                                      </p:cBhvr>
                                    </p:animEffect>
                                    <p:animScale>
                                      <p:cBhvr>
                                        <p:cTn id="41" dur="250" autoRev="1" fill="hold"/>
                                        <p:tgtEl>
                                          <p:spTgt spid="3080"/>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outVertic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i chia tay, Ê – đi- xơn đã nói với bà cụ điều gì ? Đọc truyện">
            <a:extLst>
              <a:ext uri="{FF2B5EF4-FFF2-40B4-BE49-F238E27FC236}">
                <a16:creationId xmlns:a16="http://schemas.microsoft.com/office/drawing/2014/main" id="{FE7CCF16-9D27-481B-AA05-66F0656645B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84" b="98812" l="2105" r="40632">
                        <a14:foregroundMark x1="8632" y1="3762" x2="28211" y2="9505"/>
                        <a14:foregroundMark x1="3368" y1="53861" x2="3368" y2="53861"/>
                        <a14:foregroundMark x1="20632" y1="75644" x2="20632" y2="75644"/>
                        <a14:foregroundMark x1="21474" y1="89505" x2="21474" y2="89505"/>
                        <a14:foregroundMark x1="21474" y1="98812" x2="21474" y2="98812"/>
                        <a14:foregroundMark x1="22316" y1="2178" x2="22316" y2="2178"/>
                        <a14:foregroundMark x1="12421" y1="1782" x2="12421" y2="1782"/>
                        <a14:foregroundMark x1="2105" y1="43366" x2="2105" y2="43366"/>
                      </a14:backgroundRemoval>
                    </a14:imgEffect>
                  </a14:imgLayer>
                </a14:imgProps>
              </a:ext>
              <a:ext uri="{28A0092B-C50C-407E-A947-70E740481C1C}">
                <a14:useLocalDpi xmlns:a14="http://schemas.microsoft.com/office/drawing/2010/main" val="0"/>
              </a:ext>
            </a:extLst>
          </a:blip>
          <a:srcRect r="54716"/>
          <a:stretch/>
        </p:blipFill>
        <p:spPr bwMode="auto">
          <a:xfrm>
            <a:off x="1110609" y="1891890"/>
            <a:ext cx="1994617" cy="4682853"/>
          </a:xfrm>
          <a:prstGeom prst="rect">
            <a:avLst/>
          </a:prstGeom>
          <a:noFill/>
          <a:extLst>
            <a:ext uri="{909E8E84-426E-40DD-AFC4-6F175D3DCCD1}">
              <a14:hiddenFill xmlns:a14="http://schemas.microsoft.com/office/drawing/2010/main">
                <a:solidFill>
                  <a:srgbClr val="FFFFFF"/>
                </a:solidFill>
              </a14:hiddenFill>
            </a:ext>
          </a:extLst>
        </p:spPr>
      </p:pic>
      <p:sp>
        <p:nvSpPr>
          <p:cNvPr id="25" name="文本框 3">
            <a:extLst>
              <a:ext uri="{FF2B5EF4-FFF2-40B4-BE49-F238E27FC236}">
                <a16:creationId xmlns:a16="http://schemas.microsoft.com/office/drawing/2014/main" id="{40544965-E44A-4D0E-B36C-8083A3E054D2}"/>
              </a:ext>
            </a:extLst>
          </p:cNvPr>
          <p:cNvSpPr txBox="1"/>
          <p:nvPr/>
        </p:nvSpPr>
        <p:spPr>
          <a:xfrm>
            <a:off x="638092" y="653454"/>
            <a:ext cx="10915816" cy="523220"/>
          </a:xfrm>
          <a:prstGeom prst="rect">
            <a:avLst/>
          </a:prstGeom>
          <a:noFill/>
        </p:spPr>
        <p:txBody>
          <a:bodyPr wrap="square" rtlCol="0">
            <a:spAutoFit/>
          </a:bodyPr>
          <a:lstStyle/>
          <a:p>
            <a:pPr algn="ctr"/>
            <a:r>
              <a:rPr lang="vi-VN" altLang="zh-CN" sz="28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2. Viết một đoạn văn khoảng 5 câu tả ngoại hình của một cụ già mà em biết.</a:t>
            </a:r>
            <a:endParaRPr lang="zh-CN" altLang="en-US" sz="28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5" name="TextBox 4">
            <a:extLst>
              <a:ext uri="{FF2B5EF4-FFF2-40B4-BE49-F238E27FC236}">
                <a16:creationId xmlns:a16="http://schemas.microsoft.com/office/drawing/2014/main" id="{28E4161C-A7EC-4F36-8CCB-8B51B6261FF2}"/>
              </a:ext>
            </a:extLst>
          </p:cNvPr>
          <p:cNvSpPr txBox="1"/>
          <p:nvPr/>
        </p:nvSpPr>
        <p:spPr>
          <a:xfrm>
            <a:off x="1406597" y="1244841"/>
            <a:ext cx="1227297" cy="578882"/>
          </a:xfrm>
          <a:prstGeom prst="roundRect">
            <a:avLst/>
          </a:prstGeom>
          <a:noFill/>
          <a:ln w="76200">
            <a:solidFill>
              <a:schemeClr val="accent1"/>
            </a:solidFill>
            <a:prstDash val="lgDashDotDot"/>
          </a:ln>
        </p:spPr>
        <p:txBody>
          <a:bodyPr wrap="square" rtlCol="0" anchor="ctr">
            <a:spAutoFit/>
          </a:bodyPr>
          <a:lstStyle/>
          <a:p>
            <a:pPr algn="ctr"/>
            <a:r>
              <a:rPr lang="vi-VN" sz="2800" dirty="0">
                <a:solidFill>
                  <a:srgbClr val="002060"/>
                </a:solidFill>
                <a:latin typeface="Pattaya" panose="00000500000000000000" pitchFamily="2" charset="-34"/>
                <a:cs typeface="Pattaya" panose="00000500000000000000" pitchFamily="2" charset="-34"/>
              </a:rPr>
              <a:t>Gợi ý</a:t>
            </a:r>
            <a:endParaRPr lang="vi-VN" sz="4000" b="1" dirty="0">
              <a:solidFill>
                <a:srgbClr val="C00000"/>
              </a:solidFill>
              <a:latin typeface="Fleur De Leah" pitchFamily="2" charset="0"/>
              <a:cs typeface="Pattaya" panose="00000500000000000000" pitchFamily="2" charset="-34"/>
            </a:endParaRPr>
          </a:p>
        </p:txBody>
      </p:sp>
      <p:sp>
        <p:nvSpPr>
          <p:cNvPr id="6" name="TextBox 5">
            <a:extLst>
              <a:ext uri="{FF2B5EF4-FFF2-40B4-BE49-F238E27FC236}">
                <a16:creationId xmlns:a16="http://schemas.microsoft.com/office/drawing/2014/main" id="{4268EFEA-36DC-475E-A2CF-F83163934693}"/>
              </a:ext>
            </a:extLst>
          </p:cNvPr>
          <p:cNvSpPr txBox="1"/>
          <p:nvPr/>
        </p:nvSpPr>
        <p:spPr>
          <a:xfrm>
            <a:off x="3346765" y="1551825"/>
            <a:ext cx="7824870" cy="1532334"/>
          </a:xfrm>
          <a:prstGeom prst="roundRect">
            <a:avLst/>
          </a:prstGeom>
          <a:noFill/>
          <a:ln w="76200">
            <a:solidFill>
              <a:schemeClr val="accent4"/>
            </a:solidFill>
            <a:prstDash val="sysDash"/>
          </a:ln>
        </p:spPr>
        <p:txBody>
          <a:bodyPr wrap="square" rtlCol="0" anchor="ctr">
            <a:spAutoFit/>
          </a:bodyPr>
          <a:lstStyle/>
          <a:p>
            <a:pPr marL="514350" indent="-514350" algn="just">
              <a:buAutoNum type="arabicPeriod"/>
            </a:pPr>
            <a:r>
              <a:rPr lang="vi-VN" sz="2800" b="1" dirty="0">
                <a:solidFill>
                  <a:srgbClr val="002060"/>
                </a:solidFill>
                <a:cs typeface="Pattaya" panose="00000500000000000000" pitchFamily="2" charset="-34"/>
              </a:rPr>
              <a:t>Mở đoạn: Giới thiệu về người em định tả</a:t>
            </a:r>
            <a:endParaRPr lang="vi-VN" sz="4000" b="1" dirty="0">
              <a:solidFill>
                <a:srgbClr val="C00000"/>
              </a:solidFill>
              <a:cs typeface="Pattaya" panose="00000500000000000000" pitchFamily="2" charset="-34"/>
            </a:endParaRPr>
          </a:p>
          <a:p>
            <a:pPr algn="just"/>
            <a:r>
              <a:rPr lang="vi-VN" sz="2800" i="1" dirty="0">
                <a:solidFill>
                  <a:srgbClr val="00B050"/>
                </a:solidFill>
                <a:cs typeface="Pattaya" panose="00000500000000000000" pitchFamily="2" charset="-34"/>
              </a:rPr>
              <a:t>(Người đó là ai? Người đó có quan hệ thế nào với em?</a:t>
            </a:r>
            <a:endParaRPr lang="vi-VN" i="1" dirty="0">
              <a:solidFill>
                <a:srgbClr val="00B050"/>
              </a:solidFill>
              <a:cs typeface="Pattaya" panose="00000500000000000000" pitchFamily="2" charset="-34"/>
            </a:endParaRPr>
          </a:p>
        </p:txBody>
      </p:sp>
      <p:sp>
        <p:nvSpPr>
          <p:cNvPr id="7" name="TextBox 6">
            <a:extLst>
              <a:ext uri="{FF2B5EF4-FFF2-40B4-BE49-F238E27FC236}">
                <a16:creationId xmlns:a16="http://schemas.microsoft.com/office/drawing/2014/main" id="{DF1B7B8C-605E-497C-BB80-2A994001247E}"/>
              </a:ext>
            </a:extLst>
          </p:cNvPr>
          <p:cNvSpPr txBox="1"/>
          <p:nvPr/>
        </p:nvSpPr>
        <p:spPr>
          <a:xfrm>
            <a:off x="3346765" y="3311984"/>
            <a:ext cx="7824870" cy="1532334"/>
          </a:xfrm>
          <a:prstGeom prst="roundRect">
            <a:avLst/>
          </a:prstGeom>
          <a:noFill/>
          <a:ln w="76200">
            <a:solidFill>
              <a:srgbClr val="7030A0"/>
            </a:solidFill>
            <a:prstDash val="sysDash"/>
          </a:ln>
        </p:spPr>
        <p:txBody>
          <a:bodyPr wrap="square" rtlCol="0" anchor="ctr">
            <a:spAutoFit/>
          </a:bodyPr>
          <a:lstStyle/>
          <a:p>
            <a:pPr algn="just"/>
            <a:r>
              <a:rPr lang="vi-VN" sz="2800" b="1" dirty="0">
                <a:solidFill>
                  <a:srgbClr val="002060"/>
                </a:solidFill>
                <a:cs typeface="Pattaya" panose="00000500000000000000" pitchFamily="2" charset="-34"/>
              </a:rPr>
              <a:t>2. Thân đoạn: (Tả ngoại hình)</a:t>
            </a:r>
          </a:p>
          <a:p>
            <a:pPr algn="just"/>
            <a:r>
              <a:rPr lang="vi-VN" sz="2800" i="1" dirty="0">
                <a:solidFill>
                  <a:srgbClr val="00B050"/>
                </a:solidFill>
                <a:cs typeface="Pattaya" panose="00000500000000000000" pitchFamily="2" charset="-34"/>
              </a:rPr>
              <a:t>Chọn tả những đặc điểm tiêu biểu (dáng người, khuôn mặt, làn da, mái tóc, đôi mắt,...) </a:t>
            </a:r>
          </a:p>
        </p:txBody>
      </p:sp>
      <p:sp>
        <p:nvSpPr>
          <p:cNvPr id="8" name="TextBox 7">
            <a:extLst>
              <a:ext uri="{FF2B5EF4-FFF2-40B4-BE49-F238E27FC236}">
                <a16:creationId xmlns:a16="http://schemas.microsoft.com/office/drawing/2014/main" id="{7173C049-AC73-42FF-9D3A-A27EA7A89165}"/>
              </a:ext>
            </a:extLst>
          </p:cNvPr>
          <p:cNvSpPr txBox="1"/>
          <p:nvPr/>
        </p:nvSpPr>
        <p:spPr>
          <a:xfrm>
            <a:off x="3346765" y="5072143"/>
            <a:ext cx="7824870" cy="1055608"/>
          </a:xfrm>
          <a:prstGeom prst="roundRect">
            <a:avLst/>
          </a:prstGeom>
          <a:noFill/>
          <a:ln w="76200">
            <a:solidFill>
              <a:srgbClr val="00B0F0"/>
            </a:solidFill>
            <a:prstDash val="sysDash"/>
          </a:ln>
        </p:spPr>
        <p:txBody>
          <a:bodyPr wrap="square" rtlCol="0" anchor="ctr">
            <a:spAutoFit/>
          </a:bodyPr>
          <a:lstStyle/>
          <a:p>
            <a:pPr algn="just"/>
            <a:r>
              <a:rPr lang="vi-VN" sz="2800" b="1" dirty="0">
                <a:solidFill>
                  <a:srgbClr val="002060"/>
                </a:solidFill>
                <a:cs typeface="Pattaya" panose="00000500000000000000" pitchFamily="2" charset="-34"/>
              </a:rPr>
              <a:t>3. Kết đoạn:</a:t>
            </a:r>
          </a:p>
          <a:p>
            <a:pPr algn="just"/>
            <a:r>
              <a:rPr lang="vi-VN" sz="2800" i="1" dirty="0">
                <a:solidFill>
                  <a:srgbClr val="00B050"/>
                </a:solidFill>
                <a:cs typeface="Pattaya" panose="00000500000000000000" pitchFamily="2" charset="-34"/>
              </a:rPr>
              <a:t>Nêu tình cảm của em với người đó.</a:t>
            </a:r>
          </a:p>
        </p:txBody>
      </p:sp>
    </p:spTree>
    <p:custDataLst>
      <p:tags r:id="rId1"/>
    </p:custDataLst>
    <p:extLst>
      <p:ext uri="{BB962C8B-B14F-4D97-AF65-F5344CB8AC3E}">
        <p14:creationId xmlns:p14="http://schemas.microsoft.com/office/powerpoint/2010/main" val="2921807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hi chia tay, Ê – đi- xơn đã nói với bà cụ điều gì ? Đọc truyện">
            <a:extLst>
              <a:ext uri="{FF2B5EF4-FFF2-40B4-BE49-F238E27FC236}">
                <a16:creationId xmlns:a16="http://schemas.microsoft.com/office/drawing/2014/main" id="{FE7CCF16-9D27-481B-AA05-66F0656645B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84" b="98812" l="2105" r="40632">
                        <a14:foregroundMark x1="8632" y1="3762" x2="28211" y2="9505"/>
                        <a14:foregroundMark x1="3368" y1="53861" x2="3368" y2="53861"/>
                        <a14:foregroundMark x1="20632" y1="75644" x2="20632" y2="75644"/>
                        <a14:foregroundMark x1="21474" y1="89505" x2="21474" y2="89505"/>
                        <a14:foregroundMark x1="21474" y1="98812" x2="21474" y2="98812"/>
                        <a14:foregroundMark x1="22316" y1="2178" x2="22316" y2="2178"/>
                        <a14:foregroundMark x1="12421" y1="1782" x2="12421" y2="1782"/>
                        <a14:foregroundMark x1="2105" y1="43366" x2="2105" y2="43366"/>
                      </a14:backgroundRemoval>
                    </a14:imgEffect>
                  </a14:imgLayer>
                </a14:imgProps>
              </a:ext>
              <a:ext uri="{28A0092B-C50C-407E-A947-70E740481C1C}">
                <a14:useLocalDpi xmlns:a14="http://schemas.microsoft.com/office/drawing/2010/main" val="0"/>
              </a:ext>
            </a:extLst>
          </a:blip>
          <a:srcRect r="54716"/>
          <a:stretch/>
        </p:blipFill>
        <p:spPr bwMode="auto">
          <a:xfrm flipH="1">
            <a:off x="9641327" y="1593546"/>
            <a:ext cx="1994617" cy="4682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E4161C-A7EC-4F36-8CCB-8B51B6261FF2}"/>
              </a:ext>
            </a:extLst>
          </p:cNvPr>
          <p:cNvSpPr txBox="1"/>
          <p:nvPr/>
        </p:nvSpPr>
        <p:spPr>
          <a:xfrm>
            <a:off x="4844333" y="726681"/>
            <a:ext cx="1995802" cy="578882"/>
          </a:xfrm>
          <a:prstGeom prst="roundRect">
            <a:avLst/>
          </a:prstGeom>
          <a:noFill/>
          <a:ln w="76200">
            <a:solidFill>
              <a:schemeClr val="accent1"/>
            </a:solidFill>
            <a:prstDash val="lgDashDotDot"/>
          </a:ln>
        </p:spPr>
        <p:txBody>
          <a:bodyPr wrap="square" rtlCol="0" anchor="ctr">
            <a:spAutoFit/>
          </a:bodyPr>
          <a:lstStyle/>
          <a:p>
            <a:pPr algn="ctr"/>
            <a:r>
              <a:rPr lang="vi-VN" sz="2800">
                <a:solidFill>
                  <a:srgbClr val="002060"/>
                </a:solidFill>
                <a:latin typeface="Pattaya" panose="00000500000000000000" pitchFamily="2" charset="-34"/>
                <a:cs typeface="Pattaya" panose="00000500000000000000" pitchFamily="2" charset="-34"/>
              </a:rPr>
              <a:t>Tham khảo</a:t>
            </a:r>
            <a:endParaRPr lang="vi-VN" sz="4000" b="1" dirty="0">
              <a:solidFill>
                <a:srgbClr val="C00000"/>
              </a:solidFill>
              <a:latin typeface="Fleur De Leah" pitchFamily="2" charset="0"/>
              <a:cs typeface="Pattaya" panose="00000500000000000000" pitchFamily="2" charset="-34"/>
            </a:endParaRPr>
          </a:p>
        </p:txBody>
      </p:sp>
      <p:sp>
        <p:nvSpPr>
          <p:cNvPr id="6" name="TextBox 5">
            <a:extLst>
              <a:ext uri="{FF2B5EF4-FFF2-40B4-BE49-F238E27FC236}">
                <a16:creationId xmlns:a16="http://schemas.microsoft.com/office/drawing/2014/main" id="{4268EFEA-36DC-475E-A2CF-F83163934693}"/>
              </a:ext>
            </a:extLst>
          </p:cNvPr>
          <p:cNvSpPr txBox="1"/>
          <p:nvPr/>
        </p:nvSpPr>
        <p:spPr>
          <a:xfrm>
            <a:off x="592372" y="1738627"/>
            <a:ext cx="9389828" cy="4392692"/>
          </a:xfrm>
          <a:prstGeom prst="roundRect">
            <a:avLst/>
          </a:prstGeom>
          <a:noFill/>
          <a:ln w="76200">
            <a:solidFill>
              <a:schemeClr val="accent4"/>
            </a:solidFill>
            <a:prstDash val="sysDash"/>
          </a:ln>
        </p:spPr>
        <p:txBody>
          <a:bodyPr wrap="square" rtlCol="0" anchor="ctr">
            <a:spAutoFit/>
          </a:bodyPr>
          <a:lstStyle/>
          <a:p>
            <a:pPr algn="just"/>
            <a:r>
              <a:rPr lang="en-US" sz="2800" b="1">
                <a:solidFill>
                  <a:srgbClr val="002060"/>
                </a:solidFill>
                <a:cs typeface="Pattaya" panose="00000500000000000000" pitchFamily="2" charset="-34"/>
              </a:rPr>
              <a:t>	</a:t>
            </a:r>
            <a:r>
              <a:rPr lang="vi-VN" sz="2800" b="1">
                <a:solidFill>
                  <a:srgbClr val="002060"/>
                </a:solidFill>
                <a:cs typeface="Pattaya" panose="00000500000000000000" pitchFamily="2" charset="-34"/>
              </a:rPr>
              <a:t>Bà</a:t>
            </a:r>
            <a:r>
              <a:rPr lang="vi-VN" sz="2800" b="1" dirty="0">
                <a:solidFill>
                  <a:srgbClr val="002060"/>
                </a:solidFill>
                <a:cs typeface="Pattaya" panose="00000500000000000000" pitchFamily="2" charset="-34"/>
              </a:rPr>
              <a:t> ngoại em năm nay đã gần bảy mươi tuổi. Mái tóc bà đã bạc trắng như cước. Những nếp nhăn hằn sâu trên khuôn mặt phúc hậu. Mỗi khi ngoại cười, ánh mắt toát lên vẻ hiền từ, ấm áp. Da bà đã có nhiều chấm đồi mồi. Giọng bà trầm ấm như giọng bà tiên trong những câu chuyện cổ. Những kỉ niệm về bà còn đọng mãi trong tâm trí em. Bà là người dạy cho em những nét chữ đầu tiên. Em yêu lắm ngoại của em.</a:t>
            </a:r>
            <a:endParaRPr lang="vi-VN" i="1" dirty="0">
              <a:solidFill>
                <a:srgbClr val="00B050"/>
              </a:solidFill>
              <a:cs typeface="Pattaya" panose="00000500000000000000" pitchFamily="2" charset="-34"/>
            </a:endParaRPr>
          </a:p>
        </p:txBody>
      </p:sp>
    </p:spTree>
    <p:custDataLst>
      <p:tags r:id="rId1"/>
    </p:custDataLst>
    <p:extLst>
      <p:ext uri="{BB962C8B-B14F-4D97-AF65-F5344CB8AC3E}">
        <p14:creationId xmlns:p14="http://schemas.microsoft.com/office/powerpoint/2010/main" val="12673065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226107"/>
            <a:ext cx="12192000" cy="6858000"/>
          </a:xfrm>
          <a:prstGeom prst="rect">
            <a:avLst/>
          </a:prstGeom>
        </p:spPr>
      </p:pic>
      <p:sp>
        <p:nvSpPr>
          <p:cNvPr id="4" name="文本框 3">
            <a:extLst>
              <a:ext uri="{FF2B5EF4-FFF2-40B4-BE49-F238E27FC236}">
                <a16:creationId xmlns:a16="http://schemas.microsoft.com/office/drawing/2014/main" id="{F180CBD1-B706-4818-9078-87AAC83FD1CF}"/>
              </a:ext>
            </a:extLst>
          </p:cNvPr>
          <p:cNvSpPr txBox="1"/>
          <p:nvPr/>
        </p:nvSpPr>
        <p:spPr>
          <a:xfrm>
            <a:off x="2033759" y="1397320"/>
            <a:ext cx="1785257" cy="3046988"/>
          </a:xfrm>
          <a:prstGeom prst="rect">
            <a:avLst/>
          </a:prstGeom>
          <a:noFill/>
        </p:spPr>
        <p:txBody>
          <a:bodyPr wrap="square" rtlCol="0">
            <a:spAutoFit/>
          </a:bodyPr>
          <a:lstStyle/>
          <a:p>
            <a:pPr algn="ctr"/>
            <a:r>
              <a:rPr lang="vi-VN" altLang="zh-CN" sz="4800">
                <a:solidFill>
                  <a:srgbClr val="FFC000"/>
                </a:solidFill>
                <a:latin typeface="Pattaya" panose="00000500000000000000" pitchFamily="2" charset="-34"/>
                <a:ea typeface="字魂46号-喵喵体" panose="00000500000000000000" pitchFamily="2" charset="-122"/>
                <a:cs typeface="Pattaya" panose="00000500000000000000" pitchFamily="2" charset="-34"/>
              </a:rPr>
              <a:t>Đánh giá mục tiêu</a:t>
            </a:r>
            <a:endParaRPr lang="vi-VN" altLang="zh-CN" sz="4800" dirty="0">
              <a:solidFill>
                <a:srgbClr val="FFC000"/>
              </a:solidFill>
              <a:latin typeface="Pattaya" panose="00000500000000000000" pitchFamily="2" charset="-34"/>
              <a:ea typeface="字魂46号-喵喵体" panose="00000500000000000000" pitchFamily="2" charset="-122"/>
              <a:cs typeface="Pattaya" panose="00000500000000000000" pitchFamily="2" charset="-34"/>
            </a:endParaRPr>
          </a:p>
        </p:txBody>
      </p:sp>
      <p:grpSp>
        <p:nvGrpSpPr>
          <p:cNvPr id="63" name="Group 62">
            <a:extLst>
              <a:ext uri="{FF2B5EF4-FFF2-40B4-BE49-F238E27FC236}">
                <a16:creationId xmlns:a16="http://schemas.microsoft.com/office/drawing/2014/main" id="{EDE1D556-2BE5-472D-BBAD-911F259135A2}"/>
              </a:ext>
            </a:extLst>
          </p:cNvPr>
          <p:cNvGrpSpPr/>
          <p:nvPr/>
        </p:nvGrpSpPr>
        <p:grpSpPr>
          <a:xfrm>
            <a:off x="2821762" y="1781188"/>
            <a:ext cx="7006691" cy="996725"/>
            <a:chOff x="2209800" y="1294899"/>
            <a:chExt cx="9656618" cy="1072527"/>
          </a:xfrm>
        </p:grpSpPr>
        <p:sp>
          <p:nvSpPr>
            <p:cNvPr id="64" name="圆角矩形 7">
              <a:extLst>
                <a:ext uri="{FF2B5EF4-FFF2-40B4-BE49-F238E27FC236}">
                  <a16:creationId xmlns:a16="http://schemas.microsoft.com/office/drawing/2014/main" id="{9152ED9C-4980-47E2-B386-D10FE288C2F0}"/>
                </a:ext>
              </a:extLst>
            </p:cNvPr>
            <p:cNvSpPr/>
            <p:nvPr/>
          </p:nvSpPr>
          <p:spPr>
            <a:xfrm>
              <a:off x="3794538" y="1294899"/>
              <a:ext cx="7677670"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đoạn văn tả </a:t>
              </a:r>
              <a:r>
                <a:rPr lang="vi-VN" altLang="zh-CN" sz="2800" kern="1200" dirty="0">
                  <a:solidFill>
                    <a:srgbClr val="FFC000"/>
                  </a:solidFill>
                  <a:latin typeface="Pattaya" panose="00000500000000000000" pitchFamily="2" charset="-34"/>
                  <a:ea typeface="黑体" panose="02010609060101010101" pitchFamily="49" charset="-122"/>
                  <a:cs typeface="Pattaya" panose="00000500000000000000" pitchFamily="2" charset="-34"/>
                </a:rPr>
                <a:t>Bà cụ bán hàng nước chè</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5" name="矩形 39">
              <a:extLst>
                <a:ext uri="{FF2B5EF4-FFF2-40B4-BE49-F238E27FC236}">
                  <a16:creationId xmlns:a16="http://schemas.microsoft.com/office/drawing/2014/main" id="{C6870A1F-DC58-4D66-B50A-DD4E55E38EB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66" name="Group 65">
            <a:extLst>
              <a:ext uri="{FF2B5EF4-FFF2-40B4-BE49-F238E27FC236}">
                <a16:creationId xmlns:a16="http://schemas.microsoft.com/office/drawing/2014/main" id="{0B5FA00D-DC11-420C-918D-BAFCB04BE777}"/>
              </a:ext>
            </a:extLst>
          </p:cNvPr>
          <p:cNvGrpSpPr/>
          <p:nvPr/>
        </p:nvGrpSpPr>
        <p:grpSpPr>
          <a:xfrm>
            <a:off x="3033282" y="3091289"/>
            <a:ext cx="6963651" cy="996725"/>
            <a:chOff x="2209800" y="1294899"/>
            <a:chExt cx="9656618" cy="1072527"/>
          </a:xfrm>
        </p:grpSpPr>
        <p:sp>
          <p:nvSpPr>
            <p:cNvPr id="67" name="圆角矩形 7">
              <a:extLst>
                <a:ext uri="{FF2B5EF4-FFF2-40B4-BE49-F238E27FC236}">
                  <a16:creationId xmlns:a16="http://schemas.microsoft.com/office/drawing/2014/main" id="{E843E9E4-C458-426E-9907-0E112A1D8E18}"/>
                </a:ext>
              </a:extLst>
            </p:cNvPr>
            <p:cNvSpPr/>
            <p:nvPr/>
          </p:nvSpPr>
          <p:spPr>
            <a:xfrm>
              <a:off x="3548078" y="1294899"/>
              <a:ext cx="7725123"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đoạn văn ngắn tả ngoại hình của một cụ già mà em biết.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8" name="矩形 39">
              <a:extLst>
                <a:ext uri="{FF2B5EF4-FFF2-40B4-BE49-F238E27FC236}">
                  <a16:creationId xmlns:a16="http://schemas.microsoft.com/office/drawing/2014/main" id="{17C1C62E-832D-4BD5-9B35-D19D8EC17228}"/>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pic>
        <p:nvPicPr>
          <p:cNvPr id="9218" name="Picture 2" descr="Hình ảnh Dấu Kiểm Màu Xanh Lá Cây Biểu Tượng Phong Cách Phim Hoạt Hình,  Vâng, Kiểm Tra Biểu Tượng, Biểu Tượng đánh Dấu Vector và PNG với nền trong  suốt để">
            <a:extLst>
              <a:ext uri="{FF2B5EF4-FFF2-40B4-BE49-F238E27FC236}">
                <a16:creationId xmlns:a16="http://schemas.microsoft.com/office/drawing/2014/main" id="{19713E03-B60A-4E95-8DC0-2652FCBA043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500" b="92500" l="8438" r="95469">
                        <a14:foregroundMark x1="8750" y1="37188" x2="6250" y2="45938"/>
                        <a14:foregroundMark x1="6250" y1="45938" x2="8438" y2="57031"/>
                        <a14:foregroundMark x1="8438" y1="57031" x2="11563" y2="62187"/>
                        <a14:foregroundMark x1="40313" y1="7500" x2="59219" y2="9063"/>
                        <a14:foregroundMark x1="95000" y1="55000" x2="95059" y2="55313"/>
                        <a14:foregroundMark x1="91250" y1="35000" x2="95000" y2="55000"/>
                        <a14:foregroundMark x1="44063" y1="92500" x2="52344" y2="92500"/>
                        <a14:foregroundMark x1="52344" y1="92500" x2="56719" y2="91563"/>
                        <a14:backgroundMark x1="95781" y1="55313" x2="95781" y2="58750"/>
                        <a14:backgroundMark x1="95469" y1="55000" x2="95469" y2="55000"/>
                        <a14:backgroundMark x1="95469" y1="55000" x2="95469" y2="55000"/>
                        <a14:backgroundMark x1="95469" y1="55000" x2="95469" y2="55000"/>
                        <a14:backgroundMark x1="95000" y1="55781" x2="95313" y2="54063"/>
                      </a14:backgroundRemoval>
                    </a14:imgEffect>
                  </a14:imgLayer>
                </a14:imgProps>
              </a:ext>
              <a:ext uri="{28A0092B-C50C-407E-A947-70E740481C1C}">
                <a14:useLocalDpi xmlns:a14="http://schemas.microsoft.com/office/drawing/2010/main" val="0"/>
              </a:ext>
            </a:extLst>
          </a:blip>
          <a:srcRect/>
          <a:stretch>
            <a:fillRect/>
          </a:stretch>
        </p:blipFill>
        <p:spPr bwMode="auto">
          <a:xfrm>
            <a:off x="9370238" y="1819195"/>
            <a:ext cx="700540" cy="7005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ình ảnh Dấu Kiểm Màu Xanh Lá Cây Biểu Tượng Phong Cách Phim Hoạt Hình,  Vâng, Kiểm Tra Biểu Tượng, Biểu Tượng đánh Dấu Vector và PNG với nền trong  suốt để">
            <a:extLst>
              <a:ext uri="{FF2B5EF4-FFF2-40B4-BE49-F238E27FC236}">
                <a16:creationId xmlns:a16="http://schemas.microsoft.com/office/drawing/2014/main" id="{B87D524A-BE05-49F7-9837-15DA14D50F8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500" b="92500" l="8438" r="95469">
                        <a14:foregroundMark x1="8750" y1="37188" x2="6250" y2="45938"/>
                        <a14:foregroundMark x1="6250" y1="45938" x2="8438" y2="57031"/>
                        <a14:foregroundMark x1="8438" y1="57031" x2="11563" y2="62187"/>
                        <a14:foregroundMark x1="40313" y1="7500" x2="59219" y2="9063"/>
                        <a14:foregroundMark x1="95000" y1="55000" x2="95059" y2="55313"/>
                        <a14:foregroundMark x1="91250" y1="35000" x2="95000" y2="55000"/>
                        <a14:foregroundMark x1="44063" y1="92500" x2="52344" y2="92500"/>
                        <a14:foregroundMark x1="52344" y1="92500" x2="56719" y2="91563"/>
                        <a14:backgroundMark x1="95781" y1="55313" x2="95781" y2="58750"/>
                        <a14:backgroundMark x1="95469" y1="55000" x2="95469" y2="55000"/>
                        <a14:backgroundMark x1="95469" y1="55000" x2="95469" y2="55000"/>
                        <a14:backgroundMark x1="95469" y1="55000" x2="95469" y2="55000"/>
                        <a14:backgroundMark x1="95000" y1="55781" x2="95313" y2="54063"/>
                      </a14:backgroundRemoval>
                    </a14:imgEffect>
                  </a14:imgLayer>
                </a14:imgProps>
              </a:ext>
              <a:ext uri="{28A0092B-C50C-407E-A947-70E740481C1C}">
                <a14:useLocalDpi xmlns:a14="http://schemas.microsoft.com/office/drawing/2010/main" val="0"/>
              </a:ext>
            </a:extLst>
          </a:blip>
          <a:srcRect/>
          <a:stretch>
            <a:fillRect/>
          </a:stretch>
        </p:blipFill>
        <p:spPr bwMode="auto">
          <a:xfrm>
            <a:off x="9370238" y="3171953"/>
            <a:ext cx="700540" cy="7005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61429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917466" y="2039434"/>
            <a:ext cx="5665935" cy="1938992"/>
          </a:xfrm>
          <a:prstGeom prst="rect">
            <a:avLst/>
          </a:prstGeom>
          <a:noFill/>
        </p:spPr>
        <p:txBody>
          <a:bodyPr wrap="square" rtlCol="0">
            <a:spAutoFit/>
          </a:bodyPr>
          <a:lstStyle/>
          <a:p>
            <a:pPr algn="ctr"/>
            <a:r>
              <a:rPr lang="vi-VN" altLang="zh-CN" sz="66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Dặn dò</a:t>
            </a:r>
          </a:p>
          <a:p>
            <a:pPr algn="ctr"/>
            <a:r>
              <a:rPr lang="vi-VN" altLang="zh-CN" sz="5400"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Chuẩn bị </a:t>
            </a:r>
            <a:r>
              <a:rPr lang="vi-VN" altLang="zh-CN" sz="5400" dirty="0" err="1">
                <a:solidFill>
                  <a:srgbClr val="00B050"/>
                </a:solidFill>
                <a:latin typeface="Pattaya" panose="00000500000000000000" pitchFamily="2" charset="-34"/>
                <a:ea typeface="字魂46号-喵喵体" panose="00000500000000000000" pitchFamily="2" charset="-122"/>
                <a:cs typeface="Pattaya" panose="00000500000000000000" pitchFamily="2" charset="-34"/>
              </a:rPr>
              <a:t>tiết</a:t>
            </a:r>
            <a:r>
              <a:rPr lang="vi-VN" altLang="zh-CN" sz="5400"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 6</a:t>
            </a:r>
            <a:r>
              <a:rPr lang="en-US" altLang="zh-CN" sz="5400" dirty="0">
                <a:solidFill>
                  <a:srgbClr val="00B050"/>
                </a:solidFill>
                <a:latin typeface="Pattaya" panose="00000500000000000000" pitchFamily="2" charset="-34"/>
                <a:ea typeface="字魂46号-喵喵体" panose="00000500000000000000" pitchFamily="2" charset="-122"/>
                <a:cs typeface="Pattaya" panose="00000500000000000000" pitchFamily="2" charset="-34"/>
              </a:rPr>
              <a:t>.</a:t>
            </a:r>
            <a:endParaRPr lang="zh-CN" altLang="en-US" sz="5400" dirty="0">
              <a:solidFill>
                <a:srgbClr val="00B05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33021474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226107"/>
            <a:ext cx="12192000" cy="6858000"/>
          </a:xfrm>
          <a:prstGeom prst="rect">
            <a:avLst/>
          </a:prstGeom>
        </p:spPr>
      </p:pic>
      <p:sp>
        <p:nvSpPr>
          <p:cNvPr id="4" name="文本框 3">
            <a:extLst>
              <a:ext uri="{FF2B5EF4-FFF2-40B4-BE49-F238E27FC236}">
                <a16:creationId xmlns:a16="http://schemas.microsoft.com/office/drawing/2014/main" id="{F180CBD1-B706-4818-9078-87AAC83FD1CF}"/>
              </a:ext>
            </a:extLst>
          </p:cNvPr>
          <p:cNvSpPr txBox="1"/>
          <p:nvPr/>
        </p:nvSpPr>
        <p:spPr>
          <a:xfrm>
            <a:off x="2030161" y="1959107"/>
            <a:ext cx="1785257" cy="1569660"/>
          </a:xfrm>
          <a:prstGeom prst="rect">
            <a:avLst/>
          </a:prstGeom>
          <a:noFill/>
        </p:spPr>
        <p:txBody>
          <a:bodyPr wrap="square" rtlCol="0">
            <a:spAutoFit/>
          </a:bodyPr>
          <a:lstStyle/>
          <a:p>
            <a:pPr algn="ctr"/>
            <a:r>
              <a:rPr lang="vi-VN" altLang="zh-CN" sz="4800" dirty="0">
                <a:solidFill>
                  <a:srgbClr val="FFC000"/>
                </a:solidFill>
                <a:latin typeface="Pattaya" panose="00000500000000000000" pitchFamily="2" charset="-34"/>
                <a:ea typeface="字魂46号-喵喵体" panose="00000500000000000000" pitchFamily="2" charset="-122"/>
                <a:cs typeface="Pattaya" panose="00000500000000000000" pitchFamily="2" charset="-34"/>
              </a:rPr>
              <a:t>Mục </a:t>
            </a:r>
          </a:p>
          <a:p>
            <a:pPr algn="ctr"/>
            <a:r>
              <a:rPr lang="vi-VN" altLang="zh-CN" sz="4800" dirty="0">
                <a:solidFill>
                  <a:srgbClr val="FFC000"/>
                </a:solidFill>
                <a:latin typeface="Pattaya" panose="00000500000000000000" pitchFamily="2" charset="-34"/>
                <a:ea typeface="字魂46号-喵喵体" panose="00000500000000000000" pitchFamily="2" charset="-122"/>
                <a:cs typeface="Pattaya" panose="00000500000000000000" pitchFamily="2" charset="-34"/>
              </a:rPr>
              <a:t>tiêu</a:t>
            </a:r>
          </a:p>
        </p:txBody>
      </p:sp>
      <p:grpSp>
        <p:nvGrpSpPr>
          <p:cNvPr id="47" name="Google Shape;2843;p48">
            <a:extLst>
              <a:ext uri="{FF2B5EF4-FFF2-40B4-BE49-F238E27FC236}">
                <a16:creationId xmlns:a16="http://schemas.microsoft.com/office/drawing/2014/main" id="{53EEF7B8-B336-41E9-82C6-F7095DBDA7DB}"/>
              </a:ext>
            </a:extLst>
          </p:cNvPr>
          <p:cNvGrpSpPr/>
          <p:nvPr/>
        </p:nvGrpSpPr>
        <p:grpSpPr>
          <a:xfrm rot="19671070" flipH="1">
            <a:off x="3902943" y="3680302"/>
            <a:ext cx="439600" cy="913400"/>
            <a:chOff x="7212850" y="2109375"/>
            <a:chExt cx="439600" cy="913400"/>
          </a:xfrm>
        </p:grpSpPr>
        <p:sp>
          <p:nvSpPr>
            <p:cNvPr id="49" name="Google Shape;2844;p48">
              <a:extLst>
                <a:ext uri="{FF2B5EF4-FFF2-40B4-BE49-F238E27FC236}">
                  <a16:creationId xmlns:a16="http://schemas.microsoft.com/office/drawing/2014/main" id="{FBFB5D02-042A-4A05-BF45-E30E59B6795F}"/>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45;p48">
              <a:extLst>
                <a:ext uri="{FF2B5EF4-FFF2-40B4-BE49-F238E27FC236}">
                  <a16:creationId xmlns:a16="http://schemas.microsoft.com/office/drawing/2014/main" id="{38C0B0D7-0C78-48CA-B004-29D380BA8AC1}"/>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46;p48">
              <a:extLst>
                <a:ext uri="{FF2B5EF4-FFF2-40B4-BE49-F238E27FC236}">
                  <a16:creationId xmlns:a16="http://schemas.microsoft.com/office/drawing/2014/main" id="{E5738232-C4CA-4FC5-9AF0-997C69A3E21A}"/>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47;p48">
              <a:extLst>
                <a:ext uri="{FF2B5EF4-FFF2-40B4-BE49-F238E27FC236}">
                  <a16:creationId xmlns:a16="http://schemas.microsoft.com/office/drawing/2014/main" id="{6C8A7A5B-1253-4176-BA20-8B7C7184A52C}"/>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843;p48">
            <a:extLst>
              <a:ext uri="{FF2B5EF4-FFF2-40B4-BE49-F238E27FC236}">
                <a16:creationId xmlns:a16="http://schemas.microsoft.com/office/drawing/2014/main" id="{4198A55F-4EB9-4545-AB78-8C725DF85C29}"/>
              </a:ext>
            </a:extLst>
          </p:cNvPr>
          <p:cNvGrpSpPr/>
          <p:nvPr/>
        </p:nvGrpSpPr>
        <p:grpSpPr>
          <a:xfrm rot="20129724" flipH="1">
            <a:off x="3921044" y="2547840"/>
            <a:ext cx="439600" cy="913400"/>
            <a:chOff x="7212850" y="2109375"/>
            <a:chExt cx="439600" cy="913400"/>
          </a:xfrm>
        </p:grpSpPr>
        <p:sp>
          <p:nvSpPr>
            <p:cNvPr id="54" name="Google Shape;2844;p48">
              <a:extLst>
                <a:ext uri="{FF2B5EF4-FFF2-40B4-BE49-F238E27FC236}">
                  <a16:creationId xmlns:a16="http://schemas.microsoft.com/office/drawing/2014/main" id="{1AC71812-9012-4FA8-826F-2639E0E97329}"/>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45;p48">
              <a:extLst>
                <a:ext uri="{FF2B5EF4-FFF2-40B4-BE49-F238E27FC236}">
                  <a16:creationId xmlns:a16="http://schemas.microsoft.com/office/drawing/2014/main" id="{9ADA6BA6-2840-4E4F-8208-BDAFDF00AAE4}"/>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46;p48">
              <a:extLst>
                <a:ext uri="{FF2B5EF4-FFF2-40B4-BE49-F238E27FC236}">
                  <a16:creationId xmlns:a16="http://schemas.microsoft.com/office/drawing/2014/main" id="{BAD29972-3E1F-4321-9277-520040CD2F57}"/>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47;p48">
              <a:extLst>
                <a:ext uri="{FF2B5EF4-FFF2-40B4-BE49-F238E27FC236}">
                  <a16:creationId xmlns:a16="http://schemas.microsoft.com/office/drawing/2014/main" id="{FFF2C8CC-2DF8-40EF-BBC2-7CF34F0022A7}"/>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843;p48">
            <a:extLst>
              <a:ext uri="{FF2B5EF4-FFF2-40B4-BE49-F238E27FC236}">
                <a16:creationId xmlns:a16="http://schemas.microsoft.com/office/drawing/2014/main" id="{31F50612-BD88-41FC-BC90-8011051945A8}"/>
              </a:ext>
            </a:extLst>
          </p:cNvPr>
          <p:cNvGrpSpPr/>
          <p:nvPr/>
        </p:nvGrpSpPr>
        <p:grpSpPr>
          <a:xfrm rot="20129724" flipH="1">
            <a:off x="3861145" y="1162960"/>
            <a:ext cx="439600" cy="913400"/>
            <a:chOff x="7212850" y="2109375"/>
            <a:chExt cx="439600" cy="913400"/>
          </a:xfrm>
        </p:grpSpPr>
        <p:sp>
          <p:nvSpPr>
            <p:cNvPr id="59" name="Google Shape;2844;p48">
              <a:extLst>
                <a:ext uri="{FF2B5EF4-FFF2-40B4-BE49-F238E27FC236}">
                  <a16:creationId xmlns:a16="http://schemas.microsoft.com/office/drawing/2014/main" id="{89AC7726-9D59-4F70-AA08-A6826CE10731}"/>
                </a:ext>
              </a:extLst>
            </p:cNvPr>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45;p48">
              <a:extLst>
                <a:ext uri="{FF2B5EF4-FFF2-40B4-BE49-F238E27FC236}">
                  <a16:creationId xmlns:a16="http://schemas.microsoft.com/office/drawing/2014/main" id="{0AE6174C-7D51-43D5-A052-BD3FA0995C5B}"/>
                </a:ext>
              </a:extLst>
            </p:cNvPr>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46;p48">
              <a:extLst>
                <a:ext uri="{FF2B5EF4-FFF2-40B4-BE49-F238E27FC236}">
                  <a16:creationId xmlns:a16="http://schemas.microsoft.com/office/drawing/2014/main" id="{F392C3CC-C38D-4D0B-B6C7-B8256ED42AB0}"/>
                </a:ext>
              </a:extLst>
            </p:cNvPr>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47;p48">
              <a:extLst>
                <a:ext uri="{FF2B5EF4-FFF2-40B4-BE49-F238E27FC236}">
                  <a16:creationId xmlns:a16="http://schemas.microsoft.com/office/drawing/2014/main" id="{5ABA9C59-0708-454E-BD80-B8E9B108F7C6}"/>
                </a:ext>
              </a:extLst>
            </p:cNvPr>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roup 62">
            <a:extLst>
              <a:ext uri="{FF2B5EF4-FFF2-40B4-BE49-F238E27FC236}">
                <a16:creationId xmlns:a16="http://schemas.microsoft.com/office/drawing/2014/main" id="{EDE1D556-2BE5-472D-BBAD-911F259135A2}"/>
              </a:ext>
            </a:extLst>
          </p:cNvPr>
          <p:cNvGrpSpPr/>
          <p:nvPr/>
        </p:nvGrpSpPr>
        <p:grpSpPr>
          <a:xfrm>
            <a:off x="3141802" y="1445908"/>
            <a:ext cx="7006691" cy="996725"/>
            <a:chOff x="2209800" y="1294899"/>
            <a:chExt cx="9656618" cy="1072527"/>
          </a:xfrm>
        </p:grpSpPr>
        <p:sp>
          <p:nvSpPr>
            <p:cNvPr id="64" name="圆角矩形 7">
              <a:extLst>
                <a:ext uri="{FF2B5EF4-FFF2-40B4-BE49-F238E27FC236}">
                  <a16:creationId xmlns:a16="http://schemas.microsoft.com/office/drawing/2014/main" id="{9152ED9C-4980-47E2-B386-D10FE288C2F0}"/>
                </a:ext>
              </a:extLst>
            </p:cNvPr>
            <p:cNvSpPr/>
            <p:nvPr/>
          </p:nvSpPr>
          <p:spPr>
            <a:xfrm>
              <a:off x="3794538" y="1294899"/>
              <a:ext cx="7677670"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Nghe – viết đúng chính tả đoạn văn tả </a:t>
              </a:r>
              <a:r>
                <a:rPr lang="vi-VN" altLang="zh-CN" sz="2800" kern="1200" dirty="0">
                  <a:solidFill>
                    <a:srgbClr val="FFC000"/>
                  </a:solidFill>
                  <a:latin typeface="Pattaya" panose="00000500000000000000" pitchFamily="2" charset="-34"/>
                  <a:ea typeface="黑体" panose="02010609060101010101" pitchFamily="49" charset="-122"/>
                  <a:cs typeface="Pattaya" panose="00000500000000000000" pitchFamily="2" charset="-34"/>
                </a:rPr>
                <a:t>Bà cụ bán hàng nước chè</a:t>
              </a: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5" name="矩形 39">
              <a:extLst>
                <a:ext uri="{FF2B5EF4-FFF2-40B4-BE49-F238E27FC236}">
                  <a16:creationId xmlns:a16="http://schemas.microsoft.com/office/drawing/2014/main" id="{C6870A1F-DC58-4D66-B50A-DD4E55E38EB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66" name="Group 65">
            <a:extLst>
              <a:ext uri="{FF2B5EF4-FFF2-40B4-BE49-F238E27FC236}">
                <a16:creationId xmlns:a16="http://schemas.microsoft.com/office/drawing/2014/main" id="{0B5FA00D-DC11-420C-918D-BAFCB04BE777}"/>
              </a:ext>
            </a:extLst>
          </p:cNvPr>
          <p:cNvGrpSpPr/>
          <p:nvPr/>
        </p:nvGrpSpPr>
        <p:grpSpPr>
          <a:xfrm>
            <a:off x="3353322" y="2756009"/>
            <a:ext cx="6963651" cy="996725"/>
            <a:chOff x="2209800" y="1294899"/>
            <a:chExt cx="9656618" cy="1072527"/>
          </a:xfrm>
        </p:grpSpPr>
        <p:sp>
          <p:nvSpPr>
            <p:cNvPr id="67" name="圆角矩形 7">
              <a:extLst>
                <a:ext uri="{FF2B5EF4-FFF2-40B4-BE49-F238E27FC236}">
                  <a16:creationId xmlns:a16="http://schemas.microsoft.com/office/drawing/2014/main" id="{E843E9E4-C458-426E-9907-0E112A1D8E18}"/>
                </a:ext>
              </a:extLst>
            </p:cNvPr>
            <p:cNvSpPr/>
            <p:nvPr/>
          </p:nvSpPr>
          <p:spPr>
            <a:xfrm>
              <a:off x="3548078" y="1294899"/>
              <a:ext cx="7725123"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được đoạn văn ngắn tả ngoại hình của một cụ già mà em biết.</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68" name="矩形 39">
              <a:extLst>
                <a:ext uri="{FF2B5EF4-FFF2-40B4-BE49-F238E27FC236}">
                  <a16:creationId xmlns:a16="http://schemas.microsoft.com/office/drawing/2014/main" id="{17C1C62E-832D-4BD5-9B35-D19D8EC17228}"/>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69" name="Group 68">
            <a:extLst>
              <a:ext uri="{FF2B5EF4-FFF2-40B4-BE49-F238E27FC236}">
                <a16:creationId xmlns:a16="http://schemas.microsoft.com/office/drawing/2014/main" id="{5887E55E-B680-4BFE-AF1A-BD109B40BC0D}"/>
              </a:ext>
            </a:extLst>
          </p:cNvPr>
          <p:cNvGrpSpPr/>
          <p:nvPr/>
        </p:nvGrpSpPr>
        <p:grpSpPr>
          <a:xfrm>
            <a:off x="3296345" y="4051294"/>
            <a:ext cx="6957532" cy="736750"/>
            <a:chOff x="2209800" y="1451658"/>
            <a:chExt cx="9656618" cy="792781"/>
          </a:xfrm>
        </p:grpSpPr>
        <p:sp>
          <p:nvSpPr>
            <p:cNvPr id="70" name="圆角矩形 7">
              <a:extLst>
                <a:ext uri="{FF2B5EF4-FFF2-40B4-BE49-F238E27FC236}">
                  <a16:creationId xmlns:a16="http://schemas.microsoft.com/office/drawing/2014/main" id="{11E8C6B5-B4A8-4C64-BEEC-650B4CB0D2EF}"/>
                </a:ext>
              </a:extLst>
            </p:cNvPr>
            <p:cNvSpPr/>
            <p:nvPr/>
          </p:nvSpPr>
          <p:spPr>
            <a:xfrm>
              <a:off x="3628336" y="1451658"/>
              <a:ext cx="7694820" cy="730223"/>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Viết bài cẩn thận, giữ vở sạch đẹp.</a:t>
              </a:r>
              <a:endParaRPr kumimoji="0" lang="zh-CN" altLang="en-US" sz="28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 name="矩形 39">
              <a:extLst>
                <a:ext uri="{FF2B5EF4-FFF2-40B4-BE49-F238E27FC236}">
                  <a16:creationId xmlns:a16="http://schemas.microsoft.com/office/drawing/2014/main" id="{01387457-A9B2-4CAA-9846-C19A40D28598}"/>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spTree>
    <p:custDataLst>
      <p:tags r:id="rId1"/>
    </p:custDataLst>
    <p:extLst>
      <p:ext uri="{BB962C8B-B14F-4D97-AF65-F5344CB8AC3E}">
        <p14:creationId xmlns:p14="http://schemas.microsoft.com/office/powerpoint/2010/main" val="326964537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63"/>
                                        </p:tgtEl>
                                        <p:attrNameLst>
                                          <p:attrName>r</p:attrName>
                                        </p:attrNameLst>
                                      </p:cBhvr>
                                    </p:animRot>
                                    <p:animRot by="-240000">
                                      <p:cBhvr>
                                        <p:cTn id="16" dur="200" fill="hold">
                                          <p:stCondLst>
                                            <p:cond delay="200"/>
                                          </p:stCondLst>
                                        </p:cTn>
                                        <p:tgtEl>
                                          <p:spTgt spid="63"/>
                                        </p:tgtEl>
                                        <p:attrNameLst>
                                          <p:attrName>r</p:attrName>
                                        </p:attrNameLst>
                                      </p:cBhvr>
                                    </p:animRot>
                                    <p:animRot by="240000">
                                      <p:cBhvr>
                                        <p:cTn id="17" dur="200" fill="hold">
                                          <p:stCondLst>
                                            <p:cond delay="400"/>
                                          </p:stCondLst>
                                        </p:cTn>
                                        <p:tgtEl>
                                          <p:spTgt spid="63"/>
                                        </p:tgtEl>
                                        <p:attrNameLst>
                                          <p:attrName>r</p:attrName>
                                        </p:attrNameLst>
                                      </p:cBhvr>
                                    </p:animRot>
                                    <p:animRot by="-240000">
                                      <p:cBhvr>
                                        <p:cTn id="18" dur="200" fill="hold">
                                          <p:stCondLst>
                                            <p:cond delay="600"/>
                                          </p:stCondLst>
                                        </p:cTn>
                                        <p:tgtEl>
                                          <p:spTgt spid="63"/>
                                        </p:tgtEl>
                                        <p:attrNameLst>
                                          <p:attrName>r</p:attrName>
                                        </p:attrNameLst>
                                      </p:cBhvr>
                                    </p:animRot>
                                    <p:animRot by="120000">
                                      <p:cBhvr>
                                        <p:cTn id="19" dur="200" fill="hold">
                                          <p:stCondLst>
                                            <p:cond delay="800"/>
                                          </p:stCondLst>
                                        </p:cTn>
                                        <p:tgtEl>
                                          <p:spTgt spid="63"/>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58"/>
                                        </p:tgtEl>
                                        <p:attrNameLst>
                                          <p:attrName>r</p:attrName>
                                        </p:attrNameLst>
                                      </p:cBhvr>
                                    </p:animRot>
                                    <p:animRot by="-240000">
                                      <p:cBhvr>
                                        <p:cTn id="22" dur="200" fill="hold">
                                          <p:stCondLst>
                                            <p:cond delay="200"/>
                                          </p:stCondLst>
                                        </p:cTn>
                                        <p:tgtEl>
                                          <p:spTgt spid="58"/>
                                        </p:tgtEl>
                                        <p:attrNameLst>
                                          <p:attrName>r</p:attrName>
                                        </p:attrNameLst>
                                      </p:cBhvr>
                                    </p:animRot>
                                    <p:animRot by="240000">
                                      <p:cBhvr>
                                        <p:cTn id="23" dur="200" fill="hold">
                                          <p:stCondLst>
                                            <p:cond delay="400"/>
                                          </p:stCondLst>
                                        </p:cTn>
                                        <p:tgtEl>
                                          <p:spTgt spid="58"/>
                                        </p:tgtEl>
                                        <p:attrNameLst>
                                          <p:attrName>r</p:attrName>
                                        </p:attrNameLst>
                                      </p:cBhvr>
                                    </p:animRot>
                                    <p:animRot by="-240000">
                                      <p:cBhvr>
                                        <p:cTn id="24" dur="200" fill="hold">
                                          <p:stCondLst>
                                            <p:cond delay="600"/>
                                          </p:stCondLst>
                                        </p:cTn>
                                        <p:tgtEl>
                                          <p:spTgt spid="58"/>
                                        </p:tgtEl>
                                        <p:attrNameLst>
                                          <p:attrName>r</p:attrName>
                                        </p:attrNameLst>
                                      </p:cBhvr>
                                    </p:animRot>
                                    <p:animRot by="120000">
                                      <p:cBhvr>
                                        <p:cTn id="25" dur="200" fill="hold">
                                          <p:stCondLst>
                                            <p:cond delay="800"/>
                                          </p:stCondLst>
                                        </p:cTn>
                                        <p:tgtEl>
                                          <p:spTgt spid="5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ppt_x"/>
                                          </p:val>
                                        </p:tav>
                                        <p:tav tm="100000">
                                          <p:val>
                                            <p:strVal val="#ppt_x"/>
                                          </p:val>
                                        </p:tav>
                                      </p:tavLst>
                                    </p:anim>
                                    <p:anim calcmode="lin" valueType="num">
                                      <p:cBhvr additive="base">
                                        <p:cTn id="31" dur="500" fill="hold"/>
                                        <p:tgtEl>
                                          <p:spTgt spid="6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32" presetClass="emph" presetSubtype="0" fill="hold" nodeType="afterEffect">
                                  <p:stCondLst>
                                    <p:cond delay="0"/>
                                  </p:stCondLst>
                                  <p:childTnLst>
                                    <p:animRot by="120000">
                                      <p:cBhvr>
                                        <p:cTn id="38" dur="100" fill="hold">
                                          <p:stCondLst>
                                            <p:cond delay="0"/>
                                          </p:stCondLst>
                                        </p:cTn>
                                        <p:tgtEl>
                                          <p:spTgt spid="66"/>
                                        </p:tgtEl>
                                        <p:attrNameLst>
                                          <p:attrName>r</p:attrName>
                                        </p:attrNameLst>
                                      </p:cBhvr>
                                    </p:animRot>
                                    <p:animRot by="-240000">
                                      <p:cBhvr>
                                        <p:cTn id="39" dur="200" fill="hold">
                                          <p:stCondLst>
                                            <p:cond delay="200"/>
                                          </p:stCondLst>
                                        </p:cTn>
                                        <p:tgtEl>
                                          <p:spTgt spid="66"/>
                                        </p:tgtEl>
                                        <p:attrNameLst>
                                          <p:attrName>r</p:attrName>
                                        </p:attrNameLst>
                                      </p:cBhvr>
                                    </p:animRot>
                                    <p:animRot by="240000">
                                      <p:cBhvr>
                                        <p:cTn id="40" dur="200" fill="hold">
                                          <p:stCondLst>
                                            <p:cond delay="400"/>
                                          </p:stCondLst>
                                        </p:cTn>
                                        <p:tgtEl>
                                          <p:spTgt spid="66"/>
                                        </p:tgtEl>
                                        <p:attrNameLst>
                                          <p:attrName>r</p:attrName>
                                        </p:attrNameLst>
                                      </p:cBhvr>
                                    </p:animRot>
                                    <p:animRot by="-240000">
                                      <p:cBhvr>
                                        <p:cTn id="41" dur="200" fill="hold">
                                          <p:stCondLst>
                                            <p:cond delay="600"/>
                                          </p:stCondLst>
                                        </p:cTn>
                                        <p:tgtEl>
                                          <p:spTgt spid="66"/>
                                        </p:tgtEl>
                                        <p:attrNameLst>
                                          <p:attrName>r</p:attrName>
                                        </p:attrNameLst>
                                      </p:cBhvr>
                                    </p:animRot>
                                    <p:animRot by="120000">
                                      <p:cBhvr>
                                        <p:cTn id="42" dur="200" fill="hold">
                                          <p:stCondLst>
                                            <p:cond delay="800"/>
                                          </p:stCondLst>
                                        </p:cTn>
                                        <p:tgtEl>
                                          <p:spTgt spid="66"/>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53"/>
                                        </p:tgtEl>
                                        <p:attrNameLst>
                                          <p:attrName>r</p:attrName>
                                        </p:attrNameLst>
                                      </p:cBhvr>
                                    </p:animRot>
                                    <p:animRot by="-240000">
                                      <p:cBhvr>
                                        <p:cTn id="45" dur="200" fill="hold">
                                          <p:stCondLst>
                                            <p:cond delay="200"/>
                                          </p:stCondLst>
                                        </p:cTn>
                                        <p:tgtEl>
                                          <p:spTgt spid="53"/>
                                        </p:tgtEl>
                                        <p:attrNameLst>
                                          <p:attrName>r</p:attrName>
                                        </p:attrNameLst>
                                      </p:cBhvr>
                                    </p:animRot>
                                    <p:animRot by="240000">
                                      <p:cBhvr>
                                        <p:cTn id="46" dur="200" fill="hold">
                                          <p:stCondLst>
                                            <p:cond delay="400"/>
                                          </p:stCondLst>
                                        </p:cTn>
                                        <p:tgtEl>
                                          <p:spTgt spid="53"/>
                                        </p:tgtEl>
                                        <p:attrNameLst>
                                          <p:attrName>r</p:attrName>
                                        </p:attrNameLst>
                                      </p:cBhvr>
                                    </p:animRot>
                                    <p:animRot by="-240000">
                                      <p:cBhvr>
                                        <p:cTn id="47" dur="200" fill="hold">
                                          <p:stCondLst>
                                            <p:cond delay="600"/>
                                          </p:stCondLst>
                                        </p:cTn>
                                        <p:tgtEl>
                                          <p:spTgt spid="53"/>
                                        </p:tgtEl>
                                        <p:attrNameLst>
                                          <p:attrName>r</p:attrName>
                                        </p:attrNameLst>
                                      </p:cBhvr>
                                    </p:animRot>
                                    <p:animRot by="120000">
                                      <p:cBhvr>
                                        <p:cTn id="48" dur="200" fill="hold">
                                          <p:stCondLst>
                                            <p:cond delay="800"/>
                                          </p:stCondLst>
                                        </p:cTn>
                                        <p:tgtEl>
                                          <p:spTgt spid="5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ppt_x"/>
                                          </p:val>
                                        </p:tav>
                                        <p:tav tm="100000">
                                          <p:val>
                                            <p:strVal val="#ppt_x"/>
                                          </p:val>
                                        </p:tav>
                                      </p:tavLst>
                                    </p:anim>
                                    <p:anim calcmode="lin" valueType="num">
                                      <p:cBhvr additive="base">
                                        <p:cTn id="58" dur="500" fill="hold"/>
                                        <p:tgtEl>
                                          <p:spTgt spid="69"/>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32" presetClass="emph" presetSubtype="0" fill="hold" nodeType="afterEffect">
                                  <p:stCondLst>
                                    <p:cond delay="0"/>
                                  </p:stCondLst>
                                  <p:childTnLst>
                                    <p:animRot by="120000">
                                      <p:cBhvr>
                                        <p:cTn id="61" dur="100" fill="hold">
                                          <p:stCondLst>
                                            <p:cond delay="0"/>
                                          </p:stCondLst>
                                        </p:cTn>
                                        <p:tgtEl>
                                          <p:spTgt spid="47"/>
                                        </p:tgtEl>
                                        <p:attrNameLst>
                                          <p:attrName>r</p:attrName>
                                        </p:attrNameLst>
                                      </p:cBhvr>
                                    </p:animRot>
                                    <p:animRot by="-240000">
                                      <p:cBhvr>
                                        <p:cTn id="62" dur="200" fill="hold">
                                          <p:stCondLst>
                                            <p:cond delay="200"/>
                                          </p:stCondLst>
                                        </p:cTn>
                                        <p:tgtEl>
                                          <p:spTgt spid="47"/>
                                        </p:tgtEl>
                                        <p:attrNameLst>
                                          <p:attrName>r</p:attrName>
                                        </p:attrNameLst>
                                      </p:cBhvr>
                                    </p:animRot>
                                    <p:animRot by="240000">
                                      <p:cBhvr>
                                        <p:cTn id="63" dur="200" fill="hold">
                                          <p:stCondLst>
                                            <p:cond delay="400"/>
                                          </p:stCondLst>
                                        </p:cTn>
                                        <p:tgtEl>
                                          <p:spTgt spid="47"/>
                                        </p:tgtEl>
                                        <p:attrNameLst>
                                          <p:attrName>r</p:attrName>
                                        </p:attrNameLst>
                                      </p:cBhvr>
                                    </p:animRot>
                                    <p:animRot by="-240000">
                                      <p:cBhvr>
                                        <p:cTn id="64" dur="200" fill="hold">
                                          <p:stCondLst>
                                            <p:cond delay="600"/>
                                          </p:stCondLst>
                                        </p:cTn>
                                        <p:tgtEl>
                                          <p:spTgt spid="47"/>
                                        </p:tgtEl>
                                        <p:attrNameLst>
                                          <p:attrName>r</p:attrName>
                                        </p:attrNameLst>
                                      </p:cBhvr>
                                    </p:animRot>
                                    <p:animRot by="120000">
                                      <p:cBhvr>
                                        <p:cTn id="65" dur="200" fill="hold">
                                          <p:stCondLst>
                                            <p:cond delay="800"/>
                                          </p:stCondLst>
                                        </p:cTn>
                                        <p:tgtEl>
                                          <p:spTgt spid="47"/>
                                        </p:tgtEl>
                                        <p:attrNameLst>
                                          <p:attrName>r</p:attrName>
                                        </p:attrNameLst>
                                      </p:cBhvr>
                                    </p:animRot>
                                  </p:childTnLst>
                                </p:cTn>
                              </p:par>
                              <p:par>
                                <p:cTn id="66" presetID="32" presetClass="emph" presetSubtype="0" fill="hold" nodeType="withEffect">
                                  <p:stCondLst>
                                    <p:cond delay="0"/>
                                  </p:stCondLst>
                                  <p:childTnLst>
                                    <p:animRot by="120000">
                                      <p:cBhvr>
                                        <p:cTn id="67" dur="100" fill="hold">
                                          <p:stCondLst>
                                            <p:cond delay="0"/>
                                          </p:stCondLst>
                                        </p:cTn>
                                        <p:tgtEl>
                                          <p:spTgt spid="69"/>
                                        </p:tgtEl>
                                        <p:attrNameLst>
                                          <p:attrName>r</p:attrName>
                                        </p:attrNameLst>
                                      </p:cBhvr>
                                    </p:animRot>
                                    <p:animRot by="-240000">
                                      <p:cBhvr>
                                        <p:cTn id="68" dur="200" fill="hold">
                                          <p:stCondLst>
                                            <p:cond delay="200"/>
                                          </p:stCondLst>
                                        </p:cTn>
                                        <p:tgtEl>
                                          <p:spTgt spid="69"/>
                                        </p:tgtEl>
                                        <p:attrNameLst>
                                          <p:attrName>r</p:attrName>
                                        </p:attrNameLst>
                                      </p:cBhvr>
                                    </p:animRot>
                                    <p:animRot by="240000">
                                      <p:cBhvr>
                                        <p:cTn id="69" dur="200" fill="hold">
                                          <p:stCondLst>
                                            <p:cond delay="400"/>
                                          </p:stCondLst>
                                        </p:cTn>
                                        <p:tgtEl>
                                          <p:spTgt spid="69"/>
                                        </p:tgtEl>
                                        <p:attrNameLst>
                                          <p:attrName>r</p:attrName>
                                        </p:attrNameLst>
                                      </p:cBhvr>
                                    </p:animRot>
                                    <p:animRot by="-240000">
                                      <p:cBhvr>
                                        <p:cTn id="70" dur="200" fill="hold">
                                          <p:stCondLst>
                                            <p:cond delay="600"/>
                                          </p:stCondLst>
                                        </p:cTn>
                                        <p:tgtEl>
                                          <p:spTgt spid="69"/>
                                        </p:tgtEl>
                                        <p:attrNameLst>
                                          <p:attrName>r</p:attrName>
                                        </p:attrNameLst>
                                      </p:cBhvr>
                                    </p:animRot>
                                    <p:animRot by="120000">
                                      <p:cBhvr>
                                        <p:cTn id="71" dur="200" fill="hold">
                                          <p:stCondLst>
                                            <p:cond delay="800"/>
                                          </p:stCondLst>
                                        </p:cTn>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902226" y="2649034"/>
            <a:ext cx="5665935" cy="1107996"/>
          </a:xfrm>
          <a:prstGeom prst="rect">
            <a:avLst/>
          </a:prstGeom>
          <a:noFill/>
        </p:spPr>
        <p:txBody>
          <a:bodyPr wrap="square" rtlCol="0">
            <a:spAutoFit/>
          </a:bodyPr>
          <a:lstStyle/>
          <a:p>
            <a:pPr algn="ctr"/>
            <a:r>
              <a:rPr lang="vi-VN" altLang="zh-CN" sz="66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1. Nghe - viết</a:t>
            </a:r>
            <a:endParaRPr lang="zh-CN" altLang="en-US" sz="66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23051386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4D8246-F017-498C-B3FA-EE2E88BD5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3180" y="4625007"/>
            <a:ext cx="2561585" cy="2087217"/>
          </a:xfrm>
          <a:prstGeom prst="rect">
            <a:avLst/>
          </a:prstGeom>
        </p:spPr>
      </p:pic>
      <p:sp>
        <p:nvSpPr>
          <p:cNvPr id="13" name="TextBox 12">
            <a:extLst>
              <a:ext uri="{FF2B5EF4-FFF2-40B4-BE49-F238E27FC236}">
                <a16:creationId xmlns:a16="http://schemas.microsoft.com/office/drawing/2014/main" id="{0787B769-7E0C-4BEC-8857-B89166BE640D}"/>
              </a:ext>
            </a:extLst>
          </p:cNvPr>
          <p:cNvSpPr txBox="1"/>
          <p:nvPr/>
        </p:nvSpPr>
        <p:spPr>
          <a:xfrm>
            <a:off x="3521076" y="331305"/>
            <a:ext cx="4434226" cy="1200329"/>
          </a:xfrm>
          <a:prstGeom prst="rect">
            <a:avLst/>
          </a:prstGeom>
          <a:noFill/>
        </p:spPr>
        <p:txBody>
          <a:bodyPr wrap="none" rtlCol="0">
            <a:spAutoFit/>
          </a:bodyPr>
          <a:lstStyle/>
          <a:p>
            <a:pPr algn="ctr"/>
            <a:r>
              <a:rPr lang="vi-VN" sz="2800" dirty="0">
                <a:solidFill>
                  <a:srgbClr val="FFC000"/>
                </a:solidFill>
                <a:latin typeface="Pattaya" panose="00000500000000000000" pitchFamily="2" charset="-34"/>
                <a:cs typeface="Pattaya" panose="00000500000000000000" pitchFamily="2" charset="-34"/>
              </a:rPr>
              <a:t>Chính tả</a:t>
            </a:r>
          </a:p>
          <a:p>
            <a:pPr algn="ctr"/>
            <a:r>
              <a:rPr lang="vi-VN" sz="4400" b="1" dirty="0">
                <a:solidFill>
                  <a:srgbClr val="C00000"/>
                </a:solidFill>
                <a:latin typeface="Fleur De Leah" pitchFamily="2" charset="0"/>
                <a:cs typeface="Pattaya" panose="00000500000000000000" pitchFamily="2" charset="-34"/>
              </a:rPr>
              <a:t>Bà cụ bán hàng nước chè</a:t>
            </a:r>
          </a:p>
        </p:txBody>
      </p:sp>
      <p:sp>
        <p:nvSpPr>
          <p:cNvPr id="2" name="Rectangle 1">
            <a:extLst>
              <a:ext uri="{FF2B5EF4-FFF2-40B4-BE49-F238E27FC236}">
                <a16:creationId xmlns:a16="http://schemas.microsoft.com/office/drawing/2014/main" id="{31E97420-39D7-4056-A1AA-2C3F92F77E0B}"/>
              </a:ext>
            </a:extLst>
          </p:cNvPr>
          <p:cNvSpPr/>
          <p:nvPr/>
        </p:nvSpPr>
        <p:spPr>
          <a:xfrm>
            <a:off x="731911" y="1531634"/>
            <a:ext cx="10728178" cy="4401205"/>
          </a:xfrm>
          <a:prstGeom prst="rect">
            <a:avLst/>
          </a:prstGeom>
        </p:spPr>
        <p:txBody>
          <a:bodyPr wrap="square">
            <a:spAutoFit/>
          </a:bodyPr>
          <a:lstStyle/>
          <a:p>
            <a:pPr algn="just"/>
            <a:r>
              <a:rPr lang="vi-VN" sz="2800" dirty="0"/>
              <a:t>      Gốc bàng to quá, có những cái mắt to hơn cái gáo dừa, có những cái lá to bằng cái mẹt bún của bà bún ốc. Không biết cây bàng này năm chục tuổi, bảy chục tuổi hay cả một trăm tuổi. Nhiều người ngồi uống nước ở đây những lúc quán nước vắng khách đã ngắm kĩ gốc bàng, rồi lại ngắm sang phía bà cụ bán hàng nước. Bà cụ không biết bao nhiêu tuổi giời, không biết bao nhiêu tuổi lao động, bán quán được bao nhiêu năm. Chỉ thấy đầu bà cụ bạc trắng, trắng hơn cả cái mớ tóc giả của các diễn viên tuồng chèo vẫn đóng vai các bà cụ nhân đức.</a:t>
            </a:r>
          </a:p>
          <a:p>
            <a:pPr algn="just"/>
            <a:r>
              <a:rPr lang="vi-VN" sz="2800" dirty="0">
                <a:solidFill>
                  <a:srgbClr val="FFC000"/>
                </a:solidFill>
                <a:latin typeface="Pattaya" panose="00000500000000000000" pitchFamily="2" charset="-34"/>
                <a:cs typeface="Pattaya" panose="00000500000000000000" pitchFamily="2" charset="-34"/>
              </a:rPr>
              <a:t>                                                                                    </a:t>
            </a:r>
            <a:r>
              <a:rPr lang="vi-VN" sz="2800" dirty="0">
                <a:solidFill>
                  <a:srgbClr val="002060"/>
                </a:solidFill>
                <a:latin typeface="Pattaya" panose="00000500000000000000" pitchFamily="2" charset="-34"/>
                <a:cs typeface="Pattaya" panose="00000500000000000000" pitchFamily="2" charset="-34"/>
              </a:rPr>
              <a:t>Theo Nguyễn Tuân</a:t>
            </a:r>
          </a:p>
        </p:txBody>
      </p:sp>
    </p:spTree>
    <p:custDataLst>
      <p:tags r:id="rId1"/>
    </p:custDataLst>
    <p:extLst>
      <p:ext uri="{BB962C8B-B14F-4D97-AF65-F5344CB8AC3E}">
        <p14:creationId xmlns:p14="http://schemas.microsoft.com/office/powerpoint/2010/main" val="10379476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49E7EF7-097E-49B3-B10F-C1D76FF209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561" b="14656"/>
          <a:stretch/>
        </p:blipFill>
        <p:spPr>
          <a:xfrm>
            <a:off x="-159984" y="2788920"/>
            <a:ext cx="4818234" cy="3164617"/>
          </a:xfrm>
          <a:prstGeom prst="rect">
            <a:avLst/>
          </a:prstGeom>
        </p:spPr>
      </p:pic>
      <p:sp>
        <p:nvSpPr>
          <p:cNvPr id="32" name="文本框 3">
            <a:extLst>
              <a:ext uri="{FF2B5EF4-FFF2-40B4-BE49-F238E27FC236}">
                <a16:creationId xmlns:a16="http://schemas.microsoft.com/office/drawing/2014/main" id="{73F7AC80-F749-445D-AC1A-31EB9B0FFC1A}"/>
              </a:ext>
            </a:extLst>
          </p:cNvPr>
          <p:cNvSpPr txBox="1"/>
          <p:nvPr/>
        </p:nvSpPr>
        <p:spPr>
          <a:xfrm>
            <a:off x="2249133" y="3608264"/>
            <a:ext cx="11165587" cy="584775"/>
          </a:xfrm>
          <a:prstGeom prst="rect">
            <a:avLst/>
          </a:prstGeom>
          <a:noFill/>
        </p:spPr>
        <p:txBody>
          <a:bodyPr wrap="square" rtlCol="0">
            <a:spAutoFit/>
          </a:bodyPr>
          <a:lstStyle/>
          <a:p>
            <a:pPr algn="ctr"/>
            <a:r>
              <a:rPr lang="vi-VN" altLang="zh-CN"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Nội dung chính của đoạn văn là gì?</a:t>
            </a:r>
            <a:endParaRPr lang="zh-CN" altLang="en-US"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
        <p:nvSpPr>
          <p:cNvPr id="34" name="文本框 3">
            <a:extLst>
              <a:ext uri="{FF2B5EF4-FFF2-40B4-BE49-F238E27FC236}">
                <a16:creationId xmlns:a16="http://schemas.microsoft.com/office/drawing/2014/main" id="{76C7D9F5-2B0D-4738-90B0-4BAA0DCEACCB}"/>
              </a:ext>
            </a:extLst>
          </p:cNvPr>
          <p:cNvSpPr txBox="1"/>
          <p:nvPr/>
        </p:nvSpPr>
        <p:spPr>
          <a:xfrm>
            <a:off x="731911" y="823748"/>
            <a:ext cx="11165587" cy="584775"/>
          </a:xfrm>
          <a:prstGeom prst="rect">
            <a:avLst/>
          </a:prstGeom>
          <a:noFill/>
        </p:spPr>
        <p:txBody>
          <a:bodyPr wrap="square" rtlCol="0">
            <a:spAutoFit/>
          </a:bodyPr>
          <a:lstStyle/>
          <a:p>
            <a:pPr algn="ctr"/>
            <a:r>
              <a:rPr lang="vi-VN" altLang="zh-CN"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Đoạn văn nhắc đến sự vật nào và hình ảnh của ai? </a:t>
            </a:r>
            <a:endParaRPr lang="zh-CN" altLang="en-US" sz="32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pic>
        <p:nvPicPr>
          <p:cNvPr id="1028" name="Picture 4" descr="Bà lão tham lam | Apps | 148Apps">
            <a:extLst>
              <a:ext uri="{FF2B5EF4-FFF2-40B4-BE49-F238E27FC236}">
                <a16:creationId xmlns:a16="http://schemas.microsoft.com/office/drawing/2014/main" id="{F5B06EC4-93E1-4996-A93C-51E4257F03E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398" b="89844" l="8203" r="89844">
                        <a14:foregroundMark x1="8398" y1="26953" x2="11328" y2="66992"/>
                        <a14:foregroundMark x1="52539" y1="8789" x2="62500" y2="8398"/>
                        <a14:foregroundMark x1="62500" y1="8398" x2="63086" y2="8398"/>
                        <a14:backgroundMark x1="67383" y1="76758" x2="91016" y2="72852"/>
                        <a14:backgroundMark x1="91016" y1="72852" x2="91211" y2="72852"/>
                        <a14:backgroundMark x1="75586" y1="72852" x2="75586" y2="72852"/>
                        <a14:backgroundMark x1="57617" y1="80469" x2="57617" y2="80469"/>
                      </a14:backgroundRemoval>
                    </a14:imgEffect>
                  </a14:imgLayer>
                </a14:imgProps>
              </a:ext>
              <a:ext uri="{28A0092B-C50C-407E-A947-70E740481C1C}">
                <a14:useLocalDpi xmlns:a14="http://schemas.microsoft.com/office/drawing/2010/main" val="0"/>
              </a:ext>
            </a:extLst>
          </a:blip>
          <a:srcRect/>
          <a:stretch>
            <a:fillRect/>
          </a:stretch>
        </p:blipFill>
        <p:spPr bwMode="auto">
          <a:xfrm>
            <a:off x="7762314" y="2577401"/>
            <a:ext cx="851599" cy="8515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ải cây đa vector đẹp file AI, EPS, SVG, PSD, PNG miễn phí">
            <a:extLst>
              <a:ext uri="{FF2B5EF4-FFF2-40B4-BE49-F238E27FC236}">
                <a16:creationId xmlns:a16="http://schemas.microsoft.com/office/drawing/2014/main" id="{C3FBADB2-B23E-48CA-B62C-719138F4540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250" b="96250" l="10000" r="90000">
                        <a14:foregroundMark x1="45250" y1="6250" x2="59750" y2="10417"/>
                        <a14:foregroundMark x1="28625" y1="90000" x2="49250" y2="91042"/>
                        <a14:foregroundMark x1="43375" y1="96250" x2="58625" y2="93958"/>
                      </a14:backgroundRemoval>
                    </a14:imgEffect>
                  </a14:imgLayer>
                </a14:imgProps>
              </a:ext>
              <a:ext uri="{28A0092B-C50C-407E-A947-70E740481C1C}">
                <a14:useLocalDpi xmlns:a14="http://schemas.microsoft.com/office/drawing/2010/main" val="0"/>
              </a:ext>
            </a:extLst>
          </a:blip>
          <a:srcRect/>
          <a:stretch>
            <a:fillRect/>
          </a:stretch>
        </p:blipFill>
        <p:spPr bwMode="auto">
          <a:xfrm>
            <a:off x="7382880" y="1295400"/>
            <a:ext cx="3556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4B0388C-592E-4CFE-B526-B701B844C059}"/>
              </a:ext>
            </a:extLst>
          </p:cNvPr>
          <p:cNvSpPr/>
          <p:nvPr/>
        </p:nvSpPr>
        <p:spPr>
          <a:xfrm>
            <a:off x="3826484" y="4270788"/>
            <a:ext cx="7871659" cy="1077218"/>
          </a:xfrm>
          <a:prstGeom prst="rect">
            <a:avLst/>
          </a:prstGeom>
        </p:spPr>
        <p:txBody>
          <a:bodyPr wrap="square">
            <a:spAutoFit/>
          </a:bodyPr>
          <a:lstStyle/>
          <a:p>
            <a:pPr algn="ctr"/>
            <a:r>
              <a:rPr lang="vi-VN" sz="3200" b="1" i="1" dirty="0">
                <a:solidFill>
                  <a:srgbClr val="002060"/>
                </a:solidFill>
              </a:rPr>
              <a:t>Bài văn tả gốc bàng cổ thụ và tả bà cụ bán hàng nước chè dưới gốc bàng.</a:t>
            </a:r>
            <a:endParaRPr lang="vi-VN" sz="3200" b="1" i="1" dirty="0">
              <a:solidFill>
                <a:srgbClr val="002060"/>
              </a:solidFill>
              <a:latin typeface="Pattaya" panose="00000500000000000000" pitchFamily="2" charset="-34"/>
              <a:cs typeface="Pattaya" panose="00000500000000000000" pitchFamily="2" charset="-34"/>
            </a:endParaRPr>
          </a:p>
        </p:txBody>
      </p:sp>
    </p:spTree>
    <p:custDataLst>
      <p:tags r:id="rId1"/>
    </p:custDataLst>
    <p:extLst>
      <p:ext uri="{BB962C8B-B14F-4D97-AF65-F5344CB8AC3E}">
        <p14:creationId xmlns:p14="http://schemas.microsoft.com/office/powerpoint/2010/main" val="39815259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out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87B769-7E0C-4BEC-8857-B89166BE640D}"/>
              </a:ext>
            </a:extLst>
          </p:cNvPr>
          <p:cNvSpPr txBox="1"/>
          <p:nvPr/>
        </p:nvSpPr>
        <p:spPr>
          <a:xfrm>
            <a:off x="1147369" y="453225"/>
            <a:ext cx="9897261" cy="1261884"/>
          </a:xfrm>
          <a:prstGeom prst="rect">
            <a:avLst/>
          </a:prstGeom>
          <a:noFill/>
        </p:spPr>
        <p:txBody>
          <a:bodyPr wrap="none" rtlCol="0">
            <a:spAutoFit/>
          </a:bodyPr>
          <a:lstStyle/>
          <a:p>
            <a:pPr algn="ctr"/>
            <a:r>
              <a:rPr lang="vi-VN" sz="3200" dirty="0">
                <a:solidFill>
                  <a:srgbClr val="002060"/>
                </a:solidFill>
                <a:latin typeface="Pattaya" panose="00000500000000000000" pitchFamily="2" charset="-34"/>
                <a:cs typeface="Pattaya" panose="00000500000000000000" pitchFamily="2" charset="-34"/>
              </a:rPr>
              <a:t>Đọc thầm lại đoạn văn, tìm những từ ngữ dễ mắc lỗi chính tả</a:t>
            </a:r>
          </a:p>
          <a:p>
            <a:pPr algn="ctr"/>
            <a:r>
              <a:rPr lang="vi-VN" sz="4400" b="1" dirty="0">
                <a:solidFill>
                  <a:srgbClr val="C00000"/>
                </a:solidFill>
                <a:latin typeface="Fleur De Leah" pitchFamily="2" charset="0"/>
                <a:cs typeface="Pattaya" panose="00000500000000000000" pitchFamily="2" charset="-34"/>
              </a:rPr>
              <a:t>Bà cụ bán hàng nước chè</a:t>
            </a:r>
          </a:p>
        </p:txBody>
      </p:sp>
      <p:sp>
        <p:nvSpPr>
          <p:cNvPr id="2" name="Rectangle 1">
            <a:extLst>
              <a:ext uri="{FF2B5EF4-FFF2-40B4-BE49-F238E27FC236}">
                <a16:creationId xmlns:a16="http://schemas.microsoft.com/office/drawing/2014/main" id="{31E97420-39D7-4056-A1AA-2C3F92F77E0B}"/>
              </a:ext>
            </a:extLst>
          </p:cNvPr>
          <p:cNvSpPr/>
          <p:nvPr/>
        </p:nvSpPr>
        <p:spPr>
          <a:xfrm>
            <a:off x="731911" y="1531634"/>
            <a:ext cx="10728178" cy="4401205"/>
          </a:xfrm>
          <a:prstGeom prst="rect">
            <a:avLst/>
          </a:prstGeom>
        </p:spPr>
        <p:txBody>
          <a:bodyPr wrap="square">
            <a:spAutoFit/>
          </a:bodyPr>
          <a:lstStyle/>
          <a:p>
            <a:pPr algn="just"/>
            <a:r>
              <a:rPr lang="vi-VN" sz="2800" dirty="0"/>
              <a:t>      Gốc bàng to quá, có những cái mắt to hơn cái gáo dừa, có những cái lá to bằng cái mẹt bún của bà bún ốc. Không biết cây bàng này năm chục tuổi, bảy chục tuổi hay cả một trăm tuổi. Nhiều người ngồi uống nước ở đây những lúc quán nước vắng khách đã ngắm kĩ gốc bàng, rồi lại ngắm sang phía bà cụ bán hàng nước. Bà cụ không biết bao nhiêu tuổi giời, không biết bao nhiêu tuổi lao động, bán quán được bao nhiêu năm. Chỉ thấy đầu bà cụ bạc trắng, trắng hơn cả cái mớ tóc giả của các diễn viên tuồng chèo vẫn đóng vai các bà cụ nhân đức.</a:t>
            </a:r>
          </a:p>
          <a:p>
            <a:pPr algn="just"/>
            <a:r>
              <a:rPr lang="vi-VN" sz="2800" dirty="0">
                <a:solidFill>
                  <a:srgbClr val="FFC000"/>
                </a:solidFill>
                <a:latin typeface="Pattaya" panose="00000500000000000000" pitchFamily="2" charset="-34"/>
                <a:cs typeface="Pattaya" panose="00000500000000000000" pitchFamily="2" charset="-34"/>
              </a:rPr>
              <a:t>                                                                                    </a:t>
            </a:r>
            <a:r>
              <a:rPr lang="vi-VN" sz="2800" dirty="0">
                <a:solidFill>
                  <a:srgbClr val="002060"/>
                </a:solidFill>
                <a:latin typeface="Pattaya" panose="00000500000000000000" pitchFamily="2" charset="-34"/>
                <a:cs typeface="Pattaya" panose="00000500000000000000" pitchFamily="2" charset="-34"/>
              </a:rPr>
              <a:t>Theo Nguyễn Tuân</a:t>
            </a:r>
          </a:p>
        </p:txBody>
      </p:sp>
      <p:sp>
        <p:nvSpPr>
          <p:cNvPr id="3" name="Rectangle 2">
            <a:extLst>
              <a:ext uri="{FF2B5EF4-FFF2-40B4-BE49-F238E27FC236}">
                <a16:creationId xmlns:a16="http://schemas.microsoft.com/office/drawing/2014/main" id="{AF8D4039-8469-4750-BBFA-6274CC930945}"/>
              </a:ext>
            </a:extLst>
          </p:cNvPr>
          <p:cNvSpPr/>
          <p:nvPr/>
        </p:nvSpPr>
        <p:spPr>
          <a:xfrm>
            <a:off x="4282440" y="2011680"/>
            <a:ext cx="1310640"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A01D5C-6405-4C0A-ADB5-B16D1B01B942}"/>
              </a:ext>
            </a:extLst>
          </p:cNvPr>
          <p:cNvSpPr/>
          <p:nvPr/>
        </p:nvSpPr>
        <p:spPr>
          <a:xfrm>
            <a:off x="10713329" y="4191000"/>
            <a:ext cx="746760"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AEB30F-78D4-4CE0-AA43-F8E04D7A5C8B}"/>
              </a:ext>
            </a:extLst>
          </p:cNvPr>
          <p:cNvSpPr/>
          <p:nvPr/>
        </p:nvSpPr>
        <p:spPr>
          <a:xfrm>
            <a:off x="731910" y="4602480"/>
            <a:ext cx="974969"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E728E2-1152-46D8-AABC-3AA34ADCB328}"/>
              </a:ext>
            </a:extLst>
          </p:cNvPr>
          <p:cNvSpPr/>
          <p:nvPr/>
        </p:nvSpPr>
        <p:spPr>
          <a:xfrm>
            <a:off x="9524999" y="4580692"/>
            <a:ext cx="1935089"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C9A81C-4BFD-4C14-A33B-5D63CE04244A}"/>
              </a:ext>
            </a:extLst>
          </p:cNvPr>
          <p:cNvSpPr/>
          <p:nvPr/>
        </p:nvSpPr>
        <p:spPr>
          <a:xfrm>
            <a:off x="5273040" y="3732236"/>
            <a:ext cx="1310640" cy="41148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8980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787B769-7E0C-4BEC-8857-B89166BE640D}"/>
              </a:ext>
            </a:extLst>
          </p:cNvPr>
          <p:cNvSpPr txBox="1"/>
          <p:nvPr/>
        </p:nvSpPr>
        <p:spPr>
          <a:xfrm>
            <a:off x="3802380" y="680337"/>
            <a:ext cx="4587240" cy="851297"/>
          </a:xfrm>
          <a:prstGeom prst="roundRect">
            <a:avLst/>
          </a:prstGeom>
          <a:noFill/>
          <a:ln w="76200">
            <a:solidFill>
              <a:schemeClr val="accent1"/>
            </a:solidFill>
            <a:prstDash val="lgDashDotDot"/>
          </a:ln>
        </p:spPr>
        <p:txBody>
          <a:bodyPr wrap="square" rtlCol="0" anchor="ctr">
            <a:spAutoFit/>
          </a:bodyPr>
          <a:lstStyle/>
          <a:p>
            <a:pPr algn="ctr"/>
            <a:r>
              <a:rPr lang="vi-VN" sz="4400" dirty="0">
                <a:solidFill>
                  <a:srgbClr val="002060"/>
                </a:solidFill>
                <a:latin typeface="Pattaya" panose="00000500000000000000" pitchFamily="2" charset="-34"/>
                <a:cs typeface="Pattaya" panose="00000500000000000000" pitchFamily="2" charset="-34"/>
              </a:rPr>
              <a:t>Luyện viết từ khó</a:t>
            </a:r>
            <a:endParaRPr lang="vi-VN" sz="6000" b="1" dirty="0">
              <a:solidFill>
                <a:srgbClr val="C00000"/>
              </a:solidFill>
              <a:latin typeface="Fleur De Leah" pitchFamily="2" charset="0"/>
              <a:cs typeface="Pattaya" panose="00000500000000000000" pitchFamily="2" charset="-34"/>
            </a:endParaRPr>
          </a:p>
        </p:txBody>
      </p:sp>
      <p:sp>
        <p:nvSpPr>
          <p:cNvPr id="4" name="Rectangle 3">
            <a:extLst>
              <a:ext uri="{FF2B5EF4-FFF2-40B4-BE49-F238E27FC236}">
                <a16:creationId xmlns:a16="http://schemas.microsoft.com/office/drawing/2014/main" id="{29049D4B-9B5C-47E1-A76D-7C90F423100B}"/>
              </a:ext>
            </a:extLst>
          </p:cNvPr>
          <p:cNvSpPr/>
          <p:nvPr/>
        </p:nvSpPr>
        <p:spPr>
          <a:xfrm>
            <a:off x="2914957" y="2162294"/>
            <a:ext cx="1774845" cy="646331"/>
          </a:xfrm>
          <a:prstGeom prst="rect">
            <a:avLst/>
          </a:prstGeom>
        </p:spPr>
        <p:txBody>
          <a:bodyPr wrap="none">
            <a:spAutoFit/>
          </a:bodyPr>
          <a:lstStyle/>
          <a:p>
            <a:r>
              <a:rPr lang="vi-VN" sz="3600" b="1" dirty="0">
                <a:solidFill>
                  <a:srgbClr val="002060"/>
                </a:solidFill>
              </a:rPr>
              <a:t>cái mẹt</a:t>
            </a:r>
            <a:endParaRPr lang="en-US" sz="3600" b="1" dirty="0">
              <a:solidFill>
                <a:srgbClr val="002060"/>
              </a:solidFill>
            </a:endParaRPr>
          </a:p>
        </p:txBody>
      </p:sp>
      <p:pic>
        <p:nvPicPr>
          <p:cNvPr id="1026" name="Picture 2" descr="Mẹt nhựa giả mây tre đan đường kính 20Cm | Tổng kho gia dụng HSL | Tiki">
            <a:extLst>
              <a:ext uri="{FF2B5EF4-FFF2-40B4-BE49-F238E27FC236}">
                <a16:creationId xmlns:a16="http://schemas.microsoft.com/office/drawing/2014/main" id="{21E01B32-D051-46A5-9904-EB49885C430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3500" r="93750">
                        <a14:foregroundMark x1="3583" y1="48917" x2="15083" y2="46667"/>
                        <a14:foregroundMark x1="93750" y1="45750" x2="93750" y2="52917"/>
                      </a14:backgroundRemoval>
                    </a14:imgEffect>
                  </a14:imgLayer>
                </a14:imgProps>
              </a:ext>
              <a:ext uri="{28A0092B-C50C-407E-A947-70E740481C1C}">
                <a14:useLocalDpi xmlns:a14="http://schemas.microsoft.com/office/drawing/2010/main" val="0"/>
              </a:ext>
            </a:extLst>
          </a:blip>
          <a:srcRect/>
          <a:stretch>
            <a:fillRect/>
          </a:stretch>
        </p:blipFill>
        <p:spPr bwMode="auto">
          <a:xfrm>
            <a:off x="1710997" y="1852701"/>
            <a:ext cx="1203960" cy="1203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รูปการ์ตูนกับคุณยายกับไม้เท้า, ตัวละคร, การ์ตูน, กรุณาภาพ PNG และ PSD  สำหรับดาวน์โหลดฟรี | Cartoon grandma, Cartoon posters, Cartoon clip art">
            <a:extLst>
              <a:ext uri="{FF2B5EF4-FFF2-40B4-BE49-F238E27FC236}">
                <a16:creationId xmlns:a16="http://schemas.microsoft.com/office/drawing/2014/main" id="{C70F7804-BD06-421D-8A83-A61C8553B02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4444" l="10000" r="90000">
                        <a14:foregroundMark x1="47778" y1="91389" x2="56111" y2="91389"/>
                        <a14:foregroundMark x1="65000" y1="94444" x2="65000" y2="92222"/>
                      </a14:backgroundRemoval>
                    </a14:imgEffect>
                  </a14:imgLayer>
                </a14:imgProps>
              </a:ext>
              <a:ext uri="{28A0092B-C50C-407E-A947-70E740481C1C}">
                <a14:useLocalDpi xmlns:a14="http://schemas.microsoft.com/office/drawing/2010/main" val="0"/>
              </a:ext>
            </a:extLst>
          </a:blip>
          <a:srcRect/>
          <a:stretch>
            <a:fillRect/>
          </a:stretch>
        </p:blipFill>
        <p:spPr bwMode="auto">
          <a:xfrm>
            <a:off x="877282" y="3040709"/>
            <a:ext cx="2504315" cy="25043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9CABCEB-C87D-4AFC-B1BB-A435A2916DC1}"/>
              </a:ext>
            </a:extLst>
          </p:cNvPr>
          <p:cNvSpPr/>
          <p:nvPr/>
        </p:nvSpPr>
        <p:spPr>
          <a:xfrm>
            <a:off x="2914957" y="3403045"/>
            <a:ext cx="2026517" cy="646331"/>
          </a:xfrm>
          <a:prstGeom prst="rect">
            <a:avLst/>
          </a:prstGeom>
        </p:spPr>
        <p:txBody>
          <a:bodyPr wrap="none">
            <a:spAutoFit/>
          </a:bodyPr>
          <a:lstStyle/>
          <a:p>
            <a:r>
              <a:rPr lang="vi-VN" sz="3600" b="1" dirty="0">
                <a:solidFill>
                  <a:srgbClr val="002060"/>
                </a:solidFill>
              </a:rPr>
              <a:t>tuổi giời</a:t>
            </a:r>
            <a:endParaRPr lang="en-US" sz="3600" b="1" dirty="0">
              <a:solidFill>
                <a:srgbClr val="002060"/>
              </a:solidFill>
            </a:endParaRPr>
          </a:p>
        </p:txBody>
      </p:sp>
      <p:sp>
        <p:nvSpPr>
          <p:cNvPr id="12" name="Rectangle 11">
            <a:extLst>
              <a:ext uri="{FF2B5EF4-FFF2-40B4-BE49-F238E27FC236}">
                <a16:creationId xmlns:a16="http://schemas.microsoft.com/office/drawing/2014/main" id="{7149BFD8-5FC2-40AA-94E4-D61086BB5B10}"/>
              </a:ext>
            </a:extLst>
          </p:cNvPr>
          <p:cNvSpPr/>
          <p:nvPr/>
        </p:nvSpPr>
        <p:spPr>
          <a:xfrm>
            <a:off x="2914957" y="4604906"/>
            <a:ext cx="2262158" cy="646331"/>
          </a:xfrm>
          <a:prstGeom prst="rect">
            <a:avLst/>
          </a:prstGeom>
        </p:spPr>
        <p:txBody>
          <a:bodyPr wrap="none">
            <a:spAutoFit/>
          </a:bodyPr>
          <a:lstStyle/>
          <a:p>
            <a:r>
              <a:rPr lang="vi-VN" sz="3600" b="1" dirty="0">
                <a:solidFill>
                  <a:srgbClr val="002060"/>
                </a:solidFill>
              </a:rPr>
              <a:t>bạc trắng</a:t>
            </a:r>
            <a:endParaRPr lang="en-US" sz="3600" b="1" dirty="0">
              <a:solidFill>
                <a:srgbClr val="002060"/>
              </a:solidFill>
            </a:endParaRPr>
          </a:p>
        </p:txBody>
      </p:sp>
      <p:pic>
        <p:nvPicPr>
          <p:cNvPr id="1030" name="Picture 6" descr="Chèo – Nghệ thuật sân khấu truyền thống đậm đà bản sắc văn hóa Việt Nam -  Ảnh chuyên đề - Thông tấn xã Việt Nam (TTXVN)">
            <a:extLst>
              <a:ext uri="{FF2B5EF4-FFF2-40B4-BE49-F238E27FC236}">
                <a16:creationId xmlns:a16="http://schemas.microsoft.com/office/drawing/2014/main" id="{9330D071-68DA-4399-B2DF-C9F83A10EE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6658" y="3040709"/>
            <a:ext cx="4627918" cy="30620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ectangle 13">
            <a:extLst>
              <a:ext uri="{FF2B5EF4-FFF2-40B4-BE49-F238E27FC236}">
                <a16:creationId xmlns:a16="http://schemas.microsoft.com/office/drawing/2014/main" id="{DD928C11-D349-4B6B-A1F4-F1D7D038CFCE}"/>
              </a:ext>
            </a:extLst>
          </p:cNvPr>
          <p:cNvSpPr/>
          <p:nvPr/>
        </p:nvSpPr>
        <p:spPr>
          <a:xfrm>
            <a:off x="7172643" y="2144174"/>
            <a:ext cx="2672526" cy="646331"/>
          </a:xfrm>
          <a:prstGeom prst="rect">
            <a:avLst/>
          </a:prstGeom>
        </p:spPr>
        <p:txBody>
          <a:bodyPr wrap="none">
            <a:spAutoFit/>
          </a:bodyPr>
          <a:lstStyle/>
          <a:p>
            <a:r>
              <a:rPr lang="vi-VN" sz="3600" b="1" dirty="0">
                <a:solidFill>
                  <a:srgbClr val="002060"/>
                </a:solidFill>
              </a:rPr>
              <a:t>tuồng chèo</a:t>
            </a:r>
            <a:endParaRPr lang="en-US" sz="3600" b="1" dirty="0">
              <a:solidFill>
                <a:srgbClr val="002060"/>
              </a:solidFill>
            </a:endParaRPr>
          </a:p>
        </p:txBody>
      </p:sp>
    </p:spTree>
    <p:custDataLst>
      <p:tags r:id="rId1"/>
    </p:custDataLst>
    <p:extLst>
      <p:ext uri="{BB962C8B-B14F-4D97-AF65-F5344CB8AC3E}">
        <p14:creationId xmlns:p14="http://schemas.microsoft.com/office/powerpoint/2010/main" val="166909893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45DB68D-FB7E-4142-85BA-A69139E7E9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 name="文本框 3">
            <a:extLst>
              <a:ext uri="{FF2B5EF4-FFF2-40B4-BE49-F238E27FC236}">
                <a16:creationId xmlns:a16="http://schemas.microsoft.com/office/drawing/2014/main" id="{1DEDC795-1858-4215-B178-6B46D82E93A0}"/>
              </a:ext>
            </a:extLst>
          </p:cNvPr>
          <p:cNvSpPr txBox="1"/>
          <p:nvPr/>
        </p:nvSpPr>
        <p:spPr>
          <a:xfrm>
            <a:off x="2003066" y="2313754"/>
            <a:ext cx="7521934" cy="1862048"/>
          </a:xfrm>
          <a:prstGeom prst="rect">
            <a:avLst/>
          </a:prstGeom>
          <a:noFill/>
        </p:spPr>
        <p:txBody>
          <a:bodyPr wrap="square" rtlCol="0">
            <a:spAutoFit/>
          </a:bodyPr>
          <a:lstStyle/>
          <a:p>
            <a:pPr algn="ctr"/>
            <a:r>
              <a:rPr lang="vi-VN" altLang="zh-CN" sz="11500" dirty="0">
                <a:solidFill>
                  <a:srgbClr val="C00000"/>
                </a:solidFill>
                <a:latin typeface="Pattaya" panose="00000500000000000000" pitchFamily="2" charset="-34"/>
                <a:ea typeface="字魂46号-喵喵体" panose="00000500000000000000" pitchFamily="2" charset="-122"/>
                <a:cs typeface="Pattaya" panose="00000500000000000000" pitchFamily="2" charset="-34"/>
              </a:rPr>
              <a:t>Nghe - viết</a:t>
            </a:r>
            <a:endParaRPr lang="zh-CN" altLang="en-US" sz="11500" dirty="0">
              <a:solidFill>
                <a:srgbClr val="C00000"/>
              </a:solidFill>
              <a:latin typeface="Pattaya" panose="00000500000000000000" pitchFamily="2" charset="-34"/>
              <a:ea typeface="字魂46号-喵喵体" panose="00000500000000000000" pitchFamily="2" charset="-122"/>
              <a:cs typeface="Pattaya" panose="00000500000000000000" pitchFamily="2" charset="-34"/>
            </a:endParaRPr>
          </a:p>
        </p:txBody>
      </p:sp>
    </p:spTree>
    <p:custDataLst>
      <p:tags r:id="rId1"/>
    </p:custDataLst>
    <p:extLst>
      <p:ext uri="{BB962C8B-B14F-4D97-AF65-F5344CB8AC3E}">
        <p14:creationId xmlns:p14="http://schemas.microsoft.com/office/powerpoint/2010/main" val="22346259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2"/>
        <p:cNvGrpSpPr/>
        <p:nvPr/>
      </p:nvGrpSpPr>
      <p:grpSpPr>
        <a:xfrm>
          <a:off x="0" y="0"/>
          <a:ext cx="0" cy="0"/>
          <a:chOff x="0" y="0"/>
          <a:chExt cx="0" cy="0"/>
        </a:xfrm>
      </p:grpSpPr>
      <p:grpSp>
        <p:nvGrpSpPr>
          <p:cNvPr id="2915" name="Google Shape;2915;p51"/>
          <p:cNvGrpSpPr/>
          <p:nvPr/>
        </p:nvGrpSpPr>
        <p:grpSpPr>
          <a:xfrm flipH="1">
            <a:off x="8512840" y="5317798"/>
            <a:ext cx="3679161" cy="3329549"/>
            <a:chOff x="932545" y="3624723"/>
            <a:chExt cx="2759371" cy="2497162"/>
          </a:xfrm>
        </p:grpSpPr>
        <p:sp>
          <p:nvSpPr>
            <p:cNvPr id="2916" name="Google Shape;2916;p51"/>
            <p:cNvSpPr/>
            <p:nvPr/>
          </p:nvSpPr>
          <p:spPr>
            <a:xfrm rot="3157019">
              <a:off x="966815" y="4142189"/>
              <a:ext cx="444614" cy="306082"/>
            </a:xfrm>
            <a:custGeom>
              <a:avLst/>
              <a:gdLst/>
              <a:ahLst/>
              <a:cxnLst/>
              <a:rect l="l" t="t" r="r" b="b"/>
              <a:pathLst>
                <a:path w="10909" h="7510" extrusionOk="0">
                  <a:moveTo>
                    <a:pt x="9686" y="0"/>
                  </a:moveTo>
                  <a:lnTo>
                    <a:pt x="1" y="4609"/>
                  </a:lnTo>
                  <a:lnTo>
                    <a:pt x="9368" y="7510"/>
                  </a:lnTo>
                  <a:lnTo>
                    <a:pt x="8766" y="5372"/>
                  </a:lnTo>
                  <a:lnTo>
                    <a:pt x="10908" y="5234"/>
                  </a:lnTo>
                  <a:lnTo>
                    <a:pt x="8409" y="2544"/>
                  </a:lnTo>
                  <a:lnTo>
                    <a:pt x="9686"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17" name="Google Shape;2917;p51"/>
            <p:cNvSpPr/>
            <p:nvPr/>
          </p:nvSpPr>
          <p:spPr>
            <a:xfrm rot="3157019">
              <a:off x="995735" y="4207668"/>
              <a:ext cx="342437" cy="92925"/>
            </a:xfrm>
            <a:custGeom>
              <a:avLst/>
              <a:gdLst/>
              <a:ahLst/>
              <a:cxnLst/>
              <a:rect l="l" t="t" r="r" b="b"/>
              <a:pathLst>
                <a:path w="8402" h="2280" extrusionOk="0">
                  <a:moveTo>
                    <a:pt x="8287" y="0"/>
                  </a:moveTo>
                  <a:cubicBezTo>
                    <a:pt x="8278" y="0"/>
                    <a:pt x="8269" y="2"/>
                    <a:pt x="8259" y="4"/>
                  </a:cubicBezTo>
                  <a:lnTo>
                    <a:pt x="93" y="2071"/>
                  </a:lnTo>
                  <a:cubicBezTo>
                    <a:pt x="33" y="2082"/>
                    <a:pt x="0" y="2142"/>
                    <a:pt x="16" y="2197"/>
                  </a:cubicBezTo>
                  <a:cubicBezTo>
                    <a:pt x="28" y="2247"/>
                    <a:pt x="71" y="2280"/>
                    <a:pt x="114" y="2280"/>
                  </a:cubicBezTo>
                  <a:cubicBezTo>
                    <a:pt x="126" y="2280"/>
                    <a:pt x="137" y="2273"/>
                    <a:pt x="142" y="2273"/>
                  </a:cubicBezTo>
                  <a:lnTo>
                    <a:pt x="8315" y="208"/>
                  </a:lnTo>
                  <a:cubicBezTo>
                    <a:pt x="8369" y="196"/>
                    <a:pt x="8402" y="136"/>
                    <a:pt x="8391" y="82"/>
                  </a:cubicBezTo>
                  <a:cubicBezTo>
                    <a:pt x="8377" y="35"/>
                    <a:pt x="8336" y="0"/>
                    <a:pt x="82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18" name="Google Shape;2918;p51"/>
            <p:cNvSpPr/>
            <p:nvPr/>
          </p:nvSpPr>
          <p:spPr>
            <a:xfrm rot="3157019">
              <a:off x="1199046" y="4425992"/>
              <a:ext cx="120680" cy="51068"/>
            </a:xfrm>
            <a:custGeom>
              <a:avLst/>
              <a:gdLst/>
              <a:ahLst/>
              <a:cxnLst/>
              <a:rect l="l" t="t" r="r" b="b"/>
              <a:pathLst>
                <a:path w="2961" h="1253" extrusionOk="0">
                  <a:moveTo>
                    <a:pt x="121" y="0"/>
                  </a:moveTo>
                  <a:cubicBezTo>
                    <a:pt x="79" y="0"/>
                    <a:pt x="40" y="26"/>
                    <a:pt x="23" y="69"/>
                  </a:cubicBezTo>
                  <a:cubicBezTo>
                    <a:pt x="0" y="123"/>
                    <a:pt x="28" y="183"/>
                    <a:pt x="83" y="205"/>
                  </a:cubicBezTo>
                  <a:lnTo>
                    <a:pt x="2802" y="1246"/>
                  </a:lnTo>
                  <a:cubicBezTo>
                    <a:pt x="2818" y="1253"/>
                    <a:pt x="2829" y="1253"/>
                    <a:pt x="2840" y="1253"/>
                  </a:cubicBezTo>
                  <a:cubicBezTo>
                    <a:pt x="2884" y="1253"/>
                    <a:pt x="2922" y="1225"/>
                    <a:pt x="2939" y="1187"/>
                  </a:cubicBezTo>
                  <a:cubicBezTo>
                    <a:pt x="2960" y="1132"/>
                    <a:pt x="2934" y="1071"/>
                    <a:pt x="2879" y="1049"/>
                  </a:cubicBezTo>
                  <a:lnTo>
                    <a:pt x="160" y="8"/>
                  </a:lnTo>
                  <a:cubicBezTo>
                    <a:pt x="147" y="3"/>
                    <a:pt x="134" y="0"/>
                    <a:pt x="12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19" name="Google Shape;2919;p51"/>
            <p:cNvSpPr/>
            <p:nvPr/>
          </p:nvSpPr>
          <p:spPr>
            <a:xfrm rot="3157019">
              <a:off x="971082" y="4258356"/>
              <a:ext cx="332859" cy="25514"/>
            </a:xfrm>
            <a:custGeom>
              <a:avLst/>
              <a:gdLst/>
              <a:ahLst/>
              <a:cxnLst/>
              <a:rect l="l" t="t" r="r" b="b"/>
              <a:pathLst>
                <a:path w="8167" h="626" extrusionOk="0">
                  <a:moveTo>
                    <a:pt x="8064" y="0"/>
                  </a:moveTo>
                  <a:cubicBezTo>
                    <a:pt x="8060" y="0"/>
                    <a:pt x="8056" y="0"/>
                    <a:pt x="8052" y="1"/>
                  </a:cubicBezTo>
                  <a:lnTo>
                    <a:pt x="99" y="411"/>
                  </a:lnTo>
                  <a:cubicBezTo>
                    <a:pt x="44" y="417"/>
                    <a:pt x="1" y="467"/>
                    <a:pt x="1" y="520"/>
                  </a:cubicBezTo>
                  <a:cubicBezTo>
                    <a:pt x="6" y="581"/>
                    <a:pt x="51" y="626"/>
                    <a:pt x="104" y="626"/>
                  </a:cubicBezTo>
                  <a:lnTo>
                    <a:pt x="110" y="626"/>
                  </a:lnTo>
                  <a:lnTo>
                    <a:pt x="8063" y="209"/>
                  </a:lnTo>
                  <a:cubicBezTo>
                    <a:pt x="8123" y="209"/>
                    <a:pt x="8167" y="159"/>
                    <a:pt x="8161" y="100"/>
                  </a:cubicBezTo>
                  <a:cubicBezTo>
                    <a:pt x="8161" y="43"/>
                    <a:pt x="8119" y="0"/>
                    <a:pt x="806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20" name="Google Shape;2920;p51"/>
            <p:cNvSpPr/>
            <p:nvPr/>
          </p:nvSpPr>
          <p:spPr>
            <a:xfrm rot="3157019">
              <a:off x="1213968" y="4390228"/>
              <a:ext cx="33339" cy="56611"/>
            </a:xfrm>
            <a:custGeom>
              <a:avLst/>
              <a:gdLst/>
              <a:ahLst/>
              <a:cxnLst/>
              <a:rect l="l" t="t" r="r" b="b"/>
              <a:pathLst>
                <a:path w="818" h="1389" extrusionOk="0">
                  <a:moveTo>
                    <a:pt x="126" y="1"/>
                  </a:moveTo>
                  <a:cubicBezTo>
                    <a:pt x="110" y="1"/>
                    <a:pt x="94" y="4"/>
                    <a:pt x="78" y="12"/>
                  </a:cubicBezTo>
                  <a:cubicBezTo>
                    <a:pt x="23" y="35"/>
                    <a:pt x="0" y="101"/>
                    <a:pt x="28" y="149"/>
                  </a:cubicBezTo>
                  <a:lnTo>
                    <a:pt x="599" y="1328"/>
                  </a:lnTo>
                  <a:cubicBezTo>
                    <a:pt x="620" y="1366"/>
                    <a:pt x="658" y="1388"/>
                    <a:pt x="698" y="1388"/>
                  </a:cubicBezTo>
                  <a:cubicBezTo>
                    <a:pt x="713" y="1388"/>
                    <a:pt x="724" y="1388"/>
                    <a:pt x="741" y="1377"/>
                  </a:cubicBezTo>
                  <a:cubicBezTo>
                    <a:pt x="796" y="1355"/>
                    <a:pt x="817" y="1290"/>
                    <a:pt x="790" y="1240"/>
                  </a:cubicBezTo>
                  <a:lnTo>
                    <a:pt x="220" y="61"/>
                  </a:lnTo>
                  <a:cubicBezTo>
                    <a:pt x="201" y="23"/>
                    <a:pt x="164"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21" name="Google Shape;2921;p51"/>
            <p:cNvSpPr/>
            <p:nvPr/>
          </p:nvSpPr>
          <p:spPr>
            <a:xfrm rot="3157019">
              <a:off x="1472390" y="4167624"/>
              <a:ext cx="2064283" cy="1411361"/>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2926" name="Google Shape;2926;p51"/>
          <p:cNvGrpSpPr/>
          <p:nvPr/>
        </p:nvGrpSpPr>
        <p:grpSpPr>
          <a:xfrm>
            <a:off x="-200363" y="-851735"/>
            <a:ext cx="12592729" cy="3428276"/>
            <a:chOff x="-168342" y="-240334"/>
            <a:chExt cx="9444547" cy="2571207"/>
          </a:xfrm>
        </p:grpSpPr>
        <p:grpSp>
          <p:nvGrpSpPr>
            <p:cNvPr id="2927" name="Google Shape;2927;p51"/>
            <p:cNvGrpSpPr/>
            <p:nvPr/>
          </p:nvGrpSpPr>
          <p:grpSpPr>
            <a:xfrm rot="-1799975">
              <a:off x="-84104" y="459634"/>
              <a:ext cx="3113747" cy="1171270"/>
              <a:chOff x="0" y="539998"/>
              <a:chExt cx="3901889" cy="1467738"/>
            </a:xfrm>
          </p:grpSpPr>
          <p:sp>
            <p:nvSpPr>
              <p:cNvPr id="2928" name="Google Shape;2928;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29" name="Google Shape;2929;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30" name="Google Shape;2930;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931" name="Google Shape;2931;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932" name="Google Shape;2932;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33" name="Google Shape;2933;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2934" name="Google Shape;2934;p51"/>
            <p:cNvGrpSpPr/>
            <p:nvPr/>
          </p:nvGrpSpPr>
          <p:grpSpPr>
            <a:xfrm rot="1799975" flipH="1">
              <a:off x="6078221" y="459634"/>
              <a:ext cx="3113747" cy="1171270"/>
              <a:chOff x="0" y="539998"/>
              <a:chExt cx="3901889" cy="1467738"/>
            </a:xfrm>
          </p:grpSpPr>
          <p:sp>
            <p:nvSpPr>
              <p:cNvPr id="2935" name="Google Shape;2935;p5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36" name="Google Shape;2936;p5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37" name="Google Shape;2937;p5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938" name="Google Shape;2938;p5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939" name="Google Shape;2939;p5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940" name="Google Shape;2940;p5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grpSp>
        <p:nvGrpSpPr>
          <p:cNvPr id="2941" name="Google Shape;2941;p51"/>
          <p:cNvGrpSpPr/>
          <p:nvPr/>
        </p:nvGrpSpPr>
        <p:grpSpPr>
          <a:xfrm>
            <a:off x="174843" y="5982513"/>
            <a:ext cx="1157900" cy="686000"/>
            <a:chOff x="2575700" y="1885000"/>
            <a:chExt cx="868425" cy="514500"/>
          </a:xfrm>
        </p:grpSpPr>
        <p:sp>
          <p:nvSpPr>
            <p:cNvPr id="2942" name="Google Shape;2942;p51"/>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943" name="Google Shape;2943;p51"/>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944" name="Google Shape;2944;p51"/>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945" name="Google Shape;2945;p51"/>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4" name="Group 3"/>
          <p:cNvGrpSpPr/>
          <p:nvPr/>
        </p:nvGrpSpPr>
        <p:grpSpPr>
          <a:xfrm>
            <a:off x="1244210" y="1971164"/>
            <a:ext cx="9843674" cy="834131"/>
            <a:chOff x="986378" y="1598929"/>
            <a:chExt cx="7382756" cy="463441"/>
          </a:xfrm>
        </p:grpSpPr>
        <p:sp>
          <p:nvSpPr>
            <p:cNvPr id="38" name="Rounded Rectangle 37"/>
            <p:cNvSpPr/>
            <p:nvPr/>
          </p:nvSpPr>
          <p:spPr>
            <a:xfrm>
              <a:off x="1524500" y="1623389"/>
              <a:ext cx="6844634" cy="438981"/>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3733" dirty="0">
                  <a:solidFill>
                    <a:srgbClr val="002060"/>
                  </a:solidFill>
                  <a:latin typeface="Pattaya" panose="00000500000000000000" pitchFamily="2" charset="-34"/>
                  <a:cs typeface="Pattaya" panose="00000500000000000000" pitchFamily="2" charset="-34"/>
                </a:rPr>
                <a:t>Ngồi viết đúng tư thế</a:t>
              </a:r>
              <a:endParaRPr lang="en-US" sz="3733" dirty="0">
                <a:solidFill>
                  <a:srgbClr val="002060"/>
                </a:solidFill>
                <a:latin typeface="Pattaya" panose="00000500000000000000" pitchFamily="2" charset="-34"/>
                <a:cs typeface="Pattaya" panose="00000500000000000000" pitchFamily="2" charset="-34"/>
              </a:endParaRPr>
            </a:p>
          </p:txBody>
        </p:sp>
        <p:pic>
          <p:nvPicPr>
            <p:cNvPr id="39" name="Picture 2" descr="F:\1-原创素材\1_mm1102\PPT\PPT_014\materaials\pageimg_g20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378" y="1598929"/>
              <a:ext cx="615692" cy="438981"/>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50" name="组合 49">
            <a:extLst>
              <a:ext uri="{FF2B5EF4-FFF2-40B4-BE49-F238E27FC236}">
                <a16:creationId xmlns:a16="http://schemas.microsoft.com/office/drawing/2014/main" id="{4C8D34E7-7F28-4B84-AA7C-C3DB527EAAFB}"/>
              </a:ext>
            </a:extLst>
          </p:cNvPr>
          <p:cNvGrpSpPr/>
          <p:nvPr/>
        </p:nvGrpSpPr>
        <p:grpSpPr>
          <a:xfrm>
            <a:off x="5080685" y="492113"/>
            <a:ext cx="2030633" cy="1022107"/>
            <a:chOff x="1371601" y="3098340"/>
            <a:chExt cx="2905327" cy="2180491"/>
          </a:xfrm>
        </p:grpSpPr>
        <p:grpSp>
          <p:nvGrpSpPr>
            <p:cNvPr id="51" name="组合 1">
              <a:extLst>
                <a:ext uri="{FF2B5EF4-FFF2-40B4-BE49-F238E27FC236}">
                  <a16:creationId xmlns:a16="http://schemas.microsoft.com/office/drawing/2014/main" id="{587566F6-FDE5-4C08-AFA1-838B45AD7523}"/>
                </a:ext>
              </a:extLst>
            </p:cNvPr>
            <p:cNvGrpSpPr/>
            <p:nvPr/>
          </p:nvGrpSpPr>
          <p:grpSpPr>
            <a:xfrm>
              <a:off x="1371601" y="3098340"/>
              <a:ext cx="2905327" cy="2180491"/>
              <a:chOff x="1371601" y="3288840"/>
              <a:chExt cx="2905327" cy="2180491"/>
            </a:xfrm>
          </p:grpSpPr>
          <p:sp>
            <p:nvSpPr>
              <p:cNvPr id="53" name="MH_Other_16">
                <a:extLst>
                  <a:ext uri="{FF2B5EF4-FFF2-40B4-BE49-F238E27FC236}">
                    <a16:creationId xmlns:a16="http://schemas.microsoft.com/office/drawing/2014/main" id="{761D4AA3-EE43-4A93-8D51-AE0A634883C0}"/>
                  </a:ext>
                </a:extLst>
              </p:cNvPr>
              <p:cNvSpPr>
                <a:spLocks/>
              </p:cNvSpPr>
              <p:nvPr>
                <p:custDataLst>
                  <p:tags r:id="rId1"/>
                </p:custDataLst>
              </p:nvPr>
            </p:nvSpPr>
            <p:spPr bwMode="auto">
              <a:xfrm>
                <a:off x="1371601" y="3288840"/>
                <a:ext cx="2905327" cy="218049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54" name="MH_SubTitle_1">
                <a:extLst>
                  <a:ext uri="{FF2B5EF4-FFF2-40B4-BE49-F238E27FC236}">
                    <a16:creationId xmlns:a16="http://schemas.microsoft.com/office/drawing/2014/main" id="{91519D9C-6FC3-4C54-8752-19F3B5C2B41C}"/>
                  </a:ext>
                </a:extLst>
              </p:cNvPr>
              <p:cNvSpPr>
                <a:spLocks/>
              </p:cNvSpPr>
              <p:nvPr>
                <p:custDataLst>
                  <p:tags r:id="rId2"/>
                </p:custDataLst>
              </p:nvPr>
            </p:nvSpPr>
            <p:spPr bwMode="auto">
              <a:xfrm>
                <a:off x="1505386" y="3438599"/>
                <a:ext cx="2637756" cy="1878977"/>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r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r>
                  <a:rPr lang="vi-VN" altLang="zh-CN" sz="4800" b="1" dirty="0">
                    <a:solidFill>
                      <a:schemeClr val="accent6">
                        <a:lumMod val="75000"/>
                      </a:schemeClr>
                    </a:solidFill>
                    <a:latin typeface="Pattaya" panose="00000500000000000000" pitchFamily="2" charset="-34"/>
                    <a:ea typeface="+mn-ea"/>
                    <a:cs typeface="Pattaya" panose="00000500000000000000" pitchFamily="2" charset="-34"/>
                  </a:rPr>
                  <a:t>Lưu ý</a:t>
                </a:r>
                <a:endParaRPr lang="zh-CN" altLang="en-US" sz="4800" b="1" dirty="0">
                  <a:solidFill>
                    <a:schemeClr val="accent6">
                      <a:lumMod val="75000"/>
                    </a:schemeClr>
                  </a:solidFill>
                  <a:latin typeface="Pattaya" panose="00000500000000000000" pitchFamily="2" charset="-34"/>
                  <a:ea typeface="+mn-ea"/>
                  <a:cs typeface="Pattaya" panose="00000500000000000000" pitchFamily="2" charset="-34"/>
                </a:endParaRPr>
              </a:p>
            </p:txBody>
          </p:sp>
        </p:grpSp>
        <p:sp>
          <p:nvSpPr>
            <p:cNvPr id="52" name="文本框 31">
              <a:extLst>
                <a:ext uri="{FF2B5EF4-FFF2-40B4-BE49-F238E27FC236}">
                  <a16:creationId xmlns:a16="http://schemas.microsoft.com/office/drawing/2014/main" id="{288A453B-EEDD-40B9-B7E5-1D9E3E6B1F81}"/>
                </a:ext>
              </a:extLst>
            </p:cNvPr>
            <p:cNvSpPr txBox="1"/>
            <p:nvPr/>
          </p:nvSpPr>
          <p:spPr>
            <a:xfrm>
              <a:off x="1765669" y="4032013"/>
              <a:ext cx="2049295" cy="773955"/>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dirty="0">
                <a:solidFill>
                  <a:schemeClr val="tx1">
                    <a:lumMod val="65000"/>
                    <a:lumOff val="35000"/>
                  </a:schemeClr>
                </a:solidFill>
              </a:endParaRPr>
            </a:p>
          </p:txBody>
        </p:sp>
      </p:grpSp>
      <p:grpSp>
        <p:nvGrpSpPr>
          <p:cNvPr id="5" name="Group 4"/>
          <p:cNvGrpSpPr/>
          <p:nvPr/>
        </p:nvGrpSpPr>
        <p:grpSpPr>
          <a:xfrm>
            <a:off x="1214951" y="3212619"/>
            <a:ext cx="9796479" cy="788139"/>
            <a:chOff x="1286986" y="2333485"/>
            <a:chExt cx="7347359" cy="591104"/>
          </a:xfrm>
        </p:grpSpPr>
        <p:sp>
          <p:nvSpPr>
            <p:cNvPr id="44" name="Rounded Rectangle 43"/>
            <p:cNvSpPr/>
            <p:nvPr/>
          </p:nvSpPr>
          <p:spPr>
            <a:xfrm>
              <a:off x="1825805" y="2364800"/>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Pattaya" panose="00000500000000000000" pitchFamily="2" charset="-34"/>
                  <a:cs typeface="Pattaya" panose="00000500000000000000" pitchFamily="2" charset="-34"/>
                </a:rPr>
                <a:t>Viết hoa chữ cái đầu mỗi câu văn.</a:t>
              </a:r>
              <a:endParaRPr lang="en-US" sz="3733" dirty="0">
                <a:solidFill>
                  <a:srgbClr val="002060"/>
                </a:solidFill>
                <a:latin typeface="Pattaya" panose="00000500000000000000" pitchFamily="2" charset="-34"/>
                <a:cs typeface="Pattaya" panose="00000500000000000000" pitchFamily="2" charset="-34"/>
              </a:endParaRPr>
            </a:p>
          </p:txBody>
        </p:sp>
        <p:pic>
          <p:nvPicPr>
            <p:cNvPr id="55" name="Picture 2" descr="F:\1-原创素材\1_mm1102\PPT\PPT_014\materaials\pageimg_g20h.pn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286986" y="2333485"/>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214951" y="4257731"/>
            <a:ext cx="9796479" cy="770947"/>
            <a:chOff x="1305702" y="3127527"/>
            <a:chExt cx="7347359" cy="578210"/>
          </a:xfrm>
        </p:grpSpPr>
        <p:sp>
          <p:nvSpPr>
            <p:cNvPr id="41" name="Rounded Rectangle 40"/>
            <p:cNvSpPr/>
            <p:nvPr/>
          </p:nvSpPr>
          <p:spPr>
            <a:xfrm>
              <a:off x="1825804" y="3145949"/>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Pattaya" panose="00000500000000000000" pitchFamily="2" charset="-34"/>
                  <a:cs typeface="Pattaya" panose="00000500000000000000" pitchFamily="2" charset="-34"/>
                </a:rPr>
                <a:t>Ghi dấu thanh đúng vị trí.</a:t>
              </a:r>
              <a:endParaRPr lang="en-US" sz="3733" dirty="0">
                <a:solidFill>
                  <a:srgbClr val="002060"/>
                </a:solidFill>
                <a:latin typeface="Pattaya" panose="00000500000000000000" pitchFamily="2" charset="-34"/>
                <a:cs typeface="Pattaya" panose="00000500000000000000" pitchFamily="2" charset="-34"/>
              </a:endParaRPr>
            </a:p>
          </p:txBody>
        </p:sp>
        <p:pic>
          <p:nvPicPr>
            <p:cNvPr id="56" name="Picture 2" descr="F:\1-原创素材\1_mm1102\PPT\PPT_014\materaials\pageimg_g20h.png"/>
            <p:cNvPicPr>
              <a:picLocks noChangeAspect="1" noChangeArrowheads="1"/>
            </p:cNvPicPr>
            <p:nvPr/>
          </p:nvPicPr>
          <p:blipFill>
            <a:blip r:embed="rId6"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305702" y="3127527"/>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211717" y="5352562"/>
            <a:ext cx="9799713" cy="756868"/>
            <a:chOff x="1312708" y="3927097"/>
            <a:chExt cx="7349785" cy="567651"/>
          </a:xfrm>
        </p:grpSpPr>
        <p:sp>
          <p:nvSpPr>
            <p:cNvPr id="47" name="Rounded Rectangle 46"/>
            <p:cNvSpPr/>
            <p:nvPr/>
          </p:nvSpPr>
          <p:spPr>
            <a:xfrm>
              <a:off x="1825125" y="3927097"/>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733" dirty="0">
                  <a:solidFill>
                    <a:srgbClr val="002060"/>
                  </a:solidFill>
                  <a:latin typeface="Pattaya" panose="00000500000000000000" pitchFamily="2" charset="-34"/>
                  <a:cs typeface="Pattaya" panose="00000500000000000000" pitchFamily="2" charset="-34"/>
                </a:rPr>
                <a:t>Đọc lại bài, kiểm tra lỗi chính tả.</a:t>
              </a:r>
              <a:endParaRPr lang="en-US" sz="3733" dirty="0">
                <a:solidFill>
                  <a:srgbClr val="002060"/>
                </a:solidFill>
                <a:latin typeface="Pattaya" panose="00000500000000000000" pitchFamily="2" charset="-34"/>
                <a:cs typeface="Pattaya" panose="00000500000000000000" pitchFamily="2" charset="-34"/>
              </a:endParaRPr>
            </a:p>
          </p:txBody>
        </p:sp>
        <p:pic>
          <p:nvPicPr>
            <p:cNvPr id="57" name="Picture 2" descr="F:\1-原创素材\1_mm1102\PPT\PPT_014\materaials\pageimg_g20h.png"/>
            <p:cNvPicPr>
              <a:picLocks noChangeAspect="1" noChangeArrowheads="1"/>
            </p:cNvPicPr>
            <p:nvPr/>
          </p:nvPicPr>
          <p:blipFill>
            <a:blip r:embed="rId6"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312708" y="3932224"/>
              <a:ext cx="611913" cy="562524"/>
            </a:xfrm>
            <a:prstGeom prst="rect">
              <a:avLst/>
            </a:prstGeom>
            <a:noFill/>
            <a:ln>
              <a:noFill/>
              <a:prstDash val="dash"/>
            </a:ln>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5"/>
                                        </p:tgtEl>
                                        <p:attrNameLst>
                                          <p:attrName>r</p:attrName>
                                        </p:attrNameLst>
                                      </p:cBhvr>
                                    </p:animRot>
                                    <p:animRot by="-240000">
                                      <p:cBhvr>
                                        <p:cTn id="26" dur="200" fill="hold">
                                          <p:stCondLst>
                                            <p:cond delay="200"/>
                                          </p:stCondLst>
                                        </p:cTn>
                                        <p:tgtEl>
                                          <p:spTgt spid="5"/>
                                        </p:tgtEl>
                                        <p:attrNameLst>
                                          <p:attrName>r</p:attrName>
                                        </p:attrNameLst>
                                      </p:cBhvr>
                                    </p:animRot>
                                    <p:animRot by="240000">
                                      <p:cBhvr>
                                        <p:cTn id="27" dur="200" fill="hold">
                                          <p:stCondLst>
                                            <p:cond delay="400"/>
                                          </p:stCondLst>
                                        </p:cTn>
                                        <p:tgtEl>
                                          <p:spTgt spid="5"/>
                                        </p:tgtEl>
                                        <p:attrNameLst>
                                          <p:attrName>r</p:attrName>
                                        </p:attrNameLst>
                                      </p:cBhvr>
                                    </p:animRot>
                                    <p:animRot by="-240000">
                                      <p:cBhvr>
                                        <p:cTn id="28" dur="200" fill="hold">
                                          <p:stCondLst>
                                            <p:cond delay="600"/>
                                          </p:stCondLst>
                                        </p:cTn>
                                        <p:tgtEl>
                                          <p:spTgt spid="5"/>
                                        </p:tgtEl>
                                        <p:attrNameLst>
                                          <p:attrName>r</p:attrName>
                                        </p:attrNameLst>
                                      </p:cBhvr>
                                    </p:animRot>
                                    <p:animRot by="120000">
                                      <p:cBhvr>
                                        <p:cTn id="29" dur="200" fill="hold">
                                          <p:stCondLst>
                                            <p:cond delay="800"/>
                                          </p:stCondLst>
                                        </p:cTn>
                                        <p:tgtEl>
                                          <p:spTgt spid="5"/>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par>
                                <p:cTn id="46" presetID="32" presetClass="emph" presetSubtype="0" fill="hold" nodeType="withEffect">
                                  <p:stCondLst>
                                    <p:cond delay="0"/>
                                  </p:stCondLst>
                                  <p:childTnLst>
                                    <p:animRot by="120000">
                                      <p:cBhvr>
                                        <p:cTn id="47" dur="100" fill="hold">
                                          <p:stCondLst>
                                            <p:cond delay="0"/>
                                          </p:stCondLst>
                                        </p:cTn>
                                        <p:tgtEl>
                                          <p:spTgt spid="7"/>
                                        </p:tgtEl>
                                        <p:attrNameLst>
                                          <p:attrName>r</p:attrName>
                                        </p:attrNameLst>
                                      </p:cBhvr>
                                    </p:animRot>
                                    <p:animRot by="-240000">
                                      <p:cBhvr>
                                        <p:cTn id="48" dur="200" fill="hold">
                                          <p:stCondLst>
                                            <p:cond delay="200"/>
                                          </p:stCondLst>
                                        </p:cTn>
                                        <p:tgtEl>
                                          <p:spTgt spid="7"/>
                                        </p:tgtEl>
                                        <p:attrNameLst>
                                          <p:attrName>r</p:attrName>
                                        </p:attrNameLst>
                                      </p:cBhvr>
                                    </p:animRot>
                                    <p:animRot by="240000">
                                      <p:cBhvr>
                                        <p:cTn id="49" dur="200" fill="hold">
                                          <p:stCondLst>
                                            <p:cond delay="400"/>
                                          </p:stCondLst>
                                        </p:cTn>
                                        <p:tgtEl>
                                          <p:spTgt spid="7"/>
                                        </p:tgtEl>
                                        <p:attrNameLst>
                                          <p:attrName>r</p:attrName>
                                        </p:attrNameLst>
                                      </p:cBhvr>
                                    </p:animRot>
                                    <p:animRot by="-240000">
                                      <p:cBhvr>
                                        <p:cTn id="50" dur="200" fill="hold">
                                          <p:stCondLst>
                                            <p:cond delay="600"/>
                                          </p:stCondLst>
                                        </p:cTn>
                                        <p:tgtEl>
                                          <p:spTgt spid="7"/>
                                        </p:tgtEl>
                                        <p:attrNameLst>
                                          <p:attrName>r</p:attrName>
                                        </p:attrNameLst>
                                      </p:cBhvr>
                                    </p:animRot>
                                    <p:animRot by="120000">
                                      <p:cBhvr>
                                        <p:cTn id="5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38306895"/>
</p:tagLst>
</file>

<file path=ppt/tags/tag10.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TIMING" val="|0.7|0.8"/>
</p:tagLst>
</file>

<file path=ppt/tags/tag12.xml><?xml version="1.0" encoding="utf-8"?>
<p:tagLst xmlns:a="http://schemas.openxmlformats.org/drawingml/2006/main" xmlns:r="http://schemas.openxmlformats.org/officeDocument/2006/relationships" xmlns:p="http://schemas.openxmlformats.org/presentationml/2006/main">
  <p:tag name="TIMING" val="|3.6|0.4"/>
</p:tagLst>
</file>

<file path=ppt/tags/tag13.xml><?xml version="1.0" encoding="utf-8"?>
<p:tagLst xmlns:a="http://schemas.openxmlformats.org/drawingml/2006/main" xmlns:r="http://schemas.openxmlformats.org/officeDocument/2006/relationships" xmlns:p="http://schemas.openxmlformats.org/presentationml/2006/main">
  <p:tag name="TIMING" val="|0.5|0.4"/>
</p:tagLst>
</file>

<file path=ppt/tags/tag14.xml><?xml version="1.0" encoding="utf-8"?>
<p:tagLst xmlns:a="http://schemas.openxmlformats.org/drawingml/2006/main" xmlns:r="http://schemas.openxmlformats.org/officeDocument/2006/relationships" xmlns:p="http://schemas.openxmlformats.org/presentationml/2006/main">
  <p:tag name="TIMING" val="|0.5|0.4"/>
</p:tagLst>
</file>

<file path=ppt/tags/tag15.xml><?xml version="1.0" encoding="utf-8"?>
<p:tagLst xmlns:a="http://schemas.openxmlformats.org/drawingml/2006/main" xmlns:r="http://schemas.openxmlformats.org/officeDocument/2006/relationships" xmlns:p="http://schemas.openxmlformats.org/presentationml/2006/main">
  <p:tag name="TIMING" val="|0.5|0.4"/>
</p:tagLst>
</file>

<file path=ppt/tags/tag16.xml><?xml version="1.0" encoding="utf-8"?>
<p:tagLst xmlns:a="http://schemas.openxmlformats.org/drawingml/2006/main" xmlns:r="http://schemas.openxmlformats.org/officeDocument/2006/relationships" xmlns:p="http://schemas.openxmlformats.org/presentationml/2006/main">
  <p:tag name="TIMING" val="|0.6|0.7"/>
</p:tagLst>
</file>

<file path=ppt/tags/tag17.xml><?xml version="1.0" encoding="utf-8"?>
<p:tagLst xmlns:a="http://schemas.openxmlformats.org/drawingml/2006/main" xmlns:r="http://schemas.openxmlformats.org/officeDocument/2006/relationships" xmlns:p="http://schemas.openxmlformats.org/presentationml/2006/main">
  <p:tag name="TIMING" val="|0.7|0.8"/>
</p:tagLst>
</file>

<file path=ppt/tags/tag2.xml><?xml version="1.0" encoding="utf-8"?>
<p:tagLst xmlns:a="http://schemas.openxmlformats.org/drawingml/2006/main" xmlns:r="http://schemas.openxmlformats.org/officeDocument/2006/relationships" xmlns:p="http://schemas.openxmlformats.org/presentationml/2006/main">
  <p:tag name="TIMING" val="|0.6|0.7"/>
</p:tagLst>
</file>

<file path=ppt/tags/tag3.xml><?xml version="1.0" encoding="utf-8"?>
<p:tagLst xmlns:a="http://schemas.openxmlformats.org/drawingml/2006/main" xmlns:r="http://schemas.openxmlformats.org/officeDocument/2006/relationships" xmlns:p="http://schemas.openxmlformats.org/presentationml/2006/main">
  <p:tag name="TIMING" val="|0.7|0.8"/>
</p:tagLst>
</file>

<file path=ppt/tags/tag4.xml><?xml version="1.0" encoding="utf-8"?>
<p:tagLst xmlns:a="http://schemas.openxmlformats.org/drawingml/2006/main" xmlns:r="http://schemas.openxmlformats.org/officeDocument/2006/relationships" xmlns:p="http://schemas.openxmlformats.org/presentationml/2006/main">
  <p:tag name="TIMING" val="|0.8|0.5|0.4|0.5"/>
</p:tagLst>
</file>

<file path=ppt/tags/tag5.xml><?xml version="1.0" encoding="utf-8"?>
<p:tagLst xmlns:a="http://schemas.openxmlformats.org/drawingml/2006/main" xmlns:r="http://schemas.openxmlformats.org/officeDocument/2006/relationships" xmlns:p="http://schemas.openxmlformats.org/presentationml/2006/main">
  <p:tag name="TIMING" val="|0.7|0.8|0.6|0.7|0.7|0.6|1"/>
</p:tagLst>
</file>

<file path=ppt/tags/tag6.xml><?xml version="1.0" encoding="utf-8"?>
<p:tagLst xmlns:a="http://schemas.openxmlformats.org/drawingml/2006/main" xmlns:r="http://schemas.openxmlformats.org/officeDocument/2006/relationships" xmlns:p="http://schemas.openxmlformats.org/presentationml/2006/main">
  <p:tag name="TIMING" val="|0.8|0.5|0.4|0.5"/>
</p:tagLst>
</file>

<file path=ppt/tags/tag7.xml><?xml version="1.0" encoding="utf-8"?>
<p:tagLst xmlns:a="http://schemas.openxmlformats.org/drawingml/2006/main" xmlns:r="http://schemas.openxmlformats.org/officeDocument/2006/relationships" xmlns:p="http://schemas.openxmlformats.org/presentationml/2006/main">
  <p:tag name="TIMING" val="|0.8|0.5|0.4|0.5"/>
</p:tagLst>
</file>

<file path=ppt/tags/tag8.xml><?xml version="1.0" encoding="utf-8"?>
<p:tagLst xmlns:a="http://schemas.openxmlformats.org/drawingml/2006/main" xmlns:r="http://schemas.openxmlformats.org/officeDocument/2006/relationships" xmlns:p="http://schemas.openxmlformats.org/presentationml/2006/main">
  <p:tag name="TIMING" val="|0.7|0.8"/>
</p:tagLst>
</file>

<file path=ppt/tags/tag9.xml><?xml version="1.0" encoding="utf-8"?>
<p:tagLst xmlns:a="http://schemas.openxmlformats.org/drawingml/2006/main" xmlns:r="http://schemas.openxmlformats.org/officeDocument/2006/relationships" xmlns:p="http://schemas.openxmlformats.org/presentationml/2006/main">
  <p:tag name="MH" val="20170622185806"/>
  <p:tag name="MH_LIBRARY" val="GRAPHIC"/>
  <p:tag name="MH_TYPE" val="Other"/>
  <p:tag name="MH_ORDER"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871</Words>
  <Application>Microsoft Office PowerPoint</Application>
  <PresentationFormat>Widescreen</PresentationFormat>
  <Paragraphs>60</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汉仪夏日体W</vt:lpstr>
      <vt:lpstr>Arial</vt:lpstr>
      <vt:lpstr>Fleur De Leah</vt:lpstr>
      <vt:lpstr>Nunito</vt:lpstr>
      <vt:lpstr>Pattaya</vt:lpstr>
      <vt:lpstr>Wingdings</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Nguyen Thu Hien</cp:lastModifiedBy>
  <cp:revision>108</cp:revision>
  <dcterms:created xsi:type="dcterms:W3CDTF">2021-04-23T06:18:56Z</dcterms:created>
  <dcterms:modified xsi:type="dcterms:W3CDTF">2022-03-14T15:44:39Z</dcterms:modified>
</cp:coreProperties>
</file>