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8" r:id="rId2"/>
    <p:sldId id="260" r:id="rId3"/>
    <p:sldId id="2007577265" r:id="rId4"/>
    <p:sldId id="2007577266" r:id="rId5"/>
    <p:sldId id="2007577264" r:id="rId6"/>
    <p:sldId id="2007577263" r:id="rId7"/>
    <p:sldId id="2007577254" r:id="rId8"/>
    <p:sldId id="2007577255" r:id="rId9"/>
    <p:sldId id="2007577256" r:id="rId10"/>
    <p:sldId id="271" r:id="rId11"/>
    <p:sldId id="2007577267" r:id="rId12"/>
    <p:sldId id="2007577268" r:id="rId13"/>
    <p:sldId id="2007577257" r:id="rId14"/>
    <p:sldId id="295" r:id="rId15"/>
    <p:sldId id="257" r:id="rId16"/>
    <p:sldId id="2007577258" r:id="rId17"/>
    <p:sldId id="2007577259" r:id="rId18"/>
    <p:sldId id="2007577260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D9FFDE"/>
    <a:srgbClr val="FEF8DA"/>
    <a:srgbClr val="FF0066"/>
    <a:srgbClr val="FFD9DC"/>
    <a:srgbClr val="A9E573"/>
    <a:srgbClr val="FFE1E3"/>
    <a:srgbClr val="337FCE"/>
    <a:srgbClr val="D95F85"/>
    <a:srgbClr val="FABC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59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208" y="2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AB05B-3E0B-49CF-880F-46A26422BC2F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E18011-6B56-46E2-9E05-742A071BC0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949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18011-6B56-46E2-9E05-742A071BC07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364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18011-6B56-46E2-9E05-742A071BC07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66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18011-6B56-46E2-9E05-742A071BC07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551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18011-6B56-46E2-9E05-742A071BC07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654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18011-6B56-46E2-9E05-742A071BC07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877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18011-6B56-46E2-9E05-742A071BC07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838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18011-6B56-46E2-9E05-742A071BC07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269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9288746"/>
      </p:ext>
    </p:extLst>
  </p:cSld>
  <p:clrMapOvr>
    <a:masterClrMapping/>
  </p:clrMapOvr>
  <p:transition spd="slow" advClick="0" advTm="1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116866"/>
      </p:ext>
    </p:extLst>
  </p:cSld>
  <p:clrMapOvr>
    <a:masterClrMapping/>
  </p:clrMapOvr>
  <p:transition spd="slow" advClick="0" advTm="1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2954478"/>
      </p:ext>
    </p:extLst>
  </p:cSld>
  <p:clrMapOvr>
    <a:masterClrMapping/>
  </p:clrMapOvr>
  <p:transition spd="slow" advClick="0" advTm="1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8599645"/>
      </p:ext>
    </p:extLst>
  </p:cSld>
  <p:clrMapOvr>
    <a:masterClrMapping/>
  </p:clrMapOvr>
  <p:transition spd="slow" advClick="0" advTm="1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016536"/>
      </p:ext>
    </p:extLst>
  </p:cSld>
  <p:clrMapOvr>
    <a:masterClrMapping/>
  </p:clrMapOvr>
  <p:transition spd="slow" advClick="0" advTm="1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8357823"/>
      </p:ext>
    </p:extLst>
  </p:cSld>
  <p:clrMapOvr>
    <a:masterClrMapping/>
  </p:clrMapOvr>
  <p:transition spd="slow" advClick="0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684831"/>
      </p:ext>
    </p:extLst>
  </p:cSld>
  <p:clrMapOvr>
    <a:masterClrMapping/>
  </p:clrMapOvr>
  <p:transition spd="slow" advClick="0" advTm="1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902144"/>
      </p:ext>
    </p:extLst>
  </p:cSld>
  <p:clrMapOvr>
    <a:masterClrMapping/>
  </p:clrMapOvr>
  <p:transition spd="slow" advClick="0" advTm="1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744310"/>
      </p:ext>
    </p:extLst>
  </p:cSld>
  <p:clrMapOvr>
    <a:masterClrMapping/>
  </p:clrMapOvr>
  <p:transition spd="slow" advClick="0" advTm="1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734344"/>
      </p:ext>
    </p:extLst>
  </p:cSld>
  <p:clrMapOvr>
    <a:masterClrMapping/>
  </p:clrMapOvr>
  <p:transition spd="slow" advClick="0" advTm="1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485228"/>
      </p:ext>
    </p:extLst>
  </p:cSld>
  <p:clrMapOvr>
    <a:masterClrMapping/>
  </p:clrMapOvr>
  <p:transition spd="slow" advClick="0" advTm="1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7CC28-3019-42C2-9823-43814BAC7066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38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microsoft.com/office/2007/relationships/hdphoto" Target="../media/hdphoto1.wdp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7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.png"/><Relationship Id="rId10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10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10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10.png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10.png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006" y="1591935"/>
            <a:ext cx="2672936" cy="711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769" y="39354"/>
            <a:ext cx="4201589" cy="242011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909" y="2732323"/>
            <a:ext cx="2672936" cy="711001"/>
          </a:xfrm>
          <a:prstGeom prst="rect">
            <a:avLst/>
          </a:prstGeom>
        </p:spPr>
      </p:pic>
      <p:sp>
        <p:nvSpPr>
          <p:cNvPr id="29" name="矩形: 圆角 12">
            <a:extLst>
              <a:ext uri="{FF2B5EF4-FFF2-40B4-BE49-F238E27FC236}">
                <a16:creationId xmlns:a16="http://schemas.microsoft.com/office/drawing/2014/main" id="{37AEBDB7-955B-4FF5-9298-E3F79BE8DD9E}"/>
              </a:ext>
            </a:extLst>
          </p:cNvPr>
          <p:cNvSpPr/>
          <p:nvPr/>
        </p:nvSpPr>
        <p:spPr>
          <a:xfrm>
            <a:off x="3495286" y="562786"/>
            <a:ext cx="5035767" cy="81823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0" name="文本框 13">
            <a:extLst>
              <a:ext uri="{FF2B5EF4-FFF2-40B4-BE49-F238E27FC236}">
                <a16:creationId xmlns:a16="http://schemas.microsoft.com/office/drawing/2014/main" id="{C3221C6C-B0EC-4C2F-98A3-DFF9C37A4F3A}"/>
              </a:ext>
            </a:extLst>
          </p:cNvPr>
          <p:cNvSpPr txBox="1"/>
          <p:nvPr/>
        </p:nvSpPr>
        <p:spPr>
          <a:xfrm>
            <a:off x="3960405" y="1434973"/>
            <a:ext cx="4105530" cy="57667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2000" dirty="0">
                <a:ln w="38100">
                  <a:solidFill>
                    <a:srgbClr val="D95F85"/>
                  </a:solidFill>
                </a:ln>
                <a:solidFill>
                  <a:srgbClr val="FABCB3"/>
                </a:solidFill>
                <a:latin typeface="VNI-Auchon" pitchFamily="2" charset="0"/>
                <a:ea typeface="inpin heiti" charset="-122"/>
              </a:rPr>
              <a:t>CHÍNH TẢ</a:t>
            </a:r>
            <a:endParaRPr lang="zh-CN" altLang="en-US" sz="2000" dirty="0">
              <a:ln w="38100">
                <a:solidFill>
                  <a:srgbClr val="D95F85"/>
                </a:solidFill>
              </a:ln>
              <a:solidFill>
                <a:srgbClr val="FABCB3"/>
              </a:solidFill>
              <a:latin typeface="VNI-Auchon" pitchFamily="2" charset="0"/>
              <a:ea typeface="inpin heiti" charset="-122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C728946-B49F-4914-9BC4-F8C081F206D2}"/>
              </a:ext>
            </a:extLst>
          </p:cNvPr>
          <p:cNvGrpSpPr/>
          <p:nvPr/>
        </p:nvGrpSpPr>
        <p:grpSpPr>
          <a:xfrm>
            <a:off x="265615" y="2208082"/>
            <a:ext cx="3184421" cy="2675592"/>
            <a:chOff x="265615" y="2208082"/>
            <a:chExt cx="3184421" cy="2675592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40" r="86092"/>
            <a:stretch/>
          </p:blipFill>
          <p:spPr>
            <a:xfrm rot="21071679">
              <a:off x="2487032" y="2264396"/>
              <a:ext cx="963004" cy="2203831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615" y="2208082"/>
              <a:ext cx="3040446" cy="2675592"/>
            </a:xfrm>
            <a:prstGeom prst="rect">
              <a:avLst/>
            </a:prstGeom>
          </p:spPr>
        </p:pic>
        <p:sp>
          <p:nvSpPr>
            <p:cNvPr id="31" name="文本框 13">
              <a:extLst>
                <a:ext uri="{FF2B5EF4-FFF2-40B4-BE49-F238E27FC236}">
                  <a16:creationId xmlns:a16="http://schemas.microsoft.com/office/drawing/2014/main" id="{1E95B25F-CE14-4894-9EAE-2885D15C4638}"/>
                </a:ext>
              </a:extLst>
            </p:cNvPr>
            <p:cNvSpPr txBox="1"/>
            <p:nvPr/>
          </p:nvSpPr>
          <p:spPr>
            <a:xfrm>
              <a:off x="581496" y="3045319"/>
              <a:ext cx="26956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200" dirty="0">
                  <a:solidFill>
                    <a:schemeClr val="bg1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VIỆT</a:t>
              </a:r>
              <a:endParaRPr lang="zh-CN" altLang="en-US" sz="7200" dirty="0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8AF5FF8-24FD-40FB-98F1-95FA843CB6ED}"/>
              </a:ext>
            </a:extLst>
          </p:cNvPr>
          <p:cNvGrpSpPr/>
          <p:nvPr/>
        </p:nvGrpSpPr>
        <p:grpSpPr>
          <a:xfrm>
            <a:off x="2975853" y="2200508"/>
            <a:ext cx="3298292" cy="2690739"/>
            <a:chOff x="2975853" y="2200508"/>
            <a:chExt cx="3298292" cy="2690739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5853" y="2200508"/>
              <a:ext cx="3150751" cy="2690739"/>
            </a:xfrm>
            <a:prstGeom prst="rect">
              <a:avLst/>
            </a:prstGeom>
          </p:spPr>
        </p:pic>
        <p:sp>
          <p:nvSpPr>
            <p:cNvPr id="32" name="文本框 13">
              <a:extLst>
                <a:ext uri="{FF2B5EF4-FFF2-40B4-BE49-F238E27FC236}">
                  <a16:creationId xmlns:a16="http://schemas.microsoft.com/office/drawing/2014/main" id="{43CA08AA-D1A9-4C57-A0F2-209471BB05A0}"/>
                </a:ext>
              </a:extLst>
            </p:cNvPr>
            <p:cNvSpPr txBox="1"/>
            <p:nvPr/>
          </p:nvSpPr>
          <p:spPr>
            <a:xfrm>
              <a:off x="3123392" y="3007212"/>
              <a:ext cx="31507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200" dirty="0">
                  <a:solidFill>
                    <a:schemeClr val="bg1"/>
                  </a:solidFill>
                  <a:latin typeface="VNI-Auchon" pitchFamily="2" charset="0"/>
                  <a:ea typeface="inpin heiti" charset="-122"/>
                </a:rPr>
                <a:t>NAM</a:t>
              </a:r>
              <a:endParaRPr lang="zh-CN" altLang="en-US" sz="7200" dirty="0">
                <a:solidFill>
                  <a:schemeClr val="bg1"/>
                </a:solidFill>
                <a:latin typeface="VNI-Auchon" pitchFamily="2" charset="0"/>
                <a:ea typeface="inpin heiti" charset="-122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F2BEBD0-7D47-42B1-94D7-B1BC063D8A45}"/>
              </a:ext>
            </a:extLst>
          </p:cNvPr>
          <p:cNvGrpSpPr/>
          <p:nvPr/>
        </p:nvGrpSpPr>
        <p:grpSpPr>
          <a:xfrm>
            <a:off x="5721722" y="2136733"/>
            <a:ext cx="3622186" cy="2975868"/>
            <a:chOff x="5721722" y="2136733"/>
            <a:chExt cx="3622186" cy="2975868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04" t="29775" b="24296"/>
            <a:stretch/>
          </p:blipFill>
          <p:spPr>
            <a:xfrm rot="20225294">
              <a:off x="7837172" y="2201023"/>
              <a:ext cx="906561" cy="1465731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04" t="29775" b="24296"/>
            <a:stretch/>
          </p:blipFill>
          <p:spPr>
            <a:xfrm rot="820726">
              <a:off x="8017797" y="2968540"/>
              <a:ext cx="1326111" cy="2144061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1722" y="2136733"/>
              <a:ext cx="3040446" cy="2675592"/>
            </a:xfrm>
            <a:prstGeom prst="rect">
              <a:avLst/>
            </a:prstGeom>
          </p:spPr>
        </p:pic>
        <p:sp>
          <p:nvSpPr>
            <p:cNvPr id="33" name="文本框 13">
              <a:extLst>
                <a:ext uri="{FF2B5EF4-FFF2-40B4-BE49-F238E27FC236}">
                  <a16:creationId xmlns:a16="http://schemas.microsoft.com/office/drawing/2014/main" id="{B03FD117-40C8-4F5A-B3B8-BD030A4BEDC7}"/>
                </a:ext>
              </a:extLst>
            </p:cNvPr>
            <p:cNvSpPr txBox="1"/>
            <p:nvPr/>
          </p:nvSpPr>
          <p:spPr>
            <a:xfrm>
              <a:off x="5984438" y="3026266"/>
              <a:ext cx="26956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200" dirty="0">
                  <a:solidFill>
                    <a:schemeClr val="bg1"/>
                  </a:solidFill>
                  <a:latin typeface="VNI-Auchon" pitchFamily="2" charset="0"/>
                  <a:ea typeface="inpin heiti" charset="-122"/>
                </a:rPr>
                <a:t>THÂN </a:t>
              </a:r>
              <a:endParaRPr lang="zh-CN" altLang="en-US" sz="7200" dirty="0">
                <a:solidFill>
                  <a:schemeClr val="bg1"/>
                </a:solidFill>
                <a:latin typeface="VNI-Auchon" pitchFamily="2" charset="0"/>
                <a:ea typeface="inpin heiti" charset="-122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6C29EBB-8F27-44F9-B726-DBD20A6B0FB0}"/>
              </a:ext>
            </a:extLst>
          </p:cNvPr>
          <p:cNvGrpSpPr/>
          <p:nvPr/>
        </p:nvGrpSpPr>
        <p:grpSpPr>
          <a:xfrm>
            <a:off x="8625606" y="2102202"/>
            <a:ext cx="3473214" cy="2976541"/>
            <a:chOff x="8625606" y="2102202"/>
            <a:chExt cx="3473214" cy="2976541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04" t="29775" b="24296"/>
            <a:stretch/>
          </p:blipFill>
          <p:spPr>
            <a:xfrm>
              <a:off x="10772709" y="2934682"/>
              <a:ext cx="1326111" cy="2144061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5606" y="2102202"/>
              <a:ext cx="3131613" cy="2887349"/>
            </a:xfrm>
            <a:prstGeom prst="rect">
              <a:avLst/>
            </a:prstGeom>
          </p:spPr>
        </p:pic>
        <p:sp>
          <p:nvSpPr>
            <p:cNvPr id="34" name="文本框 13">
              <a:extLst>
                <a:ext uri="{FF2B5EF4-FFF2-40B4-BE49-F238E27FC236}">
                  <a16:creationId xmlns:a16="http://schemas.microsoft.com/office/drawing/2014/main" id="{1ABF0BEB-7797-4C5E-BB9A-2A0DAC5E110D}"/>
                </a:ext>
              </a:extLst>
            </p:cNvPr>
            <p:cNvSpPr txBox="1"/>
            <p:nvPr/>
          </p:nvSpPr>
          <p:spPr>
            <a:xfrm>
              <a:off x="8641722" y="3007213"/>
              <a:ext cx="31507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200" dirty="0">
                  <a:solidFill>
                    <a:schemeClr val="bg1"/>
                  </a:solidFill>
                  <a:latin typeface="VNI-Auchon" pitchFamily="2" charset="0"/>
                  <a:ea typeface="inpin heiti" charset="-122"/>
                </a:rPr>
                <a:t>YÊU</a:t>
              </a:r>
              <a:endParaRPr lang="zh-CN" altLang="en-US" sz="7200" dirty="0">
                <a:solidFill>
                  <a:schemeClr val="bg1"/>
                </a:solidFill>
                <a:latin typeface="VNI-Auchon" pitchFamily="2" charset="0"/>
                <a:ea typeface="inpin heiti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97429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8">
            <a:extLst>
              <a:ext uri="{FF2B5EF4-FFF2-40B4-BE49-F238E27FC236}">
                <a16:creationId xmlns:a16="http://schemas.microsoft.com/office/drawing/2014/main" id="{E3BEAAE1-C693-4783-A7F6-05E8A9DD9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16" y="-241300"/>
            <a:ext cx="12234118" cy="634396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10488">
            <a:off x="181975" y="385240"/>
            <a:ext cx="1715115" cy="987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33" y="-26350"/>
            <a:ext cx="2672936" cy="711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899AA61-E09F-404A-BDC1-17D0EB3A83B0}"/>
              </a:ext>
            </a:extLst>
          </p:cNvPr>
          <p:cNvGrpSpPr/>
          <p:nvPr/>
        </p:nvGrpSpPr>
        <p:grpSpPr>
          <a:xfrm>
            <a:off x="1360528" y="506338"/>
            <a:ext cx="9434561" cy="1968672"/>
            <a:chOff x="1360528" y="506338"/>
            <a:chExt cx="9434561" cy="1968672"/>
          </a:xfrm>
        </p:grpSpPr>
        <p:pic>
          <p:nvPicPr>
            <p:cNvPr id="61" name="图片 8">
              <a:extLst>
                <a:ext uri="{FF2B5EF4-FFF2-40B4-BE49-F238E27FC236}">
                  <a16:creationId xmlns:a16="http://schemas.microsoft.com/office/drawing/2014/main" id="{C39F93BD-45D0-4706-B00E-61DFE4622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5222" y="506338"/>
              <a:ext cx="6859867" cy="1921501"/>
            </a:xfrm>
            <a:prstGeom prst="rect">
              <a:avLst/>
            </a:prstGeom>
          </p:spPr>
        </p:pic>
        <p:pic>
          <p:nvPicPr>
            <p:cNvPr id="59" name="图片 8">
              <a:extLst>
                <a:ext uri="{FF2B5EF4-FFF2-40B4-BE49-F238E27FC236}">
                  <a16:creationId xmlns:a16="http://schemas.microsoft.com/office/drawing/2014/main" id="{5F5103CC-9ABD-4284-99C1-7DC9CB570B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196"/>
            <a:stretch/>
          </p:blipFill>
          <p:spPr>
            <a:xfrm>
              <a:off x="1360528" y="553509"/>
              <a:ext cx="5954672" cy="1921501"/>
            </a:xfrm>
            <a:prstGeom prst="rect">
              <a:avLst/>
            </a:prstGeom>
          </p:spPr>
        </p:pic>
        <p:sp>
          <p:nvSpPr>
            <p:cNvPr id="48" name="Text Box 16">
              <a:extLst>
                <a:ext uri="{FF2B5EF4-FFF2-40B4-BE49-F238E27FC236}">
                  <a16:creationId xmlns:a16="http://schemas.microsoft.com/office/drawing/2014/main" id="{F7555AC0-2B8A-421E-9ADD-FE088F79B2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9377" y="828009"/>
              <a:ext cx="6547971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6000" b="1" dirty="0" err="1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altLang="en-US" sz="6000" b="1" dirty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6000" b="1" dirty="0" err="1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altLang="en-US" sz="6000" b="1" dirty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6000" b="1" err="1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altLang="en-US" sz="6000" b="1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khó</a:t>
              </a:r>
              <a:endParaRPr lang="en-US" altLang="en-US" sz="60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705" y="5920851"/>
            <a:ext cx="4178564" cy="909452"/>
          </a:xfrm>
          <a:prstGeom prst="rect">
            <a:avLst/>
          </a:prstGeom>
        </p:spPr>
      </p:pic>
      <p:sp>
        <p:nvSpPr>
          <p:cNvPr id="49" name="Text Box 9">
            <a:extLst>
              <a:ext uri="{FF2B5EF4-FFF2-40B4-BE49-F238E27FC236}">
                <a16:creationId xmlns:a16="http://schemas.microsoft.com/office/drawing/2014/main" id="{5F021FBC-B92B-425E-B782-ADF8F4D8E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0209" y="1897577"/>
            <a:ext cx="500415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6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en-US" sz="66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ênh</a:t>
            </a:r>
            <a:r>
              <a:rPr lang="en-US" alt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6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66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 Box 9">
            <a:extLst>
              <a:ext uri="{FF2B5EF4-FFF2-40B4-BE49-F238E27FC236}">
                <a16:creationId xmlns:a16="http://schemas.microsoft.com/office/drawing/2014/main" id="{77F901FD-9BEE-4E59-89C0-9358D736A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0208" y="2754474"/>
            <a:ext cx="500415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6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en-US" sz="66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ập</a:t>
            </a:r>
            <a:r>
              <a:rPr lang="en-US" altLang="en-US" sz="6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ờn</a:t>
            </a:r>
            <a:r>
              <a:rPr lang="en-US" altLang="en-US" sz="6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66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 Box 9">
            <a:extLst>
              <a:ext uri="{FF2B5EF4-FFF2-40B4-BE49-F238E27FC236}">
                <a16:creationId xmlns:a16="http://schemas.microsoft.com/office/drawing/2014/main" id="{55C98B64-F76A-4449-B310-FB8906ED4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222" y="3656763"/>
            <a:ext cx="500415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altLang="en-US" sz="6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alt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iều</a:t>
            </a:r>
            <a:endParaRPr lang="en-US" alt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 Box 9">
            <a:extLst>
              <a:ext uri="{FF2B5EF4-FFF2-40B4-BE49-F238E27FC236}">
                <a16:creationId xmlns:a16="http://schemas.microsoft.com/office/drawing/2014/main" id="{CB8F5B09-BE76-4962-A178-6D1AD16E6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222" y="4423398"/>
            <a:ext cx="500415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altLang="en-US" sz="66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uộm</a:t>
            </a:r>
            <a:r>
              <a:rPr lang="en-US" altLang="en-US" sz="6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bùn</a:t>
            </a:r>
            <a:endParaRPr lang="en-US" altLang="en-US" sz="6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Text Box 9">
            <a:extLst>
              <a:ext uri="{FF2B5EF4-FFF2-40B4-BE49-F238E27FC236}">
                <a16:creationId xmlns:a16="http://schemas.microsoft.com/office/drawing/2014/main" id="{0BEEC469-0F37-42BC-8E57-0FDE2462B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1287" y="5267581"/>
            <a:ext cx="500415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súng</a:t>
            </a:r>
            <a:r>
              <a:rPr lang="en-US" altLang="en-US" sz="6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alt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ươm</a:t>
            </a:r>
            <a:r>
              <a:rPr lang="en-US" altLang="en-US" sz="6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5" name="图片 39">
            <a:extLst>
              <a:ext uri="{FF2B5EF4-FFF2-40B4-BE49-F238E27FC236}">
                <a16:creationId xmlns:a16="http://schemas.microsoft.com/office/drawing/2014/main" id="{BCCFBD31-A80E-44E0-AD4A-590053AAED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615" y="3541144"/>
            <a:ext cx="4491902" cy="3452873"/>
          </a:xfrm>
          <a:prstGeom prst="rect">
            <a:avLst/>
          </a:prstGeom>
        </p:spPr>
      </p:pic>
      <p:pic>
        <p:nvPicPr>
          <p:cNvPr id="56" name="图片 4">
            <a:extLst>
              <a:ext uri="{FF2B5EF4-FFF2-40B4-BE49-F238E27FC236}">
                <a16:creationId xmlns:a16="http://schemas.microsoft.com/office/drawing/2014/main" id="{9930F9FC-2627-40D3-BEC0-082059BD30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7647">
            <a:off x="277644" y="1423547"/>
            <a:ext cx="786511" cy="584398"/>
          </a:xfrm>
          <a:prstGeom prst="rect">
            <a:avLst/>
          </a:prstGeom>
        </p:spPr>
      </p:pic>
      <p:pic>
        <p:nvPicPr>
          <p:cNvPr id="57" name="图片 6">
            <a:extLst>
              <a:ext uri="{FF2B5EF4-FFF2-40B4-BE49-F238E27FC236}">
                <a16:creationId xmlns:a16="http://schemas.microsoft.com/office/drawing/2014/main" id="{BDAF6286-F692-45BA-982F-DB316CDB64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528" y="526003"/>
            <a:ext cx="1242640" cy="902018"/>
          </a:xfrm>
          <a:prstGeom prst="rect">
            <a:avLst/>
          </a:prstGeom>
        </p:spPr>
      </p:pic>
      <p:pic>
        <p:nvPicPr>
          <p:cNvPr id="58" name="图片 7">
            <a:extLst>
              <a:ext uri="{FF2B5EF4-FFF2-40B4-BE49-F238E27FC236}">
                <a16:creationId xmlns:a16="http://schemas.microsoft.com/office/drawing/2014/main" id="{7E3EA81E-62BF-411E-AB2D-9A62D507BAB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731" y="2159503"/>
            <a:ext cx="1331922" cy="102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6811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/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84CF25-034A-472C-AA1D-E867EF30D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31157"/>
      </p:ext>
    </p:extLst>
  </p:cSld>
  <p:clrMapOvr>
    <a:masterClrMapping/>
  </p:clrMapOvr>
  <p:transition spd="slow" advClick="0" advTm="1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CFD786F6-6951-4DF9-93DA-AE3437A74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6700"/>
            <a:ext cx="12234118" cy="6412006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690F34A1-4F94-4089-A080-144790D9DB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064" y="2975647"/>
            <a:ext cx="2672936" cy="711001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BFD08C05-2213-4E32-89CB-855B305A8E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7766">
            <a:off x="8105244" y="-31915"/>
            <a:ext cx="4311900" cy="2483654"/>
          </a:xfrm>
          <a:prstGeom prst="rect">
            <a:avLst/>
          </a:prstGeom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id="{A82775EF-2F2D-4F74-966F-FEA10449D0A3}"/>
              </a:ext>
            </a:extLst>
          </p:cNvPr>
          <p:cNvSpPr/>
          <p:nvPr/>
        </p:nvSpPr>
        <p:spPr>
          <a:xfrm flipH="1">
            <a:off x="4495799" y="457358"/>
            <a:ext cx="7110691" cy="4406741"/>
          </a:xfrm>
          <a:prstGeom prst="cloudCallout">
            <a:avLst>
              <a:gd name="adj1" fmla="val 65821"/>
              <a:gd name="adj2" fmla="val 41361"/>
            </a:avLst>
          </a:prstGeom>
          <a:solidFill>
            <a:srgbClr val="FFD9DC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1116B4-7A3B-40CC-8C7E-723826147A04}"/>
              </a:ext>
            </a:extLst>
          </p:cNvPr>
          <p:cNvSpPr>
            <a:spLocks noChangeArrowheads="1"/>
          </p:cNvSpPr>
          <p:nvPr/>
        </p:nvSpPr>
        <p:spPr bwMode="gray">
          <a:xfrm>
            <a:off x="3843862" y="1417531"/>
            <a:ext cx="8348138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 viết bài thơ lục bát,</a:t>
            </a:r>
          </a:p>
          <a:p>
            <a:pPr algn="ctr">
              <a:defRPr/>
            </a:pPr>
            <a:r>
              <a:rPr lang="en-US" alt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 bạn lưu ý </a:t>
            </a:r>
          </a:p>
          <a:p>
            <a:pPr algn="ctr">
              <a:defRPr/>
            </a:pPr>
            <a:r>
              <a:rPr lang="en-US" alt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 trình bày nhé !</a:t>
            </a:r>
            <a:endParaRPr lang="en-US" altLang="en-US" sz="4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Illustration （株）ファミリー不動産 Sapporo Housewife Telephony PNG, Clipart, Arm,  Boy, Cartoon, Cheek, Child Free PNG">
            <a:extLst>
              <a:ext uri="{FF2B5EF4-FFF2-40B4-BE49-F238E27FC236}">
                <a16:creationId xmlns:a16="http://schemas.microsoft.com/office/drawing/2014/main" id="{DF5D4F10-924E-44FC-B716-1FEB4D041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46" l="0" r="91484">
                        <a14:foregroundMark x1="23901" y1="37940" x2="56044" y2="39070"/>
                        <a14:foregroundMark x1="23901" y1="33166" x2="59890" y2="39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100" y="123761"/>
            <a:ext cx="6272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3830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8">
            <a:extLst>
              <a:ext uri="{FF2B5EF4-FFF2-40B4-BE49-F238E27FC236}">
                <a16:creationId xmlns:a16="http://schemas.microsoft.com/office/drawing/2014/main" id="{788E4058-8709-4303-869D-E509EF40F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064" y="2975647"/>
            <a:ext cx="2672936" cy="711001"/>
          </a:xfrm>
          <a:prstGeom prst="rect">
            <a:avLst/>
          </a:prstGeom>
        </p:spPr>
      </p:pic>
      <p:sp>
        <p:nvSpPr>
          <p:cNvPr id="40" name="Text Box 10">
            <a:extLst>
              <a:ext uri="{FF2B5EF4-FFF2-40B4-BE49-F238E27FC236}">
                <a16:creationId xmlns:a16="http://schemas.microsoft.com/office/drawing/2014/main" id="{9EB919F9-D83B-411F-ACC1-34AA8DA54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9415" y="1080103"/>
            <a:ext cx="8573004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!</a:t>
            </a:r>
            <a:b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Mênh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dập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dờn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mờ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nhuộm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bùn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Ðất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Chìm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Ðạp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thù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Súng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gươm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图片 14">
            <a:extLst>
              <a:ext uri="{FF2B5EF4-FFF2-40B4-BE49-F238E27FC236}">
                <a16:creationId xmlns:a16="http://schemas.microsoft.com/office/drawing/2014/main" id="{7E4C0FC3-F623-4696-960C-65D43FCA52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7766">
            <a:off x="8105244" y="-31915"/>
            <a:ext cx="4311900" cy="2483654"/>
          </a:xfrm>
          <a:prstGeom prst="rect">
            <a:avLst/>
          </a:prstGeom>
        </p:spPr>
      </p:pic>
      <p:sp>
        <p:nvSpPr>
          <p:cNvPr id="43" name="Text Box 11">
            <a:extLst>
              <a:ext uri="{FF2B5EF4-FFF2-40B4-BE49-F238E27FC236}">
                <a16:creationId xmlns:a16="http://schemas.microsoft.com/office/drawing/2014/main" id="{33FE8D00-5542-4684-90B4-4BD6C4896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0934" y="6235043"/>
            <a:ext cx="37833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endParaRPr lang="en-US" alt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11">
            <a:extLst>
              <a:ext uri="{FF2B5EF4-FFF2-40B4-BE49-F238E27FC236}">
                <a16:creationId xmlns:a16="http://schemas.microsoft.com/office/drawing/2014/main" id="{88A05831-996A-44D4-8CF1-E1181848916C}"/>
              </a:ext>
            </a:extLst>
          </p:cNvPr>
          <p:cNvSpPr>
            <a:spLocks noChangeArrowheads="1"/>
          </p:cNvSpPr>
          <p:nvPr/>
        </p:nvSpPr>
        <p:spPr bwMode="gray">
          <a:xfrm>
            <a:off x="2921866" y="22291"/>
            <a:ext cx="6928101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alt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endParaRPr lang="en-US" alt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312BE7D4-97ED-47B3-A936-7BD89EA320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19" y="3587991"/>
            <a:ext cx="2723087" cy="2962682"/>
          </a:xfrm>
          <a:prstGeom prst="rect">
            <a:avLst/>
          </a:prstGeom>
        </p:spPr>
      </p:pic>
      <p:pic>
        <p:nvPicPr>
          <p:cNvPr id="10" name="图片 27">
            <a:extLst>
              <a:ext uri="{FF2B5EF4-FFF2-40B4-BE49-F238E27FC236}">
                <a16:creationId xmlns:a16="http://schemas.microsoft.com/office/drawing/2014/main" id="{EB2A55D3-5352-4CD5-A9AC-E127C58D2C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55" y="234648"/>
            <a:ext cx="2213676" cy="17469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2AAB8B-C24B-4538-AA29-D995004F2496}"/>
              </a:ext>
            </a:extLst>
          </p:cNvPr>
          <p:cNvSpPr txBox="1"/>
          <p:nvPr/>
        </p:nvSpPr>
        <p:spPr>
          <a:xfrm>
            <a:off x="1436290" y="977504"/>
            <a:ext cx="1815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VIẾT BÀI:</a:t>
            </a:r>
          </a:p>
        </p:txBody>
      </p:sp>
    </p:spTree>
    <p:extLst>
      <p:ext uri="{BB962C8B-B14F-4D97-AF65-F5344CB8AC3E}">
        <p14:creationId xmlns:p14="http://schemas.microsoft.com/office/powerpoint/2010/main" val="40752116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3" grpId="0"/>
      <p:bldP spid="3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280395C4-2187-4497-BD79-E27291896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B907DC38-109D-4E41-ADFD-3C8667351D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4081">
            <a:off x="-346453" y="-54635"/>
            <a:ext cx="4311900" cy="2483654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652DAEBF-8C33-4370-B9A9-07F10DAC3A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sp>
        <p:nvSpPr>
          <p:cNvPr id="5" name="文本框 8">
            <a:extLst>
              <a:ext uri="{FF2B5EF4-FFF2-40B4-BE49-F238E27FC236}">
                <a16:creationId xmlns:a16="http://schemas.microsoft.com/office/drawing/2014/main" id="{F5E641C9-5AD9-4B5C-A60A-3D34A4FB6376}"/>
              </a:ext>
            </a:extLst>
          </p:cNvPr>
          <p:cNvSpPr txBox="1"/>
          <p:nvPr/>
        </p:nvSpPr>
        <p:spPr>
          <a:xfrm>
            <a:off x="2117100" y="1407855"/>
            <a:ext cx="8115300" cy="250932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11500" b="1" dirty="0">
                <a:ln w="7620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glow rad="101600">
                    <a:srgbClr val="FF0000">
                      <a:alpha val="40000"/>
                    </a:srgbClr>
                  </a:glow>
                </a:effectLst>
                <a:latin typeface="VNI-Dom" pitchFamily="2" charset="0"/>
                <a:ea typeface="inpin heiti" charset="-122"/>
              </a:rPr>
              <a:t>BÀI TẬP CHÍNH TẢ</a:t>
            </a:r>
            <a:endParaRPr lang="zh-CN" altLang="en-US" sz="11500" b="1" dirty="0">
              <a:ln w="76200">
                <a:solidFill>
                  <a:srgbClr val="00B050"/>
                </a:solidFill>
              </a:ln>
              <a:solidFill>
                <a:srgbClr val="FFFF00"/>
              </a:solidFill>
              <a:effectLst>
                <a:glow rad="101600">
                  <a:srgbClr val="FF0000">
                    <a:alpha val="40000"/>
                  </a:srgbClr>
                </a:glow>
              </a:effectLst>
              <a:latin typeface="VNI-Dom" pitchFamily="2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83520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8">
            <a:extLst>
              <a:ext uri="{FF2B5EF4-FFF2-40B4-BE49-F238E27FC236}">
                <a16:creationId xmlns:a16="http://schemas.microsoft.com/office/drawing/2014/main" id="{76FFBAB8-9659-4050-B899-4D8C54BC5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51" y="-266750"/>
            <a:ext cx="12234118" cy="641200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" y="4249467"/>
            <a:ext cx="12349503" cy="268783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634" y="1596348"/>
            <a:ext cx="1656835" cy="4407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53607A4-017B-4371-AE0F-1EE98B1B4386}"/>
              </a:ext>
            </a:extLst>
          </p:cNvPr>
          <p:cNvGrpSpPr/>
          <p:nvPr/>
        </p:nvGrpSpPr>
        <p:grpSpPr>
          <a:xfrm>
            <a:off x="2289576" y="1779699"/>
            <a:ext cx="8042411" cy="833677"/>
            <a:chOff x="2289576" y="1779699"/>
            <a:chExt cx="8042411" cy="833677"/>
          </a:xfrm>
        </p:grpSpPr>
        <p:grpSp>
          <p:nvGrpSpPr>
            <p:cNvPr id="29" name="组合 28"/>
            <p:cNvGrpSpPr/>
            <p:nvPr/>
          </p:nvGrpSpPr>
          <p:grpSpPr>
            <a:xfrm>
              <a:off x="2289576" y="1779699"/>
              <a:ext cx="947361" cy="833677"/>
              <a:chOff x="5607765" y="427939"/>
              <a:chExt cx="947361" cy="833677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7765" y="427939"/>
                <a:ext cx="947361" cy="833677"/>
              </a:xfrm>
              <a:prstGeom prst="rect">
                <a:avLst/>
              </a:prstGeom>
            </p:spPr>
          </p:pic>
          <p:sp>
            <p:nvSpPr>
              <p:cNvPr id="22" name="TextBox 50"/>
              <p:cNvSpPr txBox="1"/>
              <p:nvPr/>
            </p:nvSpPr>
            <p:spPr>
              <a:xfrm flipH="1">
                <a:off x="5729300" y="627188"/>
                <a:ext cx="758076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lvl="0">
                  <a:lnSpc>
                    <a:spcPct val="80000"/>
                  </a:lnSpc>
                  <a:defRPr sz="4400" b="1" kern="0">
                    <a:ln w="18415" cmpd="sng">
                      <a:noFill/>
                      <a:prstDash val="solid"/>
                    </a:ln>
                    <a:solidFill>
                      <a:srgbClr val="FFC000"/>
                    </a:solidFill>
                    <a:latin typeface="Agency FB" panose="020B0503020202020204" pitchFamily="34" charset="0"/>
                    <a:ea typeface="微软雅黑" panose="020B0503020204020204" pitchFamily="34" charset="-122"/>
                  </a:defRPr>
                </a:lvl1pPr>
              </a:lstStyle>
              <a:p>
                <a:pPr algn="ctr">
                  <a:defRPr/>
                </a:pPr>
                <a:r>
                  <a:rPr lang="en-US" altLang="zh-CN" sz="3600" dirty="0">
                    <a:solidFill>
                      <a:schemeClr val="bg1"/>
                    </a:solidFill>
                    <a:latin typeface="Arial Rounded MT Bold" panose="020F0704030504030204" pitchFamily="34" charset="0"/>
                    <a:cs typeface="Times New Roman" panose="02020603050405020304" pitchFamily="18" charset="0"/>
                  </a:rPr>
                  <a:t>1</a:t>
                </a:r>
                <a:endParaRPr lang="zh-CN" altLang="en-US" sz="3600" dirty="0">
                  <a:solidFill>
                    <a:schemeClr val="bg1"/>
                  </a:solidFill>
                  <a:latin typeface="Arial Rounded MT Bold" panose="020F07040305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2" name="Text Box 11">
              <a:extLst>
                <a:ext uri="{FF2B5EF4-FFF2-40B4-BE49-F238E27FC236}">
                  <a16:creationId xmlns:a16="http://schemas.microsoft.com/office/drawing/2014/main" id="{69A9625C-84AB-44BA-8503-DC98A3D7FB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9187" y="1964005"/>
              <a:ext cx="7162800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solidFill>
                    <a:srgbClr val="0000FF"/>
                  </a:solidFill>
                  <a:latin typeface="Times New Roman" pitchFamily="18" charset="0"/>
                </a:rPr>
                <a:t>chứa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itchFamily="18" charset="0"/>
                </a:rPr>
                <a:t>tiếng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itchFamily="18" charset="0"/>
                </a:rPr>
                <a:t>bắt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itchFamily="18" charset="0"/>
                </a:rPr>
                <a:t>đầu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itchFamily="18" charset="0"/>
                </a:rPr>
                <a:t>bằng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itchFamily="18" charset="0"/>
                </a:rPr>
                <a:t>ng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hay</a:t>
              </a:r>
              <a:r>
                <a:rPr lang="en-US" altLang="en-US" b="1" dirty="0">
                  <a:latin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itchFamily="18" charset="0"/>
                </a:rPr>
                <a:t>ngh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>
                  <a:latin typeface="Times New Roman" pitchFamily="18" charset="0"/>
                </a:rPr>
                <a:t>  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0177C96-73AE-475F-A089-852047C196E7}"/>
              </a:ext>
            </a:extLst>
          </p:cNvPr>
          <p:cNvGrpSpPr/>
          <p:nvPr/>
        </p:nvGrpSpPr>
        <p:grpSpPr>
          <a:xfrm>
            <a:off x="2299284" y="2648033"/>
            <a:ext cx="8055515" cy="838397"/>
            <a:chOff x="2299284" y="2648033"/>
            <a:chExt cx="8055515" cy="838397"/>
          </a:xfrm>
        </p:grpSpPr>
        <p:grpSp>
          <p:nvGrpSpPr>
            <p:cNvPr id="28" name="组合 27"/>
            <p:cNvGrpSpPr/>
            <p:nvPr/>
          </p:nvGrpSpPr>
          <p:grpSpPr>
            <a:xfrm>
              <a:off x="2299284" y="2648033"/>
              <a:ext cx="981730" cy="838397"/>
              <a:chOff x="5607765" y="1505740"/>
              <a:chExt cx="981730" cy="838397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7765" y="1505740"/>
                <a:ext cx="981730" cy="838397"/>
              </a:xfrm>
              <a:prstGeom prst="rect">
                <a:avLst/>
              </a:prstGeom>
            </p:spPr>
          </p:pic>
          <p:sp>
            <p:nvSpPr>
              <p:cNvPr id="23" name="TextBox 50"/>
              <p:cNvSpPr txBox="1"/>
              <p:nvPr/>
            </p:nvSpPr>
            <p:spPr>
              <a:xfrm flipH="1">
                <a:off x="5738020" y="1680259"/>
                <a:ext cx="758076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lvl="0">
                  <a:lnSpc>
                    <a:spcPct val="80000"/>
                  </a:lnSpc>
                  <a:defRPr sz="4400" b="1" kern="0">
                    <a:ln w="18415" cmpd="sng">
                      <a:noFill/>
                      <a:prstDash val="solid"/>
                    </a:ln>
                    <a:solidFill>
                      <a:srgbClr val="FFC000"/>
                    </a:solidFill>
                    <a:latin typeface="Agency FB" panose="020B0503020202020204" pitchFamily="34" charset="0"/>
                    <a:ea typeface="微软雅黑" panose="020B0503020204020204" pitchFamily="34" charset="-122"/>
                  </a:defRPr>
                </a:lvl1pPr>
              </a:lstStyle>
              <a:p>
                <a:pPr algn="ctr">
                  <a:defRPr/>
                </a:pPr>
                <a:r>
                  <a:rPr lang="en-US" altLang="zh-CN" sz="3600" dirty="0">
                    <a:solidFill>
                      <a:schemeClr val="bg1"/>
                    </a:solidFill>
                    <a:latin typeface="Arial Rounded MT Bold" panose="020F0704030504030204" pitchFamily="34" charset="0"/>
                    <a:cs typeface="Times New Roman" panose="02020603050405020304" pitchFamily="18" charset="0"/>
                  </a:rPr>
                  <a:t>2</a:t>
                </a:r>
                <a:endParaRPr lang="zh-CN" altLang="en-US" sz="3600" dirty="0">
                  <a:solidFill>
                    <a:schemeClr val="bg1"/>
                  </a:solidFill>
                  <a:latin typeface="Arial Rounded MT Bold" panose="020F07040305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3" name="Text Box 12">
              <a:extLst>
                <a:ext uri="{FF2B5EF4-FFF2-40B4-BE49-F238E27FC236}">
                  <a16:creationId xmlns:a16="http://schemas.microsoft.com/office/drawing/2014/main" id="{548F25D9-91E7-45EA-A639-86A80B9E74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1999" y="2793588"/>
              <a:ext cx="7162800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solidFill>
                    <a:srgbClr val="0000FF"/>
                  </a:solidFill>
                  <a:latin typeface="Times New Roman" pitchFamily="18" charset="0"/>
                </a:rPr>
                <a:t>chứa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itchFamily="18" charset="0"/>
                </a:rPr>
                <a:t>tiếng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itchFamily="18" charset="0"/>
                </a:rPr>
                <a:t>bắt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itchFamily="18" charset="0"/>
                </a:rPr>
                <a:t>đầu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itchFamily="18" charset="0"/>
                </a:rPr>
                <a:t>bằng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itchFamily="18" charset="0"/>
                </a:rPr>
                <a:t>g</a:t>
              </a:r>
              <a:r>
                <a:rPr lang="en-US" altLang="en-US" b="1" dirty="0">
                  <a:latin typeface="Times New Roman" pitchFamily="18" charset="0"/>
                </a:rPr>
                <a:t> 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hay</a:t>
              </a:r>
              <a:r>
                <a:rPr lang="en-US" altLang="en-US" b="1" dirty="0">
                  <a:latin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itchFamily="18" charset="0"/>
                </a:rPr>
                <a:t>gh</a:t>
              </a:r>
              <a:r>
                <a:rPr lang="en-US" altLang="en-US" b="1" dirty="0">
                  <a:latin typeface="Times New Roman" pitchFamily="18" charset="0"/>
                </a:rPr>
                <a:t>   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D29B207-C05D-4BBF-9EB3-B1FA5D9285D0}"/>
              </a:ext>
            </a:extLst>
          </p:cNvPr>
          <p:cNvGrpSpPr/>
          <p:nvPr/>
        </p:nvGrpSpPr>
        <p:grpSpPr>
          <a:xfrm>
            <a:off x="2287208" y="3521087"/>
            <a:ext cx="8044779" cy="833677"/>
            <a:chOff x="2287208" y="3521087"/>
            <a:chExt cx="8044779" cy="833677"/>
          </a:xfrm>
        </p:grpSpPr>
        <p:grpSp>
          <p:nvGrpSpPr>
            <p:cNvPr id="27" name="组合 26"/>
            <p:cNvGrpSpPr/>
            <p:nvPr/>
          </p:nvGrpSpPr>
          <p:grpSpPr>
            <a:xfrm>
              <a:off x="2287208" y="3521087"/>
              <a:ext cx="947361" cy="833677"/>
              <a:chOff x="5607764" y="2597795"/>
              <a:chExt cx="947361" cy="833677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7764" y="2597795"/>
                <a:ext cx="947361" cy="833677"/>
              </a:xfrm>
              <a:prstGeom prst="rect">
                <a:avLst/>
              </a:prstGeom>
            </p:spPr>
          </p:pic>
          <p:sp>
            <p:nvSpPr>
              <p:cNvPr id="24" name="TextBox 50"/>
              <p:cNvSpPr txBox="1"/>
              <p:nvPr/>
            </p:nvSpPr>
            <p:spPr>
              <a:xfrm flipH="1">
                <a:off x="5743914" y="2793658"/>
                <a:ext cx="758076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lvl="0">
                  <a:lnSpc>
                    <a:spcPct val="80000"/>
                  </a:lnSpc>
                  <a:defRPr sz="4400" b="1" kern="0">
                    <a:ln w="18415" cmpd="sng">
                      <a:noFill/>
                      <a:prstDash val="solid"/>
                    </a:ln>
                    <a:solidFill>
                      <a:srgbClr val="FFC000"/>
                    </a:solidFill>
                    <a:latin typeface="Agency FB" panose="020B0503020202020204" pitchFamily="34" charset="0"/>
                    <a:ea typeface="微软雅黑" panose="020B0503020204020204" pitchFamily="34" charset="-122"/>
                  </a:defRPr>
                </a:lvl1pPr>
              </a:lstStyle>
              <a:p>
                <a:pPr algn="ctr">
                  <a:defRPr/>
                </a:pPr>
                <a:r>
                  <a:rPr lang="en-US" altLang="zh-CN" sz="3600" dirty="0">
                    <a:solidFill>
                      <a:schemeClr val="bg1"/>
                    </a:solidFill>
                    <a:latin typeface="Arial Rounded MT Bold" panose="020F0704030504030204" pitchFamily="34" charset="0"/>
                    <a:cs typeface="Times New Roman" panose="02020603050405020304" pitchFamily="18" charset="0"/>
                  </a:rPr>
                  <a:t>3</a:t>
                </a:r>
                <a:endParaRPr lang="zh-CN" altLang="en-US" sz="3600" dirty="0">
                  <a:solidFill>
                    <a:schemeClr val="bg1"/>
                  </a:solidFill>
                  <a:latin typeface="Arial Rounded MT Bold" panose="020F07040305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4" name="Text Box 13">
              <a:extLst>
                <a:ext uri="{FF2B5EF4-FFF2-40B4-BE49-F238E27FC236}">
                  <a16:creationId xmlns:a16="http://schemas.microsoft.com/office/drawing/2014/main" id="{B77F8AA1-E0D1-4782-8768-4B6B5C6164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9187" y="3655086"/>
              <a:ext cx="7162800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solidFill>
                    <a:srgbClr val="0000FF"/>
                  </a:solidFill>
                  <a:latin typeface="Times New Roman" pitchFamily="18" charset="0"/>
                </a:rPr>
                <a:t>chứa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itchFamily="18" charset="0"/>
                </a:rPr>
                <a:t>tiếng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itchFamily="18" charset="0"/>
                </a:rPr>
                <a:t>bắt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itchFamily="18" charset="0"/>
                </a:rPr>
                <a:t>đầu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 err="1">
                  <a:solidFill>
                    <a:srgbClr val="0000FF"/>
                  </a:solidFill>
                  <a:latin typeface="Times New Roman" pitchFamily="18" charset="0"/>
                </a:rPr>
                <a:t>bằng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itchFamily="18" charset="0"/>
                </a:rPr>
                <a:t>c</a:t>
              </a:r>
              <a:r>
                <a:rPr lang="en-US" altLang="en-US" b="1" dirty="0">
                  <a:latin typeface="Times New Roman" pitchFamily="18" charset="0"/>
                </a:rPr>
                <a:t> 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itchFamily="18" charset="0"/>
                </a:rPr>
                <a:t>hay</a:t>
              </a:r>
              <a:r>
                <a:rPr lang="en-US" altLang="en-US" b="1" dirty="0">
                  <a:latin typeface="Times New Roman" pitchFamily="18" charset="0"/>
                </a:rPr>
                <a:t> 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itchFamily="18" charset="0"/>
                </a:rPr>
                <a:t>k </a:t>
              </a:r>
              <a:r>
                <a:rPr lang="en-US" altLang="en-US" b="1" dirty="0">
                  <a:latin typeface="Times New Roman" pitchFamily="18" charset="0"/>
                </a:rPr>
                <a:t>  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A0907C2-5253-4005-A93B-587A4A047814}"/>
              </a:ext>
            </a:extLst>
          </p:cNvPr>
          <p:cNvGrpSpPr/>
          <p:nvPr/>
        </p:nvGrpSpPr>
        <p:grpSpPr>
          <a:xfrm>
            <a:off x="-1851943" y="-70175"/>
            <a:ext cx="15458023" cy="3638535"/>
            <a:chOff x="-2121421" y="-147543"/>
            <a:chExt cx="15458023" cy="3638535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40" r="86092"/>
            <a:stretch/>
          </p:blipFill>
          <p:spPr>
            <a:xfrm>
              <a:off x="-184096" y="635376"/>
              <a:ext cx="1247813" cy="2855616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DEE0003-D2FD-4EC3-A48A-5299AEEDB3D2}"/>
                </a:ext>
              </a:extLst>
            </p:cNvPr>
            <p:cNvGrpSpPr/>
            <p:nvPr/>
          </p:nvGrpSpPr>
          <p:grpSpPr>
            <a:xfrm>
              <a:off x="-2121421" y="-147543"/>
              <a:ext cx="15458023" cy="1863025"/>
              <a:chOff x="-2121421" y="-147543"/>
              <a:chExt cx="15458023" cy="1863025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121421" y="-147543"/>
                <a:ext cx="15458023" cy="1863025"/>
              </a:xfrm>
              <a:prstGeom prst="rect">
                <a:avLst/>
              </a:prstGeom>
            </p:spPr>
          </p:pic>
          <p:sp>
            <p:nvSpPr>
              <p:cNvPr id="45" name="Text Box 7">
                <a:extLst>
                  <a:ext uri="{FF2B5EF4-FFF2-40B4-BE49-F238E27FC236}">
                    <a16:creationId xmlns:a16="http://schemas.microsoft.com/office/drawing/2014/main" id="{B90C8405-45F4-4677-B7BE-6149CB8185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01065" y="384159"/>
                <a:ext cx="8726826" cy="954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   1.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Tìm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tiếng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thích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hợp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với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mỗi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ô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trống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để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hoàn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thành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bài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văn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sau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.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Biết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rằng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: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25356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8">
            <a:extLst>
              <a:ext uri="{FF2B5EF4-FFF2-40B4-BE49-F238E27FC236}">
                <a16:creationId xmlns:a16="http://schemas.microsoft.com/office/drawing/2014/main" id="{788E4058-8709-4303-869D-E509EF40F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5" y="865591"/>
            <a:ext cx="12234118" cy="61026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E4AF3D-A4A9-4871-90AE-D5C953CF61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0521" t="33161" r="17708" b="25740"/>
          <a:stretch/>
        </p:blipFill>
        <p:spPr>
          <a:xfrm>
            <a:off x="193122" y="4253626"/>
            <a:ext cx="11928363" cy="26841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F35941-B42F-41F1-9A6B-6EB2C70727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0000" t="22593" r="17816" b="12421"/>
          <a:stretch/>
        </p:blipFill>
        <p:spPr>
          <a:xfrm>
            <a:off x="70515" y="-50800"/>
            <a:ext cx="12050970" cy="445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7058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F9C17CAE-BC8D-407B-B926-09F0FD564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51" y="-304850"/>
            <a:ext cx="12234118" cy="6412006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B0493016-C930-49A6-B6AF-0C6A69100F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" y="4249467"/>
            <a:ext cx="12349503" cy="2687833"/>
          </a:xfrm>
          <a:prstGeom prst="rect">
            <a:avLst/>
          </a:prstGeom>
        </p:spPr>
      </p:pic>
      <p:sp>
        <p:nvSpPr>
          <p:cNvPr id="4" name="Text Box 10">
            <a:extLst>
              <a:ext uri="{FF2B5EF4-FFF2-40B4-BE49-F238E27FC236}">
                <a16:creationId xmlns:a16="http://schemas.microsoft.com/office/drawing/2014/main" id="{700BD176-9C20-4BA9-B813-2A9CD7562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451" y="272204"/>
            <a:ext cx="11943098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</a:rPr>
              <a:t>	Mùng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9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năm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1945 -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ngày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 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ghi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nhớ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Hà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Nội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tưng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bừng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màu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đỏ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vùng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bát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ngát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cờ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đèn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hoa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biểu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ngữ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máy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nghỉ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việc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Chợ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búa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không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họp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Mọi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hoạt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động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sản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xuất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buôn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bán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thành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phố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tạm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ngừng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.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Già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trẻ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gái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,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xuống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đường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Mọi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người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thấy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mình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mặt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ngày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hội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lớn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dân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tộc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</a:rPr>
              <a:t>	Buổi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lễ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kết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thúc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những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lời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thề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độc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lập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ý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chí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toàn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dân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Việt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Nam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kiên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quyết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thực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hiện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lời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Hồ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Chủ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tịch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bản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tuyên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ngôn</a:t>
            </a:r>
            <a:endParaRPr lang="en-US" altLang="en-US" sz="28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</a:rPr>
              <a:t>	Lịch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sử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sang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trang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kỉ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nguyên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bắt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đầu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kỉ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nguyên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Độc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lập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Tự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do,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Hạnh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phúc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82443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8">
            <a:extLst>
              <a:ext uri="{FF2B5EF4-FFF2-40B4-BE49-F238E27FC236}">
                <a16:creationId xmlns:a16="http://schemas.microsoft.com/office/drawing/2014/main" id="{76FFBAB8-9659-4050-B899-4D8C54BC5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51" y="-266750"/>
            <a:ext cx="12234118" cy="641200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" y="4249467"/>
            <a:ext cx="12349503" cy="268783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A0907C2-5253-4005-A93B-587A4A047814}"/>
              </a:ext>
            </a:extLst>
          </p:cNvPr>
          <p:cNvGrpSpPr/>
          <p:nvPr/>
        </p:nvGrpSpPr>
        <p:grpSpPr>
          <a:xfrm>
            <a:off x="-1851943" y="-70175"/>
            <a:ext cx="15458023" cy="3638535"/>
            <a:chOff x="-2121421" y="-147543"/>
            <a:chExt cx="15458023" cy="3638535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40" r="86092"/>
            <a:stretch/>
          </p:blipFill>
          <p:spPr>
            <a:xfrm>
              <a:off x="-184096" y="635376"/>
              <a:ext cx="1247813" cy="2855616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DEE0003-D2FD-4EC3-A48A-5299AEEDB3D2}"/>
                </a:ext>
              </a:extLst>
            </p:cNvPr>
            <p:cNvGrpSpPr/>
            <p:nvPr/>
          </p:nvGrpSpPr>
          <p:grpSpPr>
            <a:xfrm>
              <a:off x="-2121421" y="-147543"/>
              <a:ext cx="15458023" cy="1863025"/>
              <a:chOff x="-2121421" y="-147543"/>
              <a:chExt cx="15458023" cy="1863025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121421" y="-147543"/>
                <a:ext cx="15458023" cy="1863025"/>
              </a:xfrm>
              <a:prstGeom prst="rect">
                <a:avLst/>
              </a:prstGeom>
            </p:spPr>
          </p:pic>
          <p:sp>
            <p:nvSpPr>
              <p:cNvPr id="45" name="Text Box 7">
                <a:extLst>
                  <a:ext uri="{FF2B5EF4-FFF2-40B4-BE49-F238E27FC236}">
                    <a16:creationId xmlns:a16="http://schemas.microsoft.com/office/drawing/2014/main" id="{B90C8405-45F4-4677-B7BE-6149CB8185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67481" y="522359"/>
                <a:ext cx="8726826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solidFill>
                      <a:schemeClr val="bg1"/>
                    </a:solidFill>
                    <a:latin typeface="Times New Roman" pitchFamily="18" charset="0"/>
                  </a:rPr>
                  <a:t>    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2</a:t>
                </a:r>
                <a:r>
                  <a:rPr lang="en-US" altLang="en-US" sz="2800" b="1">
                    <a:solidFill>
                      <a:schemeClr val="bg1"/>
                    </a:solidFill>
                    <a:latin typeface="Times New Roman" pitchFamily="18" charset="0"/>
                  </a:rPr>
                  <a:t>. </a:t>
                </a:r>
                <a:r>
                  <a:rPr lang="en-US" altLang="en-US" sz="2800" b="1" err="1">
                    <a:solidFill>
                      <a:schemeClr val="bg1"/>
                    </a:solidFill>
                    <a:latin typeface="Times New Roman" pitchFamily="18" charset="0"/>
                  </a:rPr>
                  <a:t>Tìm</a:t>
                </a:r>
                <a:r>
                  <a:rPr lang="en-US" altLang="en-US" sz="2800" b="1">
                    <a:solidFill>
                      <a:schemeClr val="bg1"/>
                    </a:solidFill>
                    <a:latin typeface="Times New Roman" pitchFamily="18" charset="0"/>
                  </a:rPr>
                  <a:t> chữ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thích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hợp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itchFamily="18" charset="0"/>
                  </a:rPr>
                  <a:t>với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  <a:r>
                  <a:rPr lang="en-US" altLang="en-US" sz="2800" b="1" err="1">
                    <a:solidFill>
                      <a:schemeClr val="bg1"/>
                    </a:solidFill>
                    <a:latin typeface="Times New Roman" pitchFamily="18" charset="0"/>
                  </a:rPr>
                  <a:t>mỗi</a:t>
                </a:r>
                <a:r>
                  <a:rPr lang="en-US" altLang="en-US" sz="2800" b="1">
                    <a:solidFill>
                      <a:schemeClr val="bg1"/>
                    </a:solidFill>
                    <a:latin typeface="Times New Roman" pitchFamily="18" charset="0"/>
                  </a:rPr>
                  <a:t> chỗ ô trống</a:t>
                </a:r>
                <a:endParaRPr lang="en-US" altLang="en-US" sz="2800" b="1" dirty="0">
                  <a:solidFill>
                    <a:schemeClr val="bg1"/>
                  </a:solidFill>
                  <a:latin typeface="Times New Roman" pitchFamily="18" charset="0"/>
                </a:endParaRPr>
              </a:p>
            </p:txBody>
          </p: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B796B18-1B73-4B57-8AB4-2FE4578D889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9979" t="36173" r="14500" b="30748"/>
          <a:stretch/>
        </p:blipFill>
        <p:spPr>
          <a:xfrm>
            <a:off x="300890" y="1792849"/>
            <a:ext cx="11590220" cy="285561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FB64E38-F49A-4D56-9CDC-602B25F2D338}"/>
              </a:ext>
            </a:extLst>
          </p:cNvPr>
          <p:cNvSpPr/>
          <p:nvPr/>
        </p:nvSpPr>
        <p:spPr>
          <a:xfrm>
            <a:off x="4485266" y="2417143"/>
            <a:ext cx="48763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Avo" pitchFamily="2" charset="0"/>
              </a:rPr>
              <a:t>k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C39AB0E-6DF0-49FF-A0CB-A4AD5F0EC05D}"/>
              </a:ext>
            </a:extLst>
          </p:cNvPr>
          <p:cNvSpPr/>
          <p:nvPr/>
        </p:nvSpPr>
        <p:spPr>
          <a:xfrm>
            <a:off x="4461710" y="3087046"/>
            <a:ext cx="8386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Avo" pitchFamily="2" charset="0"/>
              </a:rPr>
              <a:t>gh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ED9306-BE80-4589-ABF7-DAC914B73E9A}"/>
              </a:ext>
            </a:extLst>
          </p:cNvPr>
          <p:cNvSpPr/>
          <p:nvPr/>
        </p:nvSpPr>
        <p:spPr>
          <a:xfrm>
            <a:off x="4519426" y="3829125"/>
            <a:ext cx="114807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Avo" pitchFamily="2" charset="0"/>
              </a:rPr>
              <a:t>ngh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2D0AC62-AB07-4DBC-BE1D-38D358F50DE1}"/>
              </a:ext>
            </a:extLst>
          </p:cNvPr>
          <p:cNvSpPr/>
          <p:nvPr/>
        </p:nvSpPr>
        <p:spPr>
          <a:xfrm>
            <a:off x="8145498" y="2417143"/>
            <a:ext cx="5164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Avo" pitchFamily="2" charset="0"/>
              </a:rPr>
              <a:t>c</a:t>
            </a:r>
            <a:endParaRPr lang="en-US" sz="40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NI-Avo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BDAF34E-44C4-4BD8-8B16-7A41F54B6681}"/>
              </a:ext>
            </a:extLst>
          </p:cNvPr>
          <p:cNvSpPr/>
          <p:nvPr/>
        </p:nvSpPr>
        <p:spPr>
          <a:xfrm>
            <a:off x="8172496" y="3165065"/>
            <a:ext cx="5293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Avo" pitchFamily="2" charset="0"/>
              </a:rPr>
              <a:t>g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2762C0-FFA3-47B7-A71D-C8AA52498364}"/>
              </a:ext>
            </a:extLst>
          </p:cNvPr>
          <p:cNvSpPr/>
          <p:nvPr/>
        </p:nvSpPr>
        <p:spPr>
          <a:xfrm>
            <a:off x="8172496" y="3794932"/>
            <a:ext cx="8386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Avo" pitchFamily="2" charset="0"/>
              </a:rPr>
              <a:t>gh</a:t>
            </a:r>
          </a:p>
        </p:txBody>
      </p:sp>
    </p:spTree>
    <p:extLst>
      <p:ext uri="{BB962C8B-B14F-4D97-AF65-F5344CB8AC3E}">
        <p14:creationId xmlns:p14="http://schemas.microsoft.com/office/powerpoint/2010/main" val="9126402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/>
      <p:bldP spid="31" grpId="0"/>
      <p:bldP spid="33" grpId="0"/>
      <p:bldP spid="34" grpId="0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8">
            <a:extLst>
              <a:ext uri="{FF2B5EF4-FFF2-40B4-BE49-F238E27FC236}">
                <a16:creationId xmlns:a16="http://schemas.microsoft.com/office/drawing/2014/main" id="{788E4058-8709-4303-869D-E509EF40F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6700"/>
            <a:ext cx="12234118" cy="64120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064" y="2975647"/>
            <a:ext cx="2672936" cy="711001"/>
          </a:xfrm>
          <a:prstGeom prst="rect">
            <a:avLst/>
          </a:prstGeom>
        </p:spPr>
      </p:pic>
      <p:pic>
        <p:nvPicPr>
          <p:cNvPr id="42" name="图片 14">
            <a:extLst>
              <a:ext uri="{FF2B5EF4-FFF2-40B4-BE49-F238E27FC236}">
                <a16:creationId xmlns:a16="http://schemas.microsoft.com/office/drawing/2014/main" id="{7E4C0FC3-F623-4696-960C-65D43FCA52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7766">
            <a:off x="8105244" y="-31915"/>
            <a:ext cx="4311900" cy="248365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5FDA5FB-AB1B-41F3-8913-D6911BB7F89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81206" y="0"/>
            <a:ext cx="5161242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A9CB788-EE88-4773-B107-35BACE162667}"/>
              </a:ext>
            </a:extLst>
          </p:cNvPr>
          <p:cNvGrpSpPr/>
          <p:nvPr/>
        </p:nvGrpSpPr>
        <p:grpSpPr>
          <a:xfrm>
            <a:off x="2099415" y="22291"/>
            <a:ext cx="9884821" cy="6735972"/>
            <a:chOff x="2099415" y="22291"/>
            <a:chExt cx="9884821" cy="6735972"/>
          </a:xfrm>
        </p:grpSpPr>
        <p:sp>
          <p:nvSpPr>
            <p:cNvPr id="40" name="Text Box 10">
              <a:extLst>
                <a:ext uri="{FF2B5EF4-FFF2-40B4-BE49-F238E27FC236}">
                  <a16:creationId xmlns:a16="http://schemas.microsoft.com/office/drawing/2014/main" id="{9EB919F9-D83B-411F-ACC1-34AA8DA544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9415" y="1080103"/>
              <a:ext cx="8573004" cy="52629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Nam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đất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ơi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!</a:t>
              </a:r>
              <a:b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Mênh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mông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biển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lúa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đâu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trời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đẹp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</a:p>
            <a:p>
              <a:pPr algn="ctr"/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Cánh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cò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bay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lả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dập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dờn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b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Mây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mờ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che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đỉnh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Sơn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sớm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b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Quê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hương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mấy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b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đời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đã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chịu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thương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đau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b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Mặt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vất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vả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in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sâu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b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Gái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trai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cũng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áo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nâu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nhuộm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bùn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b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Ðất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nghèo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nuôi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anh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hùng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b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Chìm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máu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chảy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vùng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đứng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lên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b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Ðạp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quân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thù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xuống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đất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đen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b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Súng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gươm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vứt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bỏ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hiền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xưa</a:t>
              </a:r>
              <a:r>
                <a:rPr lang="en-US" altLang="en-US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Text Box 11">
              <a:extLst>
                <a:ext uri="{FF2B5EF4-FFF2-40B4-BE49-F238E27FC236}">
                  <a16:creationId xmlns:a16="http://schemas.microsoft.com/office/drawing/2014/main" id="{33FE8D00-5542-4684-90B4-4BD6C48961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00934" y="6235043"/>
              <a:ext cx="378330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Nguyễn</a:t>
              </a:r>
              <a:r>
                <a:rPr lang="en-US" altLang="en-US" sz="28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Đình</a:t>
              </a:r>
              <a:r>
                <a:rPr lang="en-US" altLang="en-US" sz="28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Thi</a:t>
              </a:r>
              <a:endParaRPr lang="en-US" alt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Rectangle 11">
              <a:extLst>
                <a:ext uri="{FF2B5EF4-FFF2-40B4-BE49-F238E27FC236}">
                  <a16:creationId xmlns:a16="http://schemas.microsoft.com/office/drawing/2014/main" id="{88A05831-996A-44D4-8CF1-E1181848916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921866" y="22291"/>
              <a:ext cx="6928101" cy="19389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en-US" sz="6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altLang="en-US" sz="6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Nam </a:t>
              </a:r>
              <a:r>
                <a:rPr lang="en-US" altLang="en-US" sz="6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altLang="en-US" sz="6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6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endParaRPr lang="en-US" alt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1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3499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CFD786F6-6951-4DF9-93DA-AE3437A74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6700"/>
            <a:ext cx="12234118" cy="641200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54BB849-E356-4A8F-8357-2624673511E3}"/>
              </a:ext>
            </a:extLst>
          </p:cNvPr>
          <p:cNvGrpSpPr/>
          <p:nvPr/>
        </p:nvGrpSpPr>
        <p:grpSpPr>
          <a:xfrm>
            <a:off x="-355600" y="5627822"/>
            <a:ext cx="12903202" cy="1287196"/>
            <a:chOff x="-355600" y="5627822"/>
            <a:chExt cx="12903202" cy="1287196"/>
          </a:xfrm>
        </p:grpSpPr>
        <p:pic>
          <p:nvPicPr>
            <p:cNvPr id="9" name="Picture 24" descr="Cartoon grass background, grass material, grass png | PNGEgg">
              <a:extLst>
                <a:ext uri="{FF2B5EF4-FFF2-40B4-BE49-F238E27FC236}">
                  <a16:creationId xmlns:a16="http://schemas.microsoft.com/office/drawing/2014/main" id="{51BA6B6B-94CC-4BB5-8E0D-E13BD89ADF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5600" y="5640522"/>
              <a:ext cx="4876800" cy="126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4" descr="Cartoon grass background, grass material, grass png | PNGEgg">
              <a:extLst>
                <a:ext uri="{FF2B5EF4-FFF2-40B4-BE49-F238E27FC236}">
                  <a16:creationId xmlns:a16="http://schemas.microsoft.com/office/drawing/2014/main" id="{705FCC7F-B572-4CC4-887B-EAB307D627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500" y="5647050"/>
              <a:ext cx="4876800" cy="126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4" descr="Cartoon grass background, grass material, grass png | PNGEgg">
              <a:extLst>
                <a:ext uri="{FF2B5EF4-FFF2-40B4-BE49-F238E27FC236}">
                  <a16:creationId xmlns:a16="http://schemas.microsoft.com/office/drawing/2014/main" id="{BFEBF490-51AB-42F0-9395-82293CD024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0802" y="5627822"/>
              <a:ext cx="4876800" cy="126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图片 10">
            <a:extLst>
              <a:ext uri="{FF2B5EF4-FFF2-40B4-BE49-F238E27FC236}">
                <a16:creationId xmlns:a16="http://schemas.microsoft.com/office/drawing/2014/main" id="{690F34A1-4F94-4089-A080-144790D9DB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064" y="2975647"/>
            <a:ext cx="2672936" cy="711001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BFD08C05-2213-4E32-89CB-855B305A8E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7766">
            <a:off x="8105244" y="-31915"/>
            <a:ext cx="4311900" cy="2483654"/>
          </a:xfrm>
          <a:prstGeom prst="rect">
            <a:avLst/>
          </a:prstGeom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id="{A82775EF-2F2D-4F74-966F-FEA10449D0A3}"/>
              </a:ext>
            </a:extLst>
          </p:cNvPr>
          <p:cNvSpPr/>
          <p:nvPr/>
        </p:nvSpPr>
        <p:spPr>
          <a:xfrm flipH="1">
            <a:off x="585507" y="457359"/>
            <a:ext cx="11020986" cy="3095402"/>
          </a:xfrm>
          <a:prstGeom prst="cloudCallout">
            <a:avLst>
              <a:gd name="adj1" fmla="val 31378"/>
              <a:gd name="adj2" fmla="val 63036"/>
            </a:avLst>
          </a:prstGeom>
          <a:solidFill>
            <a:srgbClr val="D9FFD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1116B4-7A3B-40CC-8C7E-723826147A04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82800" y="1036655"/>
            <a:ext cx="8111076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60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 viết này </a:t>
            </a:r>
          </a:p>
          <a:p>
            <a:pPr algn="ctr">
              <a:defRPr/>
            </a:pPr>
            <a:r>
              <a:rPr lang="en-US" altLang="en-US" sz="60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thuộc thể loại thơ gì ?</a:t>
            </a:r>
            <a:endParaRPr lang="en-US" altLang="en-US" sz="60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6" descr="Cute Little Kid Boy Read Book And Confused With Question Mark Stock Vector  - Illustration of cute, kawaii: 177079831">
            <a:extLst>
              <a:ext uri="{FF2B5EF4-FFF2-40B4-BE49-F238E27FC236}">
                <a16:creationId xmlns:a16="http://schemas.microsoft.com/office/drawing/2014/main" id="{CA38D10C-7E0B-4D04-A208-085E3CC62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26" b="89935" l="10000" r="90000">
                        <a14:foregroundMark x1="38313" y1="28774" x2="46438" y2="28774"/>
                        <a14:foregroundMark x1="48688" y1="24571" x2="54000" y2="27057"/>
                        <a14:foregroundMark x1="33500" y1="86442" x2="41813" y2="84073"/>
                        <a14:foregroundMark x1="42188" y1="79574" x2="42500" y2="84606"/>
                        <a14:foregroundMark x1="35438" y1="85080" x2="39875" y2="82060"/>
                        <a14:foregroundMark x1="44313" y1="79218" x2="44313" y2="84429"/>
                        <a14:foregroundMark x1="54375" y1="79041" x2="53438" y2="85080"/>
                        <a14:foregroundMark x1="53125" y1="80758" x2="53438" y2="84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0112" y="2201486"/>
            <a:ext cx="4911495" cy="518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1462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CFD786F6-6951-4DF9-93DA-AE3437A74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6700"/>
            <a:ext cx="12234118" cy="641200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54BB849-E356-4A8F-8357-2624673511E3}"/>
              </a:ext>
            </a:extLst>
          </p:cNvPr>
          <p:cNvGrpSpPr/>
          <p:nvPr/>
        </p:nvGrpSpPr>
        <p:grpSpPr>
          <a:xfrm>
            <a:off x="-355600" y="5627822"/>
            <a:ext cx="12903202" cy="1287196"/>
            <a:chOff x="-355600" y="5627822"/>
            <a:chExt cx="12903202" cy="1287196"/>
          </a:xfrm>
        </p:grpSpPr>
        <p:pic>
          <p:nvPicPr>
            <p:cNvPr id="9" name="Picture 24" descr="Cartoon grass background, grass material, grass png | PNGEgg">
              <a:extLst>
                <a:ext uri="{FF2B5EF4-FFF2-40B4-BE49-F238E27FC236}">
                  <a16:creationId xmlns:a16="http://schemas.microsoft.com/office/drawing/2014/main" id="{51BA6B6B-94CC-4BB5-8E0D-E13BD89ADF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5600" y="5640522"/>
              <a:ext cx="4876800" cy="126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4" descr="Cartoon grass background, grass material, grass png | PNGEgg">
              <a:extLst>
                <a:ext uri="{FF2B5EF4-FFF2-40B4-BE49-F238E27FC236}">
                  <a16:creationId xmlns:a16="http://schemas.microsoft.com/office/drawing/2014/main" id="{705FCC7F-B572-4CC4-887B-EAB307D627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500" y="5647050"/>
              <a:ext cx="4876800" cy="126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4" descr="Cartoon grass background, grass material, grass png | PNGEgg">
              <a:extLst>
                <a:ext uri="{FF2B5EF4-FFF2-40B4-BE49-F238E27FC236}">
                  <a16:creationId xmlns:a16="http://schemas.microsoft.com/office/drawing/2014/main" id="{BFEBF490-51AB-42F0-9395-82293CD024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0802" y="5627822"/>
              <a:ext cx="4876800" cy="126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图片 10">
            <a:extLst>
              <a:ext uri="{FF2B5EF4-FFF2-40B4-BE49-F238E27FC236}">
                <a16:creationId xmlns:a16="http://schemas.microsoft.com/office/drawing/2014/main" id="{690F34A1-4F94-4089-A080-144790D9DB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064" y="2975647"/>
            <a:ext cx="2672936" cy="711001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BFD08C05-2213-4E32-89CB-855B305A8E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7766">
            <a:off x="8105244" y="-31915"/>
            <a:ext cx="4311900" cy="2483654"/>
          </a:xfrm>
          <a:prstGeom prst="rect">
            <a:avLst/>
          </a:prstGeom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id="{A82775EF-2F2D-4F74-966F-FEA10449D0A3}"/>
              </a:ext>
            </a:extLst>
          </p:cNvPr>
          <p:cNvSpPr/>
          <p:nvPr/>
        </p:nvSpPr>
        <p:spPr>
          <a:xfrm flipH="1">
            <a:off x="585507" y="457359"/>
            <a:ext cx="11020986" cy="3095402"/>
          </a:xfrm>
          <a:prstGeom prst="cloudCallout">
            <a:avLst>
              <a:gd name="adj1" fmla="val 31378"/>
              <a:gd name="adj2" fmla="val 63036"/>
            </a:avLst>
          </a:prstGeom>
          <a:solidFill>
            <a:srgbClr val="D9FFD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1116B4-7A3B-40CC-8C7E-723826147A04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82800" y="1143673"/>
            <a:ext cx="8348138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48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 thơ Việt Nam thân yêu thuộc thể thơ lục bát</a:t>
            </a:r>
            <a:endParaRPr lang="en-US" altLang="en-US" sz="4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2" descr="Happy kids carry donate books | Premium Vector #Freepik #vector #school  #people #book #kids | Happy kids, Kids cartoon characters, Art drawings for  kids">
            <a:extLst>
              <a:ext uri="{FF2B5EF4-FFF2-40B4-BE49-F238E27FC236}">
                <a16:creationId xmlns:a16="http://schemas.microsoft.com/office/drawing/2014/main" id="{F0FC9E9C-03D7-4711-BFBD-9B9F95EFE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342" b="90415" l="7188" r="47604">
                        <a14:foregroundMark x1="22684" y1="80192" x2="22524" y2="85144"/>
                        <a14:foregroundMark x1="33227" y1="80192" x2="37859" y2="8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1" t="10223" r="50106" b="6710"/>
          <a:stretch/>
        </p:blipFill>
        <p:spPr bwMode="auto">
          <a:xfrm>
            <a:off x="38064" y="2146447"/>
            <a:ext cx="2489235" cy="490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5681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CFD786F6-6951-4DF9-93DA-AE3437A74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6700"/>
            <a:ext cx="12234118" cy="641200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54BB849-E356-4A8F-8357-2624673511E3}"/>
              </a:ext>
            </a:extLst>
          </p:cNvPr>
          <p:cNvGrpSpPr/>
          <p:nvPr/>
        </p:nvGrpSpPr>
        <p:grpSpPr>
          <a:xfrm>
            <a:off x="-355600" y="5627822"/>
            <a:ext cx="12903202" cy="1287196"/>
            <a:chOff x="-355600" y="5627822"/>
            <a:chExt cx="12903202" cy="1287196"/>
          </a:xfrm>
        </p:grpSpPr>
        <p:pic>
          <p:nvPicPr>
            <p:cNvPr id="9" name="Picture 24" descr="Cartoon grass background, grass material, grass png | PNGEgg">
              <a:extLst>
                <a:ext uri="{FF2B5EF4-FFF2-40B4-BE49-F238E27FC236}">
                  <a16:creationId xmlns:a16="http://schemas.microsoft.com/office/drawing/2014/main" id="{51BA6B6B-94CC-4BB5-8E0D-E13BD89ADF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5600" y="5640522"/>
              <a:ext cx="4876800" cy="126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4" descr="Cartoon grass background, grass material, grass png | PNGEgg">
              <a:extLst>
                <a:ext uri="{FF2B5EF4-FFF2-40B4-BE49-F238E27FC236}">
                  <a16:creationId xmlns:a16="http://schemas.microsoft.com/office/drawing/2014/main" id="{705FCC7F-B572-4CC4-887B-EAB307D627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500" y="5647050"/>
              <a:ext cx="4876800" cy="126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4" descr="Cartoon grass background, grass material, grass png | PNGEgg">
              <a:extLst>
                <a:ext uri="{FF2B5EF4-FFF2-40B4-BE49-F238E27FC236}">
                  <a16:creationId xmlns:a16="http://schemas.microsoft.com/office/drawing/2014/main" id="{BFEBF490-51AB-42F0-9395-82293CD024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0802" y="5627822"/>
              <a:ext cx="4876800" cy="126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图片 10">
            <a:extLst>
              <a:ext uri="{FF2B5EF4-FFF2-40B4-BE49-F238E27FC236}">
                <a16:creationId xmlns:a16="http://schemas.microsoft.com/office/drawing/2014/main" id="{690F34A1-4F94-4089-A080-144790D9DB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064" y="2975647"/>
            <a:ext cx="2672936" cy="711001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BFD08C05-2213-4E32-89CB-855B305A8E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7766">
            <a:off x="8105244" y="-31915"/>
            <a:ext cx="4311900" cy="2483654"/>
          </a:xfrm>
          <a:prstGeom prst="rect">
            <a:avLst/>
          </a:prstGeom>
        </p:spPr>
      </p:pic>
      <p:pic>
        <p:nvPicPr>
          <p:cNvPr id="7" name="Picture 2" descr="Cute Little Kid Girl Confused With Question Mark Stock Vector -  Illustration of child, people: 177079873">
            <a:extLst>
              <a:ext uri="{FF2B5EF4-FFF2-40B4-BE49-F238E27FC236}">
                <a16:creationId xmlns:a16="http://schemas.microsoft.com/office/drawing/2014/main" id="{F6003829-EB96-49A3-938F-DFA7E466B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25" b="98375" l="10000" r="66625">
                        <a14:foregroundMark x1="69750" y1="11250" x2="69750" y2="11250"/>
                        <a14:foregroundMark x1="73625" y1="25000" x2="73625" y2="25000"/>
                        <a14:foregroundMark x1="40750" y1="86375" x2="40500" y2="90875"/>
                        <a14:foregroundMark x1="56500" y1="24875" x2="36875" y2="31375"/>
                        <a14:backgroundMark x1="32500" y1="72625" x2="37375" y2="74125"/>
                        <a14:backgroundMark x1="34000" y1="72625" x2="34000" y2="72625"/>
                        <a14:backgroundMark x1="31625" y1="62000" x2="31625" y2="62000"/>
                        <a14:backgroundMark x1="34250" y1="65875" x2="34250" y2="65875"/>
                        <a14:backgroundMark x1="25250" y1="42375" x2="25250" y2="42375"/>
                        <a14:backgroundMark x1="28250" y1="45875" x2="28250" y2="45875"/>
                        <a14:backgroundMark x1="31375" y1="49125" x2="31375" y2="49125"/>
                        <a14:backgroundMark x1="26500" y1="28000" x2="26500" y2="28000"/>
                        <a14:backgroundMark x1="27750" y1="23125" x2="27750" y2="23125"/>
                        <a14:backgroundMark x1="26625" y1="24375" x2="26625" y2="24375"/>
                        <a14:backgroundMark x1="26000" y1="36125" x2="26000" y2="36125"/>
                        <a14:backgroundMark x1="26000" y1="34000" x2="26000" y2="34000"/>
                        <a14:backgroundMark x1="64000" y1="30625" x2="64000" y2="30625"/>
                        <a14:backgroundMark x1="61500" y1="20750" x2="61500" y2="20750"/>
                        <a14:backgroundMark x1="62625" y1="26750" x2="62625" y2="26750"/>
                        <a14:backgroundMark x1="60375" y1="40750" x2="60375" y2="40750"/>
                        <a14:backgroundMark x1="63375" y1="34625" x2="63375" y2="34625"/>
                        <a14:backgroundMark x1="57000" y1="45250" x2="57000" y2="45250"/>
                        <a14:backgroundMark x1="57375" y1="67500" x2="57375" y2="67500"/>
                        <a14:backgroundMark x1="46000" y1="75125" x2="46000" y2="75125"/>
                        <a14:backgroundMark x1="52625" y1="74625" x2="52625" y2="74625"/>
                        <a14:backgroundMark x1="46750" y1="83000" x2="46750" y2="83000"/>
                        <a14:backgroundMark x1="34375" y1="89000" x2="34375" y2="89000"/>
                        <a14:backgroundMark x1="56750" y1="89375" x2="56750" y2="89375"/>
                        <a14:backgroundMark x1="32750" y1="90000" x2="30625" y2="91500"/>
                        <a14:backgroundMark x1="30500" y1="93000" x2="32000" y2="94000"/>
                        <a14:backgroundMark x1="46750" y1="93000" x2="52000" y2="93625"/>
                        <a14:backgroundMark x1="58500" y1="90500" x2="58500" y2="90375"/>
                        <a14:backgroundMark x1="46125" y1="84625" x2="46375" y2="87125"/>
                        <a14:backgroundMark x1="46125" y1="91750" x2="46375" y2="9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795" y="2501900"/>
            <a:ext cx="4595354" cy="459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id="{A82775EF-2F2D-4F74-966F-FEA10449D0A3}"/>
              </a:ext>
            </a:extLst>
          </p:cNvPr>
          <p:cNvSpPr/>
          <p:nvPr/>
        </p:nvSpPr>
        <p:spPr>
          <a:xfrm flipH="1">
            <a:off x="585507" y="457359"/>
            <a:ext cx="11020986" cy="3095402"/>
          </a:xfrm>
          <a:prstGeom prst="cloudCallout">
            <a:avLst>
              <a:gd name="adj1" fmla="val 31378"/>
              <a:gd name="adj2" fmla="val 63036"/>
            </a:avLst>
          </a:prstGeom>
          <a:solidFill>
            <a:srgbClr val="FEF8DA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1116B4-7A3B-40CC-8C7E-723826147A04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50118" y="1221975"/>
            <a:ext cx="8111076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6000" b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Nội dung của bài thơ </a:t>
            </a:r>
          </a:p>
          <a:p>
            <a:pPr algn="ctr">
              <a:defRPr/>
            </a:pPr>
            <a:r>
              <a:rPr lang="en-US" altLang="en-US" sz="6000" b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là gì ?</a:t>
            </a:r>
            <a:endParaRPr lang="en-US" altLang="en-US" sz="6000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6451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CFD786F6-6951-4DF9-93DA-AE3437A74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6700"/>
            <a:ext cx="12234118" cy="641200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54BB849-E356-4A8F-8357-2624673511E3}"/>
              </a:ext>
            </a:extLst>
          </p:cNvPr>
          <p:cNvGrpSpPr/>
          <p:nvPr/>
        </p:nvGrpSpPr>
        <p:grpSpPr>
          <a:xfrm>
            <a:off x="-355600" y="5627822"/>
            <a:ext cx="12903202" cy="1287196"/>
            <a:chOff x="-355600" y="5627822"/>
            <a:chExt cx="12903202" cy="1287196"/>
          </a:xfrm>
        </p:grpSpPr>
        <p:pic>
          <p:nvPicPr>
            <p:cNvPr id="9" name="Picture 24" descr="Cartoon grass background, grass material, grass png | PNGEgg">
              <a:extLst>
                <a:ext uri="{FF2B5EF4-FFF2-40B4-BE49-F238E27FC236}">
                  <a16:creationId xmlns:a16="http://schemas.microsoft.com/office/drawing/2014/main" id="{51BA6B6B-94CC-4BB5-8E0D-E13BD89ADF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5600" y="5640522"/>
              <a:ext cx="4876800" cy="126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4" descr="Cartoon grass background, grass material, grass png | PNGEgg">
              <a:extLst>
                <a:ext uri="{FF2B5EF4-FFF2-40B4-BE49-F238E27FC236}">
                  <a16:creationId xmlns:a16="http://schemas.microsoft.com/office/drawing/2014/main" id="{705FCC7F-B572-4CC4-887B-EAB307D627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500" y="5647050"/>
              <a:ext cx="4876800" cy="126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4" descr="Cartoon grass background, grass material, grass png | PNGEgg">
              <a:extLst>
                <a:ext uri="{FF2B5EF4-FFF2-40B4-BE49-F238E27FC236}">
                  <a16:creationId xmlns:a16="http://schemas.microsoft.com/office/drawing/2014/main" id="{BFEBF490-51AB-42F0-9395-82293CD024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0802" y="5627822"/>
              <a:ext cx="4876800" cy="1267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图片 10">
            <a:extLst>
              <a:ext uri="{FF2B5EF4-FFF2-40B4-BE49-F238E27FC236}">
                <a16:creationId xmlns:a16="http://schemas.microsoft.com/office/drawing/2014/main" id="{690F34A1-4F94-4089-A080-144790D9DB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064" y="2975647"/>
            <a:ext cx="2672936" cy="711001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BFD08C05-2213-4E32-89CB-855B305A8E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7766">
            <a:off x="8105244" y="-31915"/>
            <a:ext cx="4311900" cy="2483654"/>
          </a:xfrm>
          <a:prstGeom prst="rect">
            <a:avLst/>
          </a:prstGeom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id="{A82775EF-2F2D-4F74-966F-FEA10449D0A3}"/>
              </a:ext>
            </a:extLst>
          </p:cNvPr>
          <p:cNvSpPr/>
          <p:nvPr/>
        </p:nvSpPr>
        <p:spPr>
          <a:xfrm flipH="1">
            <a:off x="585507" y="457359"/>
            <a:ext cx="11020986" cy="3095402"/>
          </a:xfrm>
          <a:prstGeom prst="cloudCallout">
            <a:avLst>
              <a:gd name="adj1" fmla="val 31378"/>
              <a:gd name="adj2" fmla="val 63036"/>
            </a:avLst>
          </a:prstGeom>
          <a:solidFill>
            <a:srgbClr val="FEF8DA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1116B4-7A3B-40CC-8C7E-723826147A04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82800" y="891917"/>
            <a:ext cx="8348138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4800" b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Bài thơ nói về những cảnh đẹp của đất nước và truyền thống yêu nước của nhân dân</a:t>
            </a:r>
            <a:endParaRPr lang="en-US" altLang="en-US" sz="4800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0" descr="Happy Cute Little Kid Boy With Light Idea Stock Vector - Illustration of  homework, school: 177079924">
            <a:extLst>
              <a:ext uri="{FF2B5EF4-FFF2-40B4-BE49-F238E27FC236}">
                <a16:creationId xmlns:a16="http://schemas.microsoft.com/office/drawing/2014/main" id="{71EC4599-BC94-4594-970C-F58A5EA35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77" b="93311" l="10000" r="90000">
                        <a14:foregroundMark x1="38500" y1="30726" x2="56875" y2="32766"/>
                        <a14:foregroundMark x1="53125" y1="87188" x2="53125" y2="87188"/>
                        <a14:foregroundMark x1="53125" y1="86168" x2="53125" y2="86168"/>
                        <a14:foregroundMark x1="53000" y1="82200" x2="54250" y2="90703"/>
                        <a14:foregroundMark x1="54750" y1="88209" x2="58750" y2="89116"/>
                        <a14:foregroundMark x1="45000" y1="81746" x2="44625" y2="89116"/>
                        <a14:foregroundMark x1="36250" y1="89683" x2="42375" y2="86281"/>
                        <a14:foregroundMark x1="25500" y1="48299" x2="37125" y2="52948"/>
                        <a14:foregroundMark x1="25375" y1="47619" x2="24500" y2="50454"/>
                        <a14:foregroundMark x1="24500" y1="48526" x2="24000" y2="50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193" y="2205803"/>
            <a:ext cx="4513893" cy="497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9812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Ảnh đẹp phong cảnh thiên nhiên Việt Nam đẹp hút mắ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470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đẹp thiên nhiên Việt Nam con đường hoa năm 2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012" y="0"/>
            <a:ext cx="58449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68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Vietnam tourism industry pushed forward, rivalling with neighbou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377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729" y="1"/>
            <a:ext cx="6154271" cy="684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425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814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82" y="0"/>
            <a:ext cx="57105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238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546</Words>
  <Application>Microsoft Macintosh PowerPoint</Application>
  <PresentationFormat>Widescreen</PresentationFormat>
  <Paragraphs>54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微软雅黑</vt:lpstr>
      <vt:lpstr>宋体</vt:lpstr>
      <vt:lpstr>Arial</vt:lpstr>
      <vt:lpstr>Arial Rounded MT Bold</vt:lpstr>
      <vt:lpstr>Calibri</vt:lpstr>
      <vt:lpstr>Calibri Light</vt:lpstr>
      <vt:lpstr>inpin heiti</vt:lpstr>
      <vt:lpstr>Times New Roman</vt:lpstr>
      <vt:lpstr>VNI-Auchon</vt:lpstr>
      <vt:lpstr>VNI-Avo</vt:lpstr>
      <vt:lpstr>VNI-Dom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PC</dc:creator>
  <cp:lastModifiedBy>Microsoft Office User</cp:lastModifiedBy>
  <cp:revision>122</cp:revision>
  <dcterms:created xsi:type="dcterms:W3CDTF">2017-03-18T13:24:14Z</dcterms:created>
  <dcterms:modified xsi:type="dcterms:W3CDTF">2022-09-25T16:02:55Z</dcterms:modified>
</cp:coreProperties>
</file>