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53" r:id="rId2"/>
    <p:sldId id="454" r:id="rId3"/>
    <p:sldId id="456" r:id="rId4"/>
    <p:sldId id="458" r:id="rId5"/>
    <p:sldId id="333" r:id="rId6"/>
    <p:sldId id="461" r:id="rId7"/>
    <p:sldId id="457" r:id="rId8"/>
    <p:sldId id="418" r:id="rId9"/>
    <p:sldId id="459" r:id="rId10"/>
    <p:sldId id="460" r:id="rId11"/>
    <p:sldId id="417" r:id="rId12"/>
    <p:sldId id="433" r:id="rId13"/>
    <p:sldId id="448" r:id="rId14"/>
    <p:sldId id="452" r:id="rId15"/>
  </p:sldIdLst>
  <p:sldSz cx="9144000" cy="5145088"/>
  <p:notesSz cx="6858000" cy="9144000"/>
  <p:custDataLst>
    <p:tags r:id="rId17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A0A"/>
    <a:srgbClr val="EA6654"/>
    <a:srgbClr val="D7E387"/>
    <a:srgbClr val="C3E6F9"/>
    <a:srgbClr val="EED6D5"/>
    <a:srgbClr val="E3EB90"/>
    <a:srgbClr val="C1E5F3"/>
    <a:srgbClr val="D64239"/>
    <a:srgbClr val="E43F29"/>
    <a:srgbClr val="4B8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9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8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71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53338" y="4568648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hangwuppt.com/" TargetMode="Externa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42" y="2413437"/>
            <a:ext cx="2262330" cy="2639215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33" y="64680"/>
            <a:ext cx="1803374" cy="1921452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1" y="1022205"/>
            <a:ext cx="1447993" cy="1542802"/>
          </a:xfrm>
          <a:prstGeom prst="rect">
            <a:avLst/>
          </a:prstGeom>
        </p:spPr>
      </p:pic>
      <p:pic>
        <p:nvPicPr>
          <p:cNvPr id="9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395532" y="2686353"/>
            <a:ext cx="540995" cy="480132"/>
          </a:xfrm>
          <a:prstGeom prst="rect">
            <a:avLst/>
          </a:prstGeom>
        </p:spPr>
      </p:pic>
      <p:pic>
        <p:nvPicPr>
          <p:cNvPr id="11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" y="0"/>
            <a:ext cx="1198006" cy="1093102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49" y="2187688"/>
            <a:ext cx="6961909" cy="3047008"/>
          </a:xfrm>
          <a:prstGeom prst="rect">
            <a:avLst/>
          </a:prstGeom>
        </p:spPr>
      </p:pic>
      <p:sp>
        <p:nvSpPr>
          <p:cNvPr id="10" name="矩形 5"/>
          <p:cNvSpPr/>
          <p:nvPr/>
        </p:nvSpPr>
        <p:spPr>
          <a:xfrm>
            <a:off x="2244953" y="991723"/>
            <a:ext cx="5963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err="1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Tập</a:t>
            </a:r>
            <a:r>
              <a:rPr lang="en-US" altLang="zh-CN" sz="6000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err="1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làm</a:t>
            </a:r>
            <a:r>
              <a:rPr lang="en-US" altLang="zh-CN" sz="6000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err="1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văn</a:t>
            </a:r>
            <a:endParaRPr lang="zh-CN" altLang="en-US" sz="6000">
              <a:solidFill>
                <a:srgbClr val="E71F19"/>
              </a:solidFill>
              <a:latin typeface="UTM Windsor BT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605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153" objId="15"/>
        <p14:pauseEvt time="11519" objId="15"/>
        <p14:seekEvt time="11519" objId="15" seek="11290"/>
        <p14:resumeEvt time="11718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304800" y="87052"/>
            <a:ext cx="8839200" cy="10262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7" name="AutoShape 43"/>
          <p:cNvSpPr>
            <a:spLocks noChangeArrowheads="1"/>
          </p:cNvSpPr>
          <p:nvPr/>
        </p:nvSpPr>
        <p:spPr bwMode="auto">
          <a:xfrm>
            <a:off x="11555" y="97218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4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505699" y="0"/>
            <a:ext cx="84374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Con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cửa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đang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khô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dần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xe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cộ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nườm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nượp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mắc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cửi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(…).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Góc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phố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cô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bé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đang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dây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bím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tóc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tun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ngủn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vung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vẩy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nhịp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1486838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文本框 1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124691" y="1287381"/>
            <a:ext cx="8818410" cy="23083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+mj-lt"/>
              </a:rPr>
              <a:t> Con đường trước cửa đang khô dần. Trên đường, xe cộ qua lại nườm nượp như mắc cửi.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 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động cơ, tiếng còi xe 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nhộn nhịp. 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quầy hàng ven đường lại bày ra buôn bán. 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Từ những chỗ trú mưa, mọi người đã vội vã trở lại công việc hằng ngày. </a:t>
            </a:r>
            <a:r>
              <a:rPr lang="vi-VN" sz="2400">
                <a:solidFill>
                  <a:srgbClr val="000000"/>
                </a:solidFill>
                <a:latin typeface="+mj-lt"/>
              </a:rPr>
              <a:t>Góc phố, mấy cô bé đang chơi nhảy dây</a:t>
            </a:r>
            <a:r>
              <a:rPr lang="en-US" sz="2400">
                <a:solidFill>
                  <a:srgbClr val="000000"/>
                </a:solidFill>
                <a:latin typeface="+mj-lt"/>
              </a:rPr>
              <a:t>. </a:t>
            </a:r>
            <a:r>
              <a:rPr lang="vi-VN" sz="2400">
                <a:solidFill>
                  <a:srgbClr val="000000"/>
                </a:solidFill>
                <a:latin typeface="+mj-lt"/>
              </a:rPr>
              <a:t>Những bím tóc tun ngủn vung vẩy theo từng nhịp chân nhảy.</a:t>
            </a:r>
            <a:endParaRPr lang="en-US" sz="240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5" y="3659699"/>
            <a:ext cx="2598288" cy="1461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96" y="3656595"/>
            <a:ext cx="2436808" cy="1488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7" y="3656594"/>
            <a:ext cx="2343075" cy="14683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02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8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" name="TextBox 51"/>
          <p:cNvSpPr txBox="1"/>
          <p:nvPr/>
        </p:nvSpPr>
        <p:spPr>
          <a:xfrm>
            <a:off x="912598" y="75608"/>
            <a:ext cx="847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4B8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cảm nhận của mình về những cơn mưa.</a:t>
            </a:r>
            <a:endParaRPr lang="en-US" sz="2800">
              <a:solidFill>
                <a:srgbClr val="4B8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đoạ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181" y="2409713"/>
            <a:ext cx="4465774" cy="2674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5675" y="834160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Mưa, ngoài yếu tố thiên tai, nó mang lại rất nhiều lợi ích cho cuộc sống. Vì vậy chúng ta cần có ý thức giữ gìn môi trường trong lành để những cơn mưa tạo được giá trị mát mẻ và có ích lợi trong đời sống và sinh hoạt.</a:t>
            </a:r>
          </a:p>
        </p:txBody>
      </p:sp>
      <p:pic>
        <p:nvPicPr>
          <p:cNvPr id="30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9" y="2165948"/>
            <a:ext cx="2262330" cy="2639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0532" y="4845006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(GDBVMT)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5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889423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563" y="2245771"/>
            <a:ext cx="6953601" cy="3043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2" y="0"/>
            <a:ext cx="2895606" cy="114300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800475" y="406006"/>
            <a:ext cx="1799106" cy="615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solidFill>
                  <a:srgbClr val="E80A0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</a:t>
            </a:r>
            <a:endParaRPr lang="zh-CN" altLang="en-US" sz="4000" b="1">
              <a:solidFill>
                <a:srgbClr val="E80A0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5"/>
          <p:cNvSpPr txBox="1"/>
          <p:nvPr/>
        </p:nvSpPr>
        <p:spPr>
          <a:xfrm>
            <a:off x="0" y="1102769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>
                <a:latin typeface="+mj-lt"/>
              </a:rPr>
              <a:t>Chọn một phần trong dàn ý bài văn tả cơn mưa em vừa trình bày trong tiết trước, viết thành một đoạn văn.</a:t>
            </a:r>
            <a:endParaRPr lang="zh-CN" altLang="en-US" sz="2800">
              <a:solidFill>
                <a:prstClr val="black">
                  <a:lumMod val="75000"/>
                  <a:lumOff val="25000"/>
                </a:prst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173505" y="2237591"/>
            <a:ext cx="3780095" cy="2043953"/>
          </a:xfrm>
          <a:prstGeom prst="cloudCallout">
            <a:avLst>
              <a:gd name="adj1" fmla="val -47329"/>
              <a:gd name="adj2" fmla="val -56063"/>
            </a:avLst>
          </a:prstGeom>
          <a:solidFill>
            <a:srgbClr val="D7E387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một đoạn văn ta cần lưu ý điều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8108" y="2304921"/>
            <a:ext cx="561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E8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đoạn văn cần lưu ý có mở đoạn, thân đoạn và kết đoạn.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8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2" grpId="1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9" y="-61372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66358" y="591264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5">
            <a:hlinkClick r:id="rId5"/>
          </p:cNvPr>
          <p:cNvSpPr>
            <a:spLocks noChangeArrowheads="1"/>
          </p:cNvSpPr>
          <p:nvPr/>
        </p:nvSpPr>
        <p:spPr bwMode="gray">
          <a:xfrm>
            <a:off x="229549" y="707656"/>
            <a:ext cx="8914451" cy="332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8987" rIns="131983" bIns="65991"/>
          <a:lstStyle>
            <a:lvl1pPr marL="190500" indent="-190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spcAft>
                <a:spcPct val="40000"/>
              </a:spcAft>
              <a:buClr>
                <a:schemeClr val="tx1"/>
              </a:buClr>
              <a:buNone/>
            </a:pPr>
            <a:r>
              <a:rPr lang="vi-VN" sz="2400">
                <a:latin typeface="+mj-lt"/>
              </a:rPr>
              <a:t>Sau bao ngày nắng nóng ngột ngạt, chiều nay cơn mưa rào ào tới như rửa trôi đi bao oi bức của ngày hè.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Trời vẫn nắng, mây trắng vẫn lượn lờ trôi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ấy mà</a:t>
            </a:r>
            <a:r>
              <a:rPr lang="vi-VN" sz="2400">
                <a:latin typeface="+mj-lt"/>
              </a:rPr>
              <a:t> một lúc sau mây đen từ đâu kéo đến. Những cơn gió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thổi </a:t>
            </a:r>
            <a:r>
              <a:rPr lang="vi-VN" sz="2400">
                <a:latin typeface="+mj-lt"/>
              </a:rPr>
              <a:t>ào ào.</a:t>
            </a:r>
            <a:r>
              <a:rPr lang="en-US" sz="2400">
                <a:latin typeface="+mj-lt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Bụi và lá cây cuộn tròn bay lên không trung</a:t>
            </a:r>
            <a:r>
              <a:rPr lang="en-US" sz="2400">
                <a:latin typeface="+mj-lt"/>
              </a:rPr>
              <a:t>.</a:t>
            </a:r>
            <a:r>
              <a:rPr lang="vi-VN" sz="2400">
                <a:latin typeface="+mj-lt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Mây mỗi lúc một đen hơn, </a:t>
            </a:r>
            <a:r>
              <a:rPr lang="vi-VN" sz="2400">
                <a:latin typeface="+mj-lt"/>
              </a:rPr>
              <a:t>mọi người hối hả cố gắng hoàn thành công việc còn đang dang dở.</a:t>
            </a:r>
            <a:r>
              <a:rPr lang="en-US" sz="2400">
                <a:latin typeface="+mj-lt"/>
              </a:rPr>
              <a:t> </a:t>
            </a:r>
            <a:r>
              <a:rPr lang="vi-VN" sz="2400">
                <a:latin typeface="+mj-lt"/>
              </a:rPr>
              <a:t>Vài người đi đường vội vã tìm chỗ trú mưa. Lũ chim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giờ đã trốn vào đâu đó trên những cành cây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+mj-lt"/>
              </a:rPr>
              <a:t>Chớp lóe rạch ngang bầu trời,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tiếng sấm ì ầm</a:t>
            </a:r>
            <a:r>
              <a:rPr lang="vi-VN" sz="2400">
                <a:latin typeface="+mj-lt"/>
              </a:rPr>
              <a:t>. Mưa</a:t>
            </a:r>
            <a:r>
              <a:rPr lang="en-US" sz="2400">
                <a:latin typeface="+mj-lt"/>
              </a:rPr>
              <a:t> …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2400">
                <a:latin typeface="+mj-lt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rồi …</a:t>
            </a:r>
            <a:r>
              <a:rPr lang="en-US" sz="2400">
                <a:latin typeface="+mj-lt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2400">
                <a:latin typeface="+mj-lt"/>
              </a:rPr>
              <a:t> lộp độp trên những mái tôn</a:t>
            </a:r>
            <a:r>
              <a:rPr lang="en-US" sz="2400">
                <a:latin typeface="+mj-lt"/>
              </a:rPr>
              <a:t>.</a:t>
            </a:r>
            <a:endParaRPr lang="en-US" altLang="zh-CN" sz="24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矩形 20"/>
          <p:cNvSpPr/>
          <p:nvPr/>
        </p:nvSpPr>
        <p:spPr>
          <a:xfrm>
            <a:off x="1294491" y="58723"/>
            <a:ext cx="1799106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>
                <a:solidFill>
                  <a:srgbClr val="E80A0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2</a:t>
            </a:r>
            <a:endParaRPr lang="zh-CN" altLang="en-US" sz="3200" b="1">
              <a:solidFill>
                <a:srgbClr val="E80A0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33845" y="1103291"/>
            <a:ext cx="5949586" cy="7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>
                <a:solidFill>
                  <a:srgbClr val="E71F19"/>
                </a:solidFill>
                <a:latin typeface="UTM Zebrawood" panose="02040603050506020204" pitchFamily="18" charset="0"/>
                <a:ea typeface="华康俪金黑W8(P)" panose="020B0800000000000000" pitchFamily="34" charset="-122"/>
              </a:rPr>
              <a:t>Tạm biệt các em</a:t>
            </a:r>
            <a:endParaRPr lang="zh-CN" altLang="en-US" sz="4500">
              <a:solidFill>
                <a:srgbClr val="E71F19"/>
              </a:solidFill>
              <a:latin typeface="UTM Zebrawood" panose="02040603050506020204" pitchFamily="18" charset="0"/>
              <a:ea typeface="华康俪金黑W8(P)" panose="020B0800000000000000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" y="0"/>
            <a:ext cx="1198006" cy="1093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57" y="0"/>
            <a:ext cx="4075307" cy="17968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33" y="64680"/>
            <a:ext cx="1803374" cy="1921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2242" y="647029"/>
            <a:ext cx="3173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组合 48"/>
          <p:cNvGrpSpPr/>
          <p:nvPr/>
        </p:nvGrpSpPr>
        <p:grpSpPr>
          <a:xfrm>
            <a:off x="181273" y="2052993"/>
            <a:ext cx="3371170" cy="1525918"/>
            <a:chOff x="884877" y="3647174"/>
            <a:chExt cx="3168352" cy="1699654"/>
          </a:xfrm>
        </p:grpSpPr>
        <p:sp>
          <p:nvSpPr>
            <p:cNvPr id="13" name="圆角矩形 1"/>
            <p:cNvSpPr/>
            <p:nvPr/>
          </p:nvSpPr>
          <p:spPr>
            <a:xfrm>
              <a:off x="884877" y="3647174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DBF0F8"/>
            </a:solidFill>
            <a:ln w="12700" cap="flat" cmpd="sng" algn="ctr">
              <a:solidFill>
                <a:srgbClr val="A1C2DB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51"/>
            <p:cNvSpPr txBox="1"/>
            <p:nvPr/>
          </p:nvSpPr>
          <p:spPr>
            <a:xfrm>
              <a:off x="983593" y="4082617"/>
              <a:ext cx="2860216" cy="92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3200" kern="0" err="1">
                  <a:ln>
                    <a:solidFill>
                      <a:srgbClr val="427C3A"/>
                    </a:solidFill>
                  </a:ln>
                  <a:solidFill>
                    <a:srgbClr val="57924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sz="3200" kern="0">
                  <a:ln>
                    <a:solidFill>
                      <a:srgbClr val="427C3A"/>
                    </a:solidFill>
                  </a:ln>
                  <a:solidFill>
                    <a:srgbClr val="57924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kern="0" err="1">
                  <a:ln>
                    <a:solidFill>
                      <a:srgbClr val="427C3A"/>
                    </a:solidFill>
                  </a:ln>
                  <a:solidFill>
                    <a:srgbClr val="57924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cơn</a:t>
              </a:r>
              <a:r>
                <a:rPr lang="en-US" altLang="zh-CN" sz="3200" kern="0">
                  <a:ln>
                    <a:solidFill>
                      <a:srgbClr val="427C3A"/>
                    </a:solidFill>
                  </a:ln>
                  <a:solidFill>
                    <a:srgbClr val="57924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kern="0" err="1">
                  <a:ln>
                    <a:solidFill>
                      <a:srgbClr val="427C3A"/>
                    </a:solidFill>
                  </a:ln>
                  <a:solidFill>
                    <a:srgbClr val="57924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mưa</a:t>
              </a:r>
              <a:endParaRPr lang="zh-CN" altLang="en-US" sz="3200" kern="0">
                <a:ln>
                  <a:solidFill>
                    <a:srgbClr val="427C3A"/>
                  </a:solidFill>
                </a:ln>
                <a:solidFill>
                  <a:srgbClr val="57924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411350" y="2052993"/>
            <a:ext cx="2935783" cy="446088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>
            <a:off x="4106550" y="1965681"/>
            <a:ext cx="419398" cy="609600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4411350" y="2773548"/>
            <a:ext cx="2935783" cy="446088"/>
          </a:xfrm>
          <a:prstGeom prst="rect">
            <a:avLst/>
          </a:prstGeom>
          <a:solidFill>
            <a:srgbClr val="E71F19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20" name="AutoShape 39"/>
          <p:cNvSpPr>
            <a:spLocks noChangeArrowheads="1"/>
          </p:cNvSpPr>
          <p:nvPr/>
        </p:nvSpPr>
        <p:spPr bwMode="auto">
          <a:xfrm>
            <a:off x="4106550" y="2686236"/>
            <a:ext cx="419398" cy="609600"/>
          </a:xfrm>
          <a:prstGeom prst="diamond">
            <a:avLst/>
          </a:prstGeom>
          <a:solidFill>
            <a:srgbClr val="E71F19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21" name="Rectangle 40"/>
          <p:cNvSpPr>
            <a:spLocks noChangeArrowheads="1"/>
          </p:cNvSpPr>
          <p:nvPr/>
        </p:nvSpPr>
        <p:spPr bwMode="auto">
          <a:xfrm>
            <a:off x="4411350" y="3517144"/>
            <a:ext cx="2935783" cy="446088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22" name="AutoShape 41"/>
          <p:cNvSpPr>
            <a:spLocks noChangeArrowheads="1"/>
          </p:cNvSpPr>
          <p:nvPr/>
        </p:nvSpPr>
        <p:spPr bwMode="auto">
          <a:xfrm>
            <a:off x="4106550" y="3429832"/>
            <a:ext cx="419398" cy="609600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525948" y="1984652"/>
            <a:ext cx="3200400" cy="57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endParaRPr lang="zh-CN" altLang="en-US" sz="2800" b="1">
              <a:solidFill>
                <a:srgbClr val="FFFFFF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624560" y="2633088"/>
            <a:ext cx="32004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endParaRPr lang="zh-CN" altLang="en-US" sz="2800" b="1">
              <a:solidFill>
                <a:srgbClr val="FFFFFF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606291" y="3382946"/>
            <a:ext cx="32004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800" b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err="1">
                <a:solidFill>
                  <a:srgbClr val="FFFFFF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endParaRPr lang="zh-CN" altLang="en-US" sz="2800" b="1">
              <a:solidFill>
                <a:srgbClr val="FFFFFF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9505" y="2441950"/>
            <a:ext cx="2792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18" y="3295836"/>
            <a:ext cx="4626652" cy="2024940"/>
          </a:xfrm>
          <a:prstGeom prst="rect">
            <a:avLst/>
          </a:prstGeom>
        </p:spPr>
      </p:pic>
      <p:pic>
        <p:nvPicPr>
          <p:cNvPr id="29" name="图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85660" y="2029920"/>
            <a:ext cx="540995" cy="480132"/>
          </a:xfrm>
          <a:prstGeom prst="rect">
            <a:avLst/>
          </a:prstGeom>
        </p:spPr>
      </p:pic>
      <p:sp>
        <p:nvSpPr>
          <p:cNvPr id="31" name="矩形 23"/>
          <p:cNvSpPr/>
          <p:nvPr/>
        </p:nvSpPr>
        <p:spPr>
          <a:xfrm>
            <a:off x="6507" y="4093201"/>
            <a:ext cx="9144000" cy="984700"/>
          </a:xfrm>
          <a:prstGeom prst="rect">
            <a:avLst/>
          </a:prstGeom>
          <a:solidFill>
            <a:srgbClr val="62A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7359" y="4075074"/>
            <a:ext cx="7444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797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7" grpId="0"/>
      <p:bldP spid="27" grpId="1"/>
      <p:bldP spid="31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863" y="680099"/>
            <a:ext cx="1803374" cy="1921452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92" y="131468"/>
            <a:ext cx="1447993" cy="1542802"/>
          </a:xfrm>
          <a:prstGeom prst="rect">
            <a:avLst/>
          </a:prstGeom>
        </p:spPr>
      </p:pic>
      <p:pic>
        <p:nvPicPr>
          <p:cNvPr id="8" name="图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40432" y="2542206"/>
            <a:ext cx="540995" cy="480132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" y="0"/>
            <a:ext cx="1198006" cy="1093102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54" y="2278766"/>
            <a:ext cx="6961909" cy="3047008"/>
          </a:xfrm>
          <a:prstGeom prst="rect">
            <a:avLst/>
          </a:prstGeom>
        </p:spPr>
      </p:pic>
      <p:sp>
        <p:nvSpPr>
          <p:cNvPr id="11" name="矩形 5"/>
          <p:cNvSpPr/>
          <p:nvPr/>
        </p:nvSpPr>
        <p:spPr>
          <a:xfrm>
            <a:off x="2650785" y="680099"/>
            <a:ext cx="3510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err="1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Tập</a:t>
            </a:r>
            <a:r>
              <a:rPr lang="en-US" altLang="zh-CN" sz="4000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4000" err="1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làm</a:t>
            </a:r>
            <a:r>
              <a:rPr lang="en-US" altLang="zh-CN" sz="4000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4000" err="1">
                <a:solidFill>
                  <a:srgbClr val="E71F19"/>
                </a:solidFill>
                <a:latin typeface="UTM Windsor BT" panose="02040603050506020204" pitchFamily="18" charset="0"/>
                <a:ea typeface="华康俪金黑W8(P)" panose="020B0800000000000000" pitchFamily="34" charset="-122"/>
              </a:rPr>
              <a:t>văn</a:t>
            </a:r>
            <a:endParaRPr lang="zh-CN" altLang="en-US" sz="4000">
              <a:solidFill>
                <a:srgbClr val="E71F19"/>
              </a:solidFill>
              <a:latin typeface="UTM Windsor BT" panose="02040603050506020204" pitchFamily="18" charset="0"/>
              <a:ea typeface="华康俪金黑W8(P)" panose="020B0800000000000000" pitchFamily="34" charset="-122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2" y="1281579"/>
            <a:ext cx="4931021" cy="17968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37588" y="1924823"/>
            <a:ext cx="384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>
              <a:ln>
                <a:solidFill>
                  <a:srgbClr val="669A9F"/>
                </a:solidFill>
              </a:ln>
              <a:solidFill>
                <a:srgbClr val="669A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2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0"/>
          <p:cNvSpPr txBox="1"/>
          <p:nvPr/>
        </p:nvSpPr>
        <p:spPr>
          <a:xfrm>
            <a:off x="602429" y="1172583"/>
            <a:ext cx="7917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Quỳnh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Liên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quang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4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nhưng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chưa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</a:t>
            </a:r>
          </a:p>
          <a:p>
            <a:pPr algn="just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chọn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giúp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thêm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chỗ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dấu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(…) 	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chỉnh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err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000" b="1">
                <a:solidFill>
                  <a:srgbClr val="62AB71"/>
                </a:solidFill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2000" b="1">
              <a:solidFill>
                <a:srgbClr val="62AB71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" y="-10982"/>
            <a:ext cx="2340288" cy="1183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47" y="410268"/>
            <a:ext cx="176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9" y="2864144"/>
            <a:ext cx="3549591" cy="1996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180">
            <a:off x="4789049" y="2767589"/>
            <a:ext cx="3602615" cy="2080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33" y="64680"/>
            <a:ext cx="1803374" cy="19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340820" y="164315"/>
            <a:ext cx="8791625" cy="73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47575" y="175052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352375" y="1054228"/>
            <a:ext cx="8791625" cy="1537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7" name="AutoShape 39"/>
          <p:cNvSpPr>
            <a:spLocks noChangeArrowheads="1"/>
          </p:cNvSpPr>
          <p:nvPr/>
        </p:nvSpPr>
        <p:spPr bwMode="auto">
          <a:xfrm>
            <a:off x="36021" y="1050834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352375" y="2678939"/>
            <a:ext cx="8839200" cy="7211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55559" y="2694455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</a:t>
            </a:r>
          </a:p>
        </p:txBody>
      </p:sp>
      <p:sp>
        <p:nvSpPr>
          <p:cNvPr id="20" name="Rectangle 42"/>
          <p:cNvSpPr>
            <a:spLocks noChangeArrowheads="1"/>
          </p:cNvSpPr>
          <p:nvPr/>
        </p:nvSpPr>
        <p:spPr bwMode="auto">
          <a:xfrm>
            <a:off x="360359" y="3509389"/>
            <a:ext cx="8839200" cy="10262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21" name="AutoShape 43"/>
          <p:cNvSpPr>
            <a:spLocks noChangeArrowheads="1"/>
          </p:cNvSpPr>
          <p:nvPr/>
        </p:nvSpPr>
        <p:spPr bwMode="auto">
          <a:xfrm>
            <a:off x="67114" y="3519555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4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657175" y="111261"/>
            <a:ext cx="85836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rồi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ào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ào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đổ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mọi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dường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ngừng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ào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ạt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(…).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lát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ngớt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dần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rồi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hẳn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16330" y="988223"/>
            <a:ext cx="8627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chiếu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rực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rỡ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thảm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cỏ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lấp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đùa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giỡn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nhót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gợn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sóng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dòng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sông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Nhuệ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chú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chim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rõ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cành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cất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hót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véo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von.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gà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mái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tơ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(…).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Đàn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gà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con (…).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Chú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mèo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khoang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(…)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65159" y="2797221"/>
            <a:ext cx="8534400" cy="4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lẽ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cối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lá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tươi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đẹp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hơn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(…)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561258" y="3422337"/>
            <a:ext cx="84374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Con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cửa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đang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khô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dần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xe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cộ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nườm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nượp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mắc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cửi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(…).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Góc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phố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cô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bé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đang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dây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bím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tóc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tun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ngủn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vung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vẩy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nhịp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t="9758"/>
          <a:stretch/>
        </p:blipFill>
        <p:spPr>
          <a:xfrm>
            <a:off x="-1343322" y="2620494"/>
            <a:ext cx="9671125" cy="2749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69"/>
          <p:cNvSpPr/>
          <p:nvPr/>
        </p:nvSpPr>
        <p:spPr>
          <a:xfrm>
            <a:off x="5623487" y="2323291"/>
            <a:ext cx="1235445" cy="959687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4</a:t>
            </a:r>
            <a:endParaRPr lang="en-US" sz="2400"/>
          </a:p>
        </p:txBody>
      </p:sp>
      <p:sp>
        <p:nvSpPr>
          <p:cNvPr id="15" name="Oval 70"/>
          <p:cNvSpPr/>
          <p:nvPr/>
        </p:nvSpPr>
        <p:spPr>
          <a:xfrm>
            <a:off x="2212169" y="2360230"/>
            <a:ext cx="1217252" cy="966901"/>
          </a:xfrm>
          <a:prstGeom prst="ellipse">
            <a:avLst/>
          </a:prstGeom>
          <a:solidFill>
            <a:srgbClr val="71C3E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16" name="Oval 66"/>
          <p:cNvSpPr/>
          <p:nvPr/>
        </p:nvSpPr>
        <p:spPr>
          <a:xfrm>
            <a:off x="2714577" y="759387"/>
            <a:ext cx="1193474" cy="956592"/>
          </a:xfrm>
          <a:prstGeom prst="ellipse">
            <a:avLst/>
          </a:prstGeom>
          <a:solidFill>
            <a:srgbClr val="ED5955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endParaRPr lang="en-US" sz="2400"/>
          </a:p>
        </p:txBody>
      </p:sp>
      <p:sp>
        <p:nvSpPr>
          <p:cNvPr id="17" name="Oval 68"/>
          <p:cNvSpPr/>
          <p:nvPr/>
        </p:nvSpPr>
        <p:spPr>
          <a:xfrm>
            <a:off x="5148003" y="761693"/>
            <a:ext cx="1198777" cy="930236"/>
          </a:xfrm>
          <a:prstGeom prst="ellipse">
            <a:avLst/>
          </a:prstGeom>
          <a:solidFill>
            <a:srgbClr val="71C3E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  <a:endParaRPr lang="en-US" sz="2400"/>
          </a:p>
        </p:txBody>
      </p:sp>
      <p:cxnSp>
        <p:nvCxnSpPr>
          <p:cNvPr id="20" name="Straight Connector 80"/>
          <p:cNvCxnSpPr>
            <a:endCxn id="16" idx="5"/>
          </p:cNvCxnSpPr>
          <p:nvPr/>
        </p:nvCxnSpPr>
        <p:spPr>
          <a:xfrm flipH="1" flipV="1">
            <a:off x="3733271" y="1575889"/>
            <a:ext cx="219127" cy="140090"/>
          </a:xfrm>
          <a:prstGeom prst="line">
            <a:avLst/>
          </a:prstGeom>
          <a:ln w="12700">
            <a:solidFill>
              <a:srgbClr val="62A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82"/>
          <p:cNvCxnSpPr>
            <a:endCxn id="17" idx="3"/>
          </p:cNvCxnSpPr>
          <p:nvPr/>
        </p:nvCxnSpPr>
        <p:spPr>
          <a:xfrm flipV="1">
            <a:off x="5046480" y="1555699"/>
            <a:ext cx="277080" cy="208092"/>
          </a:xfrm>
          <a:prstGeom prst="line">
            <a:avLst/>
          </a:prstGeom>
          <a:ln w="12700">
            <a:solidFill>
              <a:srgbClr val="62A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86"/>
          <p:cNvCxnSpPr>
            <a:stCxn id="15" idx="6"/>
          </p:cNvCxnSpPr>
          <p:nvPr/>
        </p:nvCxnSpPr>
        <p:spPr>
          <a:xfrm flipV="1">
            <a:off x="3429421" y="2803135"/>
            <a:ext cx="157471" cy="40546"/>
          </a:xfrm>
          <a:prstGeom prst="line">
            <a:avLst/>
          </a:prstGeom>
          <a:ln w="12700">
            <a:solidFill>
              <a:srgbClr val="62A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88"/>
          <p:cNvCxnSpPr>
            <a:endCxn id="14" idx="2"/>
          </p:cNvCxnSpPr>
          <p:nvPr/>
        </p:nvCxnSpPr>
        <p:spPr>
          <a:xfrm>
            <a:off x="5388317" y="2722001"/>
            <a:ext cx="235170" cy="81134"/>
          </a:xfrm>
          <a:prstGeom prst="line">
            <a:avLst/>
          </a:prstGeom>
          <a:ln w="12700">
            <a:solidFill>
              <a:srgbClr val="62A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71"/>
          <p:cNvSpPr>
            <a:spLocks noEditPoints="1"/>
          </p:cNvSpPr>
          <p:nvPr/>
        </p:nvSpPr>
        <p:spPr bwMode="auto">
          <a:xfrm>
            <a:off x="5235142" y="3327131"/>
            <a:ext cx="234524" cy="234523"/>
          </a:xfrm>
          <a:custGeom>
            <a:avLst/>
            <a:gdLst/>
            <a:ahLst/>
            <a:cxnLst>
              <a:cxn ang="0">
                <a:pos x="228" y="58"/>
              </a:cxn>
              <a:cxn ang="0">
                <a:pos x="224" y="16"/>
              </a:cxn>
              <a:cxn ang="0">
                <a:pos x="214" y="2"/>
              </a:cxn>
              <a:cxn ang="0">
                <a:pos x="48" y="0"/>
              </a:cxn>
              <a:cxn ang="0">
                <a:pos x="34" y="10"/>
              </a:cxn>
              <a:cxn ang="0">
                <a:pos x="32" y="54"/>
              </a:cxn>
              <a:cxn ang="0">
                <a:pos x="4" y="90"/>
              </a:cxn>
              <a:cxn ang="0">
                <a:pos x="0" y="112"/>
              </a:cxn>
              <a:cxn ang="0">
                <a:pos x="8" y="128"/>
              </a:cxn>
              <a:cxn ang="0">
                <a:pos x="24" y="240"/>
              </a:cxn>
              <a:cxn ang="0">
                <a:pos x="28" y="252"/>
              </a:cxn>
              <a:cxn ang="0">
                <a:pos x="216" y="256"/>
              </a:cxn>
              <a:cxn ang="0">
                <a:pos x="228" y="252"/>
              </a:cxn>
              <a:cxn ang="0">
                <a:pos x="232" y="136"/>
              </a:cxn>
              <a:cxn ang="0">
                <a:pos x="248" y="128"/>
              </a:cxn>
              <a:cxn ang="0">
                <a:pos x="256" y="104"/>
              </a:cxn>
              <a:cxn ang="0">
                <a:pos x="252" y="90"/>
              </a:cxn>
              <a:cxn ang="0">
                <a:pos x="48" y="48"/>
              </a:cxn>
              <a:cxn ang="0">
                <a:pos x="82" y="120"/>
              </a:cxn>
              <a:cxn ang="0">
                <a:pos x="98" y="64"/>
              </a:cxn>
              <a:cxn ang="0">
                <a:pos x="124" y="64"/>
              </a:cxn>
              <a:cxn ang="0">
                <a:pos x="106" y="64"/>
              </a:cxn>
              <a:cxn ang="0">
                <a:pos x="166" y="120"/>
              </a:cxn>
              <a:cxn ang="0">
                <a:pos x="158" y="64"/>
              </a:cxn>
              <a:cxn ang="0">
                <a:pos x="174" y="120"/>
              </a:cxn>
              <a:cxn ang="0">
                <a:pos x="16" y="104"/>
              </a:cxn>
              <a:cxn ang="0">
                <a:pos x="42" y="68"/>
              </a:cxn>
              <a:cxn ang="0">
                <a:pos x="48" y="64"/>
              </a:cxn>
              <a:cxn ang="0">
                <a:pos x="24" y="120"/>
              </a:cxn>
              <a:cxn ang="0">
                <a:pos x="18" y="118"/>
              </a:cxn>
              <a:cxn ang="0">
                <a:pos x="160" y="240"/>
              </a:cxn>
              <a:cxn ang="0">
                <a:pos x="160" y="160"/>
              </a:cxn>
              <a:cxn ang="0">
                <a:pos x="168" y="240"/>
              </a:cxn>
              <a:cxn ang="0">
                <a:pos x="168" y="156"/>
              </a:cxn>
              <a:cxn ang="0">
                <a:pos x="160" y="152"/>
              </a:cxn>
              <a:cxn ang="0">
                <a:pos x="96" y="152"/>
              </a:cxn>
              <a:cxn ang="0">
                <a:pos x="92" y="160"/>
              </a:cxn>
              <a:cxn ang="0">
                <a:pos x="40" y="136"/>
              </a:cxn>
              <a:cxn ang="0">
                <a:pos x="240" y="112"/>
              </a:cxn>
              <a:cxn ang="0">
                <a:pos x="238" y="118"/>
              </a:cxn>
              <a:cxn ang="0">
                <a:pos x="218" y="120"/>
              </a:cxn>
              <a:cxn ang="0">
                <a:pos x="208" y="64"/>
              </a:cxn>
              <a:cxn ang="0">
                <a:pos x="238" y="100"/>
              </a:cxn>
              <a:cxn ang="0">
                <a:pos x="240" y="112"/>
              </a:cxn>
            </a:cxnLst>
            <a:rect l="0" t="0" r="r" b="b"/>
            <a:pathLst>
              <a:path w="256" h="256">
                <a:moveTo>
                  <a:pt x="252" y="90"/>
                </a:moveTo>
                <a:lnTo>
                  <a:pt x="228" y="58"/>
                </a:lnTo>
                <a:lnTo>
                  <a:pt x="228" y="58"/>
                </a:lnTo>
                <a:lnTo>
                  <a:pt x="224" y="54"/>
                </a:lnTo>
                <a:lnTo>
                  <a:pt x="224" y="16"/>
                </a:lnTo>
                <a:lnTo>
                  <a:pt x="224" y="16"/>
                </a:lnTo>
                <a:lnTo>
                  <a:pt x="222" y="10"/>
                </a:lnTo>
                <a:lnTo>
                  <a:pt x="220" y="4"/>
                </a:lnTo>
                <a:lnTo>
                  <a:pt x="214" y="2"/>
                </a:lnTo>
                <a:lnTo>
                  <a:pt x="208" y="0"/>
                </a:lnTo>
                <a:lnTo>
                  <a:pt x="48" y="0"/>
                </a:lnTo>
                <a:lnTo>
                  <a:pt x="48" y="0"/>
                </a:lnTo>
                <a:lnTo>
                  <a:pt x="42" y="2"/>
                </a:lnTo>
                <a:lnTo>
                  <a:pt x="36" y="4"/>
                </a:lnTo>
                <a:lnTo>
                  <a:pt x="34" y="10"/>
                </a:lnTo>
                <a:lnTo>
                  <a:pt x="32" y="16"/>
                </a:lnTo>
                <a:lnTo>
                  <a:pt x="32" y="54"/>
                </a:lnTo>
                <a:lnTo>
                  <a:pt x="32" y="54"/>
                </a:lnTo>
                <a:lnTo>
                  <a:pt x="28" y="58"/>
                </a:lnTo>
                <a:lnTo>
                  <a:pt x="4" y="90"/>
                </a:lnTo>
                <a:lnTo>
                  <a:pt x="4" y="90"/>
                </a:lnTo>
                <a:lnTo>
                  <a:pt x="2" y="96"/>
                </a:lnTo>
                <a:lnTo>
                  <a:pt x="0" y="104"/>
                </a:lnTo>
                <a:lnTo>
                  <a:pt x="0" y="112"/>
                </a:lnTo>
                <a:lnTo>
                  <a:pt x="0" y="112"/>
                </a:lnTo>
                <a:lnTo>
                  <a:pt x="2" y="122"/>
                </a:lnTo>
                <a:lnTo>
                  <a:pt x="8" y="128"/>
                </a:lnTo>
                <a:lnTo>
                  <a:pt x="14" y="134"/>
                </a:lnTo>
                <a:lnTo>
                  <a:pt x="24" y="136"/>
                </a:lnTo>
                <a:lnTo>
                  <a:pt x="24" y="240"/>
                </a:lnTo>
                <a:lnTo>
                  <a:pt x="24" y="240"/>
                </a:lnTo>
                <a:lnTo>
                  <a:pt x="26" y="246"/>
                </a:lnTo>
                <a:lnTo>
                  <a:pt x="28" y="252"/>
                </a:lnTo>
                <a:lnTo>
                  <a:pt x="34" y="254"/>
                </a:lnTo>
                <a:lnTo>
                  <a:pt x="40" y="256"/>
                </a:lnTo>
                <a:lnTo>
                  <a:pt x="216" y="256"/>
                </a:lnTo>
                <a:lnTo>
                  <a:pt x="216" y="256"/>
                </a:lnTo>
                <a:lnTo>
                  <a:pt x="222" y="254"/>
                </a:lnTo>
                <a:lnTo>
                  <a:pt x="228" y="252"/>
                </a:lnTo>
                <a:lnTo>
                  <a:pt x="230" y="246"/>
                </a:lnTo>
                <a:lnTo>
                  <a:pt x="232" y="240"/>
                </a:lnTo>
                <a:lnTo>
                  <a:pt x="232" y="136"/>
                </a:lnTo>
                <a:lnTo>
                  <a:pt x="232" y="136"/>
                </a:lnTo>
                <a:lnTo>
                  <a:pt x="242" y="134"/>
                </a:lnTo>
                <a:lnTo>
                  <a:pt x="248" y="128"/>
                </a:lnTo>
                <a:lnTo>
                  <a:pt x="254" y="122"/>
                </a:lnTo>
                <a:lnTo>
                  <a:pt x="256" y="112"/>
                </a:lnTo>
                <a:lnTo>
                  <a:pt x="256" y="104"/>
                </a:lnTo>
                <a:lnTo>
                  <a:pt x="256" y="104"/>
                </a:lnTo>
                <a:lnTo>
                  <a:pt x="254" y="96"/>
                </a:lnTo>
                <a:lnTo>
                  <a:pt x="252" y="90"/>
                </a:lnTo>
                <a:close/>
                <a:moveTo>
                  <a:pt x="208" y="16"/>
                </a:moveTo>
                <a:lnTo>
                  <a:pt x="208" y="48"/>
                </a:lnTo>
                <a:lnTo>
                  <a:pt x="48" y="48"/>
                </a:lnTo>
                <a:lnTo>
                  <a:pt x="48" y="16"/>
                </a:lnTo>
                <a:lnTo>
                  <a:pt x="208" y="16"/>
                </a:lnTo>
                <a:close/>
                <a:moveTo>
                  <a:pt x="82" y="120"/>
                </a:moveTo>
                <a:lnTo>
                  <a:pt x="48" y="120"/>
                </a:lnTo>
                <a:lnTo>
                  <a:pt x="80" y="64"/>
                </a:lnTo>
                <a:lnTo>
                  <a:pt x="98" y="64"/>
                </a:lnTo>
                <a:lnTo>
                  <a:pt x="82" y="120"/>
                </a:lnTo>
                <a:close/>
                <a:moveTo>
                  <a:pt x="106" y="64"/>
                </a:moveTo>
                <a:lnTo>
                  <a:pt x="124" y="64"/>
                </a:lnTo>
                <a:lnTo>
                  <a:pt x="124" y="120"/>
                </a:lnTo>
                <a:lnTo>
                  <a:pt x="90" y="120"/>
                </a:lnTo>
                <a:lnTo>
                  <a:pt x="106" y="64"/>
                </a:lnTo>
                <a:close/>
                <a:moveTo>
                  <a:pt x="132" y="64"/>
                </a:moveTo>
                <a:lnTo>
                  <a:pt x="150" y="64"/>
                </a:lnTo>
                <a:lnTo>
                  <a:pt x="166" y="120"/>
                </a:lnTo>
                <a:lnTo>
                  <a:pt x="132" y="120"/>
                </a:lnTo>
                <a:lnTo>
                  <a:pt x="132" y="64"/>
                </a:lnTo>
                <a:close/>
                <a:moveTo>
                  <a:pt x="158" y="64"/>
                </a:moveTo>
                <a:lnTo>
                  <a:pt x="176" y="64"/>
                </a:lnTo>
                <a:lnTo>
                  <a:pt x="208" y="120"/>
                </a:lnTo>
                <a:lnTo>
                  <a:pt x="174" y="120"/>
                </a:lnTo>
                <a:lnTo>
                  <a:pt x="158" y="64"/>
                </a:lnTo>
                <a:close/>
                <a:moveTo>
                  <a:pt x="16" y="112"/>
                </a:moveTo>
                <a:lnTo>
                  <a:pt x="16" y="104"/>
                </a:lnTo>
                <a:lnTo>
                  <a:pt x="16" y="104"/>
                </a:lnTo>
                <a:lnTo>
                  <a:pt x="18" y="100"/>
                </a:lnTo>
                <a:lnTo>
                  <a:pt x="42" y="68"/>
                </a:lnTo>
                <a:lnTo>
                  <a:pt x="42" y="68"/>
                </a:lnTo>
                <a:lnTo>
                  <a:pt x="44" y="64"/>
                </a:lnTo>
                <a:lnTo>
                  <a:pt x="48" y="64"/>
                </a:lnTo>
                <a:lnTo>
                  <a:pt x="70" y="64"/>
                </a:lnTo>
                <a:lnTo>
                  <a:pt x="38" y="120"/>
                </a:lnTo>
                <a:lnTo>
                  <a:pt x="24" y="120"/>
                </a:lnTo>
                <a:lnTo>
                  <a:pt x="24" y="120"/>
                </a:lnTo>
                <a:lnTo>
                  <a:pt x="20" y="120"/>
                </a:lnTo>
                <a:lnTo>
                  <a:pt x="18" y="118"/>
                </a:lnTo>
                <a:lnTo>
                  <a:pt x="16" y="116"/>
                </a:lnTo>
                <a:lnTo>
                  <a:pt x="16" y="112"/>
                </a:lnTo>
                <a:close/>
                <a:moveTo>
                  <a:pt x="160" y="240"/>
                </a:moveTo>
                <a:lnTo>
                  <a:pt x="100" y="240"/>
                </a:lnTo>
                <a:lnTo>
                  <a:pt x="100" y="160"/>
                </a:lnTo>
                <a:lnTo>
                  <a:pt x="160" y="160"/>
                </a:lnTo>
                <a:lnTo>
                  <a:pt x="160" y="240"/>
                </a:lnTo>
                <a:close/>
                <a:moveTo>
                  <a:pt x="216" y="240"/>
                </a:moveTo>
                <a:lnTo>
                  <a:pt x="168" y="240"/>
                </a:lnTo>
                <a:lnTo>
                  <a:pt x="168" y="160"/>
                </a:lnTo>
                <a:lnTo>
                  <a:pt x="168" y="160"/>
                </a:lnTo>
                <a:lnTo>
                  <a:pt x="168" y="156"/>
                </a:lnTo>
                <a:lnTo>
                  <a:pt x="166" y="154"/>
                </a:lnTo>
                <a:lnTo>
                  <a:pt x="164" y="152"/>
                </a:lnTo>
                <a:lnTo>
                  <a:pt x="160" y="152"/>
                </a:lnTo>
                <a:lnTo>
                  <a:pt x="100" y="152"/>
                </a:lnTo>
                <a:lnTo>
                  <a:pt x="100" y="152"/>
                </a:lnTo>
                <a:lnTo>
                  <a:pt x="96" y="152"/>
                </a:lnTo>
                <a:lnTo>
                  <a:pt x="94" y="154"/>
                </a:lnTo>
                <a:lnTo>
                  <a:pt x="92" y="156"/>
                </a:lnTo>
                <a:lnTo>
                  <a:pt x="92" y="160"/>
                </a:lnTo>
                <a:lnTo>
                  <a:pt x="92" y="240"/>
                </a:lnTo>
                <a:lnTo>
                  <a:pt x="40" y="240"/>
                </a:lnTo>
                <a:lnTo>
                  <a:pt x="40" y="136"/>
                </a:lnTo>
                <a:lnTo>
                  <a:pt x="216" y="136"/>
                </a:lnTo>
                <a:lnTo>
                  <a:pt x="216" y="240"/>
                </a:lnTo>
                <a:close/>
                <a:moveTo>
                  <a:pt x="240" y="112"/>
                </a:moveTo>
                <a:lnTo>
                  <a:pt x="240" y="112"/>
                </a:lnTo>
                <a:lnTo>
                  <a:pt x="240" y="116"/>
                </a:lnTo>
                <a:lnTo>
                  <a:pt x="238" y="118"/>
                </a:lnTo>
                <a:lnTo>
                  <a:pt x="236" y="120"/>
                </a:lnTo>
                <a:lnTo>
                  <a:pt x="232" y="120"/>
                </a:lnTo>
                <a:lnTo>
                  <a:pt x="218" y="120"/>
                </a:lnTo>
                <a:lnTo>
                  <a:pt x="186" y="64"/>
                </a:lnTo>
                <a:lnTo>
                  <a:pt x="208" y="64"/>
                </a:lnTo>
                <a:lnTo>
                  <a:pt x="208" y="64"/>
                </a:lnTo>
                <a:lnTo>
                  <a:pt x="212" y="64"/>
                </a:lnTo>
                <a:lnTo>
                  <a:pt x="214" y="68"/>
                </a:lnTo>
                <a:lnTo>
                  <a:pt x="238" y="100"/>
                </a:lnTo>
                <a:lnTo>
                  <a:pt x="238" y="100"/>
                </a:lnTo>
                <a:lnTo>
                  <a:pt x="240" y="104"/>
                </a:lnTo>
                <a:lnTo>
                  <a:pt x="240" y="11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ar-SA" sz="1585"/>
          </a:p>
        </p:txBody>
      </p:sp>
      <p:grpSp>
        <p:nvGrpSpPr>
          <p:cNvPr id="35" name="Group 261"/>
          <p:cNvGrpSpPr/>
          <p:nvPr/>
        </p:nvGrpSpPr>
        <p:grpSpPr>
          <a:xfrm>
            <a:off x="3429421" y="3327131"/>
            <a:ext cx="234524" cy="234523"/>
            <a:chOff x="5588000" y="1962150"/>
            <a:chExt cx="406400" cy="406400"/>
          </a:xfrm>
          <a:solidFill>
            <a:schemeClr val="bg1"/>
          </a:solidFill>
        </p:grpSpPr>
        <p:sp>
          <p:nvSpPr>
            <p:cNvPr id="36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ar-SA" sz="1585"/>
            </a:p>
          </p:txBody>
        </p:sp>
        <p:sp>
          <p:nvSpPr>
            <p:cNvPr id="37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ar-SA" sz="1585"/>
            </a:p>
          </p:txBody>
        </p:sp>
        <p:sp>
          <p:nvSpPr>
            <p:cNvPr id="38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ar-SA" sz="1585"/>
            </a:p>
          </p:txBody>
        </p:sp>
      </p:grpSp>
      <p:grpSp>
        <p:nvGrpSpPr>
          <p:cNvPr id="47" name="组合 45"/>
          <p:cNvGrpSpPr/>
          <p:nvPr/>
        </p:nvGrpSpPr>
        <p:grpSpPr>
          <a:xfrm>
            <a:off x="3539728" y="1587363"/>
            <a:ext cx="1884174" cy="2934830"/>
            <a:chOff x="3755050" y="2104761"/>
            <a:chExt cx="1633904" cy="2715622"/>
          </a:xfrm>
        </p:grpSpPr>
        <p:grpSp>
          <p:nvGrpSpPr>
            <p:cNvPr id="48" name="组合 46"/>
            <p:cNvGrpSpPr/>
            <p:nvPr/>
          </p:nvGrpSpPr>
          <p:grpSpPr>
            <a:xfrm>
              <a:off x="3755050" y="2104761"/>
              <a:ext cx="1633904" cy="2715622"/>
              <a:chOff x="3755050" y="2104761"/>
              <a:chExt cx="1633904" cy="2715622"/>
            </a:xfrm>
          </p:grpSpPr>
          <p:sp>
            <p:nvSpPr>
              <p:cNvPr id="51" name="Freeform 62"/>
              <p:cNvSpPr/>
              <p:nvPr/>
            </p:nvSpPr>
            <p:spPr>
              <a:xfrm>
                <a:off x="4438944" y="3703226"/>
                <a:ext cx="266115" cy="1117157"/>
              </a:xfrm>
              <a:custGeom>
                <a:avLst/>
                <a:gdLst>
                  <a:gd name="connsiteX0" fmla="*/ 70702 w 314943"/>
                  <a:gd name="connsiteY0" fmla="*/ 0 h 1322136"/>
                  <a:gd name="connsiteX1" fmla="*/ 244242 w 314943"/>
                  <a:gd name="connsiteY1" fmla="*/ 0 h 1322136"/>
                  <a:gd name="connsiteX2" fmla="*/ 244242 w 314943"/>
                  <a:gd name="connsiteY2" fmla="*/ 518712 h 1322136"/>
                  <a:gd name="connsiteX3" fmla="*/ 262452 w 314943"/>
                  <a:gd name="connsiteY3" fmla="*/ 518712 h 1322136"/>
                  <a:gd name="connsiteX4" fmla="*/ 314943 w 314943"/>
                  <a:gd name="connsiteY4" fmla="*/ 571203 h 1322136"/>
                  <a:gd name="connsiteX5" fmla="*/ 314943 w 314943"/>
                  <a:gd name="connsiteY5" fmla="*/ 1269645 h 1322136"/>
                  <a:gd name="connsiteX6" fmla="*/ 262452 w 314943"/>
                  <a:gd name="connsiteY6" fmla="*/ 1322136 h 1322136"/>
                  <a:gd name="connsiteX7" fmla="*/ 52491 w 314943"/>
                  <a:gd name="connsiteY7" fmla="*/ 1322136 h 1322136"/>
                  <a:gd name="connsiteX8" fmla="*/ 0 w 314943"/>
                  <a:gd name="connsiteY8" fmla="*/ 1269645 h 1322136"/>
                  <a:gd name="connsiteX9" fmla="*/ 0 w 314943"/>
                  <a:gd name="connsiteY9" fmla="*/ 571203 h 1322136"/>
                  <a:gd name="connsiteX10" fmla="*/ 52491 w 314943"/>
                  <a:gd name="connsiteY10" fmla="*/ 518712 h 1322136"/>
                  <a:gd name="connsiteX11" fmla="*/ 70702 w 314943"/>
                  <a:gd name="connsiteY11" fmla="*/ 518712 h 132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4943" h="1322136">
                    <a:moveTo>
                      <a:pt x="70702" y="0"/>
                    </a:moveTo>
                    <a:lnTo>
                      <a:pt x="244242" y="0"/>
                    </a:lnTo>
                    <a:lnTo>
                      <a:pt x="244242" y="518712"/>
                    </a:lnTo>
                    <a:lnTo>
                      <a:pt x="262452" y="518712"/>
                    </a:lnTo>
                    <a:cubicBezTo>
                      <a:pt x="291443" y="518712"/>
                      <a:pt x="314943" y="542212"/>
                      <a:pt x="314943" y="571203"/>
                    </a:cubicBezTo>
                    <a:lnTo>
                      <a:pt x="314943" y="1269645"/>
                    </a:lnTo>
                    <a:cubicBezTo>
                      <a:pt x="314943" y="1298636"/>
                      <a:pt x="291443" y="1322136"/>
                      <a:pt x="262452" y="1322136"/>
                    </a:cubicBezTo>
                    <a:lnTo>
                      <a:pt x="52491" y="1322136"/>
                    </a:lnTo>
                    <a:cubicBezTo>
                      <a:pt x="23501" y="1322136"/>
                      <a:pt x="0" y="1298636"/>
                      <a:pt x="0" y="1269645"/>
                    </a:cubicBezTo>
                    <a:lnTo>
                      <a:pt x="0" y="571203"/>
                    </a:lnTo>
                    <a:cubicBezTo>
                      <a:pt x="0" y="542212"/>
                      <a:pt x="23501" y="518712"/>
                      <a:pt x="52491" y="518712"/>
                    </a:cubicBezTo>
                    <a:lnTo>
                      <a:pt x="70702" y="518712"/>
                    </a:lnTo>
                    <a:close/>
                  </a:path>
                </a:pathLst>
              </a:custGeom>
              <a:solidFill>
                <a:srgbClr val="62AB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5"/>
              </a:p>
            </p:txBody>
          </p:sp>
          <p:sp>
            <p:nvSpPr>
              <p:cNvPr id="52" name="Freeform 41"/>
              <p:cNvSpPr/>
              <p:nvPr/>
            </p:nvSpPr>
            <p:spPr bwMode="auto">
              <a:xfrm>
                <a:off x="3755050" y="2104761"/>
                <a:ext cx="1633904" cy="1681850"/>
              </a:xfrm>
              <a:custGeom>
                <a:avLst/>
                <a:gdLst>
                  <a:gd name="connsiteX0" fmla="*/ 703262 w 1406525"/>
                  <a:gd name="connsiteY0" fmla="*/ 85725 h 1447800"/>
                  <a:gd name="connsiteX1" fmla="*/ 87312 w 1406525"/>
                  <a:gd name="connsiteY1" fmla="*/ 701675 h 1447800"/>
                  <a:gd name="connsiteX2" fmla="*/ 703262 w 1406525"/>
                  <a:gd name="connsiteY2" fmla="*/ 1317625 h 1447800"/>
                  <a:gd name="connsiteX3" fmla="*/ 1319212 w 1406525"/>
                  <a:gd name="connsiteY3" fmla="*/ 701675 h 1447800"/>
                  <a:gd name="connsiteX4" fmla="*/ 703262 w 1406525"/>
                  <a:gd name="connsiteY4" fmla="*/ 85725 h 1447800"/>
                  <a:gd name="connsiteX5" fmla="*/ 702958 w 1406525"/>
                  <a:gd name="connsiteY5" fmla="*/ 0 h 1447800"/>
                  <a:gd name="connsiteX6" fmla="*/ 1406525 w 1406525"/>
                  <a:gd name="connsiteY6" fmla="*/ 702001 h 1447800"/>
                  <a:gd name="connsiteX7" fmla="*/ 938699 w 1406525"/>
                  <a:gd name="connsiteY7" fmla="*/ 1363852 h 1447800"/>
                  <a:gd name="connsiteX8" fmla="*/ 938699 w 1406525"/>
                  <a:gd name="connsiteY8" fmla="*/ 1365677 h 1447800"/>
                  <a:gd name="connsiteX9" fmla="*/ 709659 w 1406525"/>
                  <a:gd name="connsiteY9" fmla="*/ 1447800 h 1447800"/>
                  <a:gd name="connsiteX10" fmla="*/ 481228 w 1406525"/>
                  <a:gd name="connsiteY10" fmla="*/ 1368110 h 1447800"/>
                  <a:gd name="connsiteX11" fmla="*/ 0 w 1406525"/>
                  <a:gd name="connsiteY11" fmla="*/ 702001 h 1447800"/>
                  <a:gd name="connsiteX12" fmla="*/ 702958 w 1406525"/>
                  <a:gd name="connsiteY12" fmla="*/ 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06525" h="1447800">
                    <a:moveTo>
                      <a:pt x="703262" y="85725"/>
                    </a:moveTo>
                    <a:cubicBezTo>
                      <a:pt x="363082" y="85725"/>
                      <a:pt x="87312" y="361495"/>
                      <a:pt x="87312" y="701675"/>
                    </a:cubicBezTo>
                    <a:cubicBezTo>
                      <a:pt x="87312" y="1041855"/>
                      <a:pt x="363082" y="1317625"/>
                      <a:pt x="703262" y="1317625"/>
                    </a:cubicBezTo>
                    <a:cubicBezTo>
                      <a:pt x="1043442" y="1317625"/>
                      <a:pt x="1319212" y="1041855"/>
                      <a:pt x="1319212" y="701675"/>
                    </a:cubicBezTo>
                    <a:cubicBezTo>
                      <a:pt x="1319212" y="361495"/>
                      <a:pt x="1043442" y="85725"/>
                      <a:pt x="703262" y="85725"/>
                    </a:cubicBezTo>
                    <a:close/>
                    <a:moveTo>
                      <a:pt x="702958" y="0"/>
                    </a:moveTo>
                    <a:cubicBezTo>
                      <a:pt x="1091595" y="0"/>
                      <a:pt x="1406525" y="313893"/>
                      <a:pt x="1406525" y="702001"/>
                    </a:cubicBezTo>
                    <a:cubicBezTo>
                      <a:pt x="1406525" y="1007377"/>
                      <a:pt x="1210988" y="1267129"/>
                      <a:pt x="938699" y="1363852"/>
                    </a:cubicBezTo>
                    <a:cubicBezTo>
                      <a:pt x="938699" y="1364460"/>
                      <a:pt x="938699" y="1365069"/>
                      <a:pt x="938699" y="1365677"/>
                    </a:cubicBezTo>
                    <a:cubicBezTo>
                      <a:pt x="938699" y="1410693"/>
                      <a:pt x="836362" y="1447800"/>
                      <a:pt x="709659" y="1447800"/>
                    </a:cubicBezTo>
                    <a:cubicBezTo>
                      <a:pt x="586001" y="1447800"/>
                      <a:pt x="485492" y="1412518"/>
                      <a:pt x="481228" y="1368110"/>
                    </a:cubicBezTo>
                    <a:cubicBezTo>
                      <a:pt x="201628" y="1275646"/>
                      <a:pt x="0" y="1012244"/>
                      <a:pt x="0" y="702001"/>
                    </a:cubicBezTo>
                    <a:cubicBezTo>
                      <a:pt x="0" y="313893"/>
                      <a:pt x="314930" y="0"/>
                      <a:pt x="702958" y="0"/>
                    </a:cubicBezTo>
                    <a:close/>
                  </a:path>
                </a:pathLst>
              </a:custGeom>
              <a:solidFill>
                <a:srgbClr val="62AB71"/>
              </a:solidFill>
              <a:ln w="3175" cap="flat">
                <a:noFill/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en-US" sz="1585"/>
              </a:p>
            </p:txBody>
          </p:sp>
        </p:grpSp>
        <p:sp>
          <p:nvSpPr>
            <p:cNvPr id="49" name="Rectangle 55"/>
            <p:cNvSpPr/>
            <p:nvPr/>
          </p:nvSpPr>
          <p:spPr>
            <a:xfrm>
              <a:off x="4440031" y="4237490"/>
              <a:ext cx="263942" cy="48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5"/>
            </a:p>
          </p:txBody>
        </p:sp>
        <p:sp>
          <p:nvSpPr>
            <p:cNvPr id="50" name="Rectangle 56"/>
            <p:cNvSpPr/>
            <p:nvPr/>
          </p:nvSpPr>
          <p:spPr>
            <a:xfrm>
              <a:off x="4440031" y="4687754"/>
              <a:ext cx="263942" cy="48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5"/>
            </a:p>
          </p:txBody>
        </p:sp>
      </p:grpSp>
      <p:sp>
        <p:nvSpPr>
          <p:cNvPr id="54" name="TextBox 61"/>
          <p:cNvSpPr txBox="1"/>
          <p:nvPr/>
        </p:nvSpPr>
        <p:spPr>
          <a:xfrm>
            <a:off x="5747391" y="1704602"/>
            <a:ext cx="31786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>
                <a:solidFill>
                  <a:srgbClr val="225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cối sau cơn mưa.</a:t>
            </a:r>
            <a:endParaRPr lang="en-US" sz="2400" b="1">
              <a:solidFill>
                <a:srgbClr val="22542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TextBox 61"/>
          <p:cNvSpPr txBox="1"/>
          <p:nvPr/>
        </p:nvSpPr>
        <p:spPr>
          <a:xfrm>
            <a:off x="5468249" y="3312356"/>
            <a:ext cx="30191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>
                <a:solidFill>
                  <a:srgbClr val="225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phố, con người sau cơn mưa.</a:t>
            </a:r>
            <a:endParaRPr lang="en-US" sz="2400" b="1">
              <a:solidFill>
                <a:srgbClr val="22542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Text Placeholder 2"/>
          <p:cNvSpPr txBox="1"/>
          <p:nvPr/>
        </p:nvSpPr>
        <p:spPr>
          <a:xfrm>
            <a:off x="3601430" y="2429307"/>
            <a:ext cx="1786887" cy="243533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 chính</a:t>
            </a:r>
            <a:endParaRPr lang="en-US" altLang="zh-CN" sz="32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1" name="TextBox 70"/>
          <p:cNvSpPr txBox="1"/>
          <p:nvPr/>
        </p:nvSpPr>
        <p:spPr>
          <a:xfrm>
            <a:off x="350471" y="1507035"/>
            <a:ext cx="24249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400" b="1">
                <a:solidFill>
                  <a:srgbClr val="225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muôn vật sau cơn mưa</a:t>
            </a:r>
            <a:endParaRPr lang="en-US" sz="2400" b="1">
              <a:solidFill>
                <a:srgbClr val="225421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3" name="TextBox 70"/>
          <p:cNvSpPr txBox="1"/>
          <p:nvPr/>
        </p:nvSpPr>
        <p:spPr>
          <a:xfrm>
            <a:off x="348700" y="3277367"/>
            <a:ext cx="32124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rgbClr val="225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cơn mưa rào ào ạt rồi tạnh ngay.</a:t>
            </a: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6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0" y="89368"/>
            <a:ext cx="1788685" cy="9046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21012" y="322211"/>
            <a:ext cx="124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9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33" y="64680"/>
            <a:ext cx="1803374" cy="19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  <p:bldP spid="54" grpId="0"/>
      <p:bldP spid="56" grpId="0"/>
      <p:bldP spid="59" grpId="0"/>
      <p:bldP spid="61" grpId="0"/>
      <p:bldP spid="63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ChangeArrowheads="1"/>
          </p:cNvSpPr>
          <p:nvPr/>
        </p:nvSpPr>
        <p:spPr bwMode="auto">
          <a:xfrm>
            <a:off x="347800" y="755656"/>
            <a:ext cx="8791625" cy="73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5" name="AutoShape 36"/>
          <p:cNvSpPr>
            <a:spLocks noChangeArrowheads="1"/>
          </p:cNvSpPr>
          <p:nvPr/>
        </p:nvSpPr>
        <p:spPr bwMode="auto">
          <a:xfrm>
            <a:off x="54555" y="766393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64155" y="713437"/>
            <a:ext cx="85836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độp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rồi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ào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ào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đổ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mọi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dường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ngừng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ào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ạt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(…).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lát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ngớt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dần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rồi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hẳn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74587" y="1536197"/>
            <a:ext cx="5217534" cy="30469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>
                <a:latin typeface="+mj-lt"/>
              </a:rPr>
              <a:t>Lộp độp, lộp độp. Mưa rồi. Cơn mưa ào ào đổ xuống làm mọi hoạt động dường như ngừng lại. Mưa ào ạt. </a:t>
            </a:r>
            <a:r>
              <a:rPr lang="vi-VN" sz="2400" b="1">
                <a:latin typeface="+mj-lt"/>
              </a:rPr>
              <a:t>Từ trong nhà nhìn ra</a:t>
            </a:r>
            <a:r>
              <a:rPr lang="en-US" sz="2400" b="1">
                <a:latin typeface="+mj-lt"/>
              </a:rPr>
              <a:t>,</a:t>
            </a:r>
            <a:r>
              <a:rPr lang="vi-VN" sz="2400" b="1">
                <a:latin typeface="+mj-lt"/>
              </a:rPr>
              <a:t> chỉ thấy một màn nước trắng xóa</a:t>
            </a:r>
            <a:r>
              <a:rPr lang="en-US" sz="2400" b="1">
                <a:latin typeface="+mj-lt"/>
              </a:rPr>
              <a:t>, </a:t>
            </a:r>
            <a:r>
              <a:rPr lang="vi-VN" sz="2400" b="1">
                <a:latin typeface="+mj-lt"/>
              </a:rPr>
              <a:t>cây cối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run rẩy </a:t>
            </a:r>
            <a:r>
              <a:rPr lang="vi-VN" sz="2400" b="1">
                <a:latin typeface="+mj-lt"/>
              </a:rPr>
              <a:t>ngả nghiêng</a:t>
            </a:r>
            <a:r>
              <a:rPr lang="en-US" sz="2400" b="1">
                <a:latin typeface="+mj-lt"/>
              </a:rPr>
              <a:t>.</a:t>
            </a:r>
            <a:r>
              <a:rPr lang="vi-VN" sz="2400" b="1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đường, xe cộ thưa thớt hẳn, chỉ vài người mặc áo mưa vội vã đi qua</a:t>
            </a:r>
            <a:r>
              <a:rPr lang="vi-VN" sz="2400" b="1">
                <a:latin typeface="+mj-lt"/>
              </a:rPr>
              <a:t>. </a:t>
            </a:r>
            <a:r>
              <a:rPr lang="vi-VN" sz="2400">
                <a:latin typeface="+mj-lt"/>
              </a:rPr>
              <a:t>Một lát sau, mưa ngớt dần rồi tạnh hẳn.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" y="-51652"/>
            <a:ext cx="1589374" cy="8038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9483" y="121330"/>
            <a:ext cx="12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>
                <a:ln>
                  <a:solidFill>
                    <a:srgbClr val="669A9F"/>
                  </a:solidFill>
                </a:ln>
                <a:solidFill>
                  <a:srgbClr val="669A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3" name="đoạ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6728" y="2049745"/>
            <a:ext cx="3590917" cy="20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/>
      <p:bldP spid="13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8"/>
          <p:cNvSpPr>
            <a:spLocks noChangeArrowheads="1"/>
          </p:cNvSpPr>
          <p:nvPr/>
        </p:nvSpPr>
        <p:spPr bwMode="auto">
          <a:xfrm>
            <a:off x="352375" y="66005"/>
            <a:ext cx="8791625" cy="15376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6" name="AutoShape 39"/>
          <p:cNvSpPr>
            <a:spLocks noChangeArrowheads="1"/>
          </p:cNvSpPr>
          <p:nvPr/>
        </p:nvSpPr>
        <p:spPr bwMode="auto">
          <a:xfrm>
            <a:off x="36021" y="62611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16330" y="0"/>
            <a:ext cx="86276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chiếu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rực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rỡ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thảm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cỏ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lấp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đùa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giỡn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nhót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gợn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sóng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dòng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sông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Nhuệ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chú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chim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rõ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tránh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cành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cất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hót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véo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von.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Chị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gà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mái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tơ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(…).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Đàn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gà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con (…).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Chú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mèo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khoang</a:t>
            </a:r>
            <a:r>
              <a:rPr lang="en-US" altLang="zh-CN" sz="200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(…)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1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74587" y="1679666"/>
            <a:ext cx="9069413" cy="193899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>
                <a:latin typeface="+mj-lt"/>
              </a:rPr>
              <a:t>Chị gà mái tơ</a:t>
            </a:r>
            <a:r>
              <a:rPr lang="en-US" sz="2400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ra từ gốc cây </a:t>
            </a:r>
            <a:r>
              <a:rPr lang="vi-VN" sz="2400" b="1">
                <a:latin typeface="+mj-lt"/>
              </a:rPr>
              <a:t>đang rũ rũ bộ lông ướt lướt thướt</a:t>
            </a:r>
            <a:r>
              <a:rPr lang="en-US" sz="2400" b="1">
                <a:latin typeface="+mj-lt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tiếp tục đi tìm mồi</a:t>
            </a:r>
            <a:r>
              <a:rPr lang="vi-VN" sz="2400">
                <a:latin typeface="+mj-lt"/>
              </a:rPr>
              <a:t>. Đàn gà con 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lông mượt mà</a:t>
            </a:r>
            <a:r>
              <a:rPr lang="en-US" sz="2400" b="1">
                <a:latin typeface="+mj-lt"/>
              </a:rPr>
              <a:t>, </a:t>
            </a:r>
            <a:r>
              <a:rPr lang="vi-VN" sz="2400" b="1">
                <a:latin typeface="+mj-lt"/>
              </a:rPr>
              <a:t>xinh xắn chạy quanh mẹ. 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Chốc chốc lại kêu chiếp… chiếp… </a:t>
            </a:r>
            <a:r>
              <a:rPr lang="vi-VN" sz="2400">
                <a:latin typeface="+mj-lt"/>
              </a:rPr>
              <a:t>Chú mèo khoang 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</a:t>
            </a:r>
            <a:r>
              <a:rPr lang="vi-VN" sz="2400" b="1">
                <a:latin typeface="+mj-lt"/>
              </a:rPr>
              <a:t>bước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ra sân vừa nằm vừa liếm lám bộ lông của mình với vẻ mặt đầy thích thú.</a:t>
            </a:r>
            <a:endParaRPr lang="en-US" altLang="zh-CN" sz="24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959">
            <a:off x="6609101" y="3595451"/>
            <a:ext cx="2343356" cy="1318138"/>
          </a:xfrm>
          <a:prstGeom prst="round2DiagRect">
            <a:avLst>
              <a:gd name="adj1" fmla="val 16667"/>
              <a:gd name="adj2" fmla="val 187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804">
            <a:off x="976738" y="3731118"/>
            <a:ext cx="2148647" cy="1208614"/>
          </a:xfrm>
          <a:prstGeom prst="round2DiagRect">
            <a:avLst>
              <a:gd name="adj1" fmla="val 16667"/>
              <a:gd name="adj2" fmla="val 114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715">
            <a:off x="3664963" y="3497342"/>
            <a:ext cx="2330402" cy="1310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0"/>
          <p:cNvSpPr>
            <a:spLocks noChangeArrowheads="1"/>
          </p:cNvSpPr>
          <p:nvPr/>
        </p:nvSpPr>
        <p:spPr bwMode="auto">
          <a:xfrm>
            <a:off x="296816" y="47407"/>
            <a:ext cx="8839200" cy="7211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auto">
          <a:xfrm>
            <a:off x="0" y="62923"/>
            <a:ext cx="609600" cy="609600"/>
          </a:xfrm>
          <a:prstGeom prst="diamond">
            <a:avLst/>
          </a:prstGeom>
          <a:solidFill>
            <a:schemeClr val="accent6">
              <a:lumMod val="75000"/>
            </a:schemeClr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09600" y="165689"/>
            <a:ext cx="8534400" cy="4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cơn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mưa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lẽ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cối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lá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tươi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đẹp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hơn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err="1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000" b="0">
                <a:latin typeface="Times New Roman" panose="02020603050405020304" pitchFamily="18" charset="0"/>
                <a:ea typeface="华康俪金黑W8(P)" panose="020B0800000000000000" pitchFamily="34" charset="-122"/>
                <a:cs typeface="Times New Roman" panose="02020603050405020304" pitchFamily="18" charset="0"/>
              </a:rPr>
              <a:t>. (…)</a:t>
            </a:r>
            <a:endParaRPr lang="zh-CN" altLang="en-US" sz="2000" b="0"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0" y="3181285"/>
            <a:ext cx="3127998" cy="1759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3878132" y="475693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文本框 1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<p:cNvSpPr txBox="1"/>
          <p:nvPr/>
        </p:nvSpPr>
        <p:spPr>
          <a:xfrm>
            <a:off x="5314278" y="871205"/>
            <a:ext cx="3713582" cy="415498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+mj-lt"/>
              </a:rPr>
              <a:t> Sau cơn mưa, có lẽ cây cối, hoa lá là tươi đẹp hơn tất cả. 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Những hàng cây ven đường được tắm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mưa 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thỏa thích nên tươi xanh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 hẳn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hững giọt nước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còn đọng lại trên những kẽ lá 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long lanh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những viên ngọc. Hoa trong vườn đung đưa</a:t>
            </a:r>
            <a:r>
              <a:rPr lang="vi-V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0000"/>
                </a:solidFill>
                <a:latin typeface="+mj-lt"/>
              </a:rPr>
              <a:t>nhè nhẹ tỏa hương</a:t>
            </a:r>
            <a:r>
              <a:rPr lang="en-US" sz="2400" b="1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gió.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0" y="871287"/>
            <a:ext cx="3058857" cy="1720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68" y="2121244"/>
            <a:ext cx="2380139" cy="13388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383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</TotalTime>
  <Words>1099</Words>
  <Application>Microsoft Macintosh PowerPoint</Application>
  <PresentationFormat>Custom</PresentationFormat>
  <Paragraphs>63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微软雅黑</vt:lpstr>
      <vt:lpstr>宋体</vt:lpstr>
      <vt:lpstr>Adobe Arabic</vt:lpstr>
      <vt:lpstr>Arial</vt:lpstr>
      <vt:lpstr>Calibri</vt:lpstr>
      <vt:lpstr>Calibri Light</vt:lpstr>
      <vt:lpstr>Times New Roman</vt:lpstr>
      <vt:lpstr>UTM Windsor BT</vt:lpstr>
      <vt:lpstr>UTM Zebrawood</vt:lpstr>
      <vt:lpstr>华康俪金黑W8(P)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Microsoft Office User</cp:lastModifiedBy>
  <cp:revision>195</cp:revision>
  <dcterms:created xsi:type="dcterms:W3CDTF">2017-03-24T01:19:00Z</dcterms:created>
  <dcterms:modified xsi:type="dcterms:W3CDTF">2022-09-28T17:36:17Z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