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media/audio11.wav" ContentType="audio/x-wav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5" r:id="rId2"/>
    <p:sldId id="264" r:id="rId3"/>
    <p:sldId id="278" r:id="rId4"/>
    <p:sldId id="282" r:id="rId5"/>
    <p:sldId id="283" r:id="rId6"/>
    <p:sldId id="284" r:id="rId7"/>
    <p:sldId id="273" r:id="rId8"/>
    <p:sldId id="274" r:id="rId9"/>
    <p:sldId id="256" r:id="rId10"/>
    <p:sldId id="261" r:id="rId11"/>
    <p:sldId id="262" r:id="rId12"/>
    <p:sldId id="259" r:id="rId13"/>
    <p:sldId id="263" r:id="rId14"/>
    <p:sldId id="269" r:id="rId15"/>
    <p:sldId id="270" r:id="rId16"/>
    <p:sldId id="285" r:id="rId17"/>
    <p:sldId id="287" r:id="rId18"/>
    <p:sldId id="286" r:id="rId19"/>
    <p:sldId id="28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FF"/>
    <a:srgbClr val="0000CC"/>
    <a:srgbClr val="993300"/>
    <a:srgbClr val="6600FF"/>
    <a:srgbClr val="00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14" autoAdjust="0"/>
    <p:restoredTop sz="86380" autoAdjust="0"/>
  </p:normalViewPr>
  <p:slideViewPr>
    <p:cSldViewPr>
      <p:cViewPr>
        <p:scale>
          <a:sx n="78" d="100"/>
          <a:sy n="78" d="100"/>
        </p:scale>
        <p:origin x="-27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C906F-710C-4396-978C-C324C3088A69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62AD7A-CF47-4C06-B995-85C61D0DC1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3405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2AD7A-CF47-4C06-B995-85C61D0DC1C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2AD7A-CF47-4C06-B995-85C61D0DC1C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2AD7A-CF47-4C06-B995-85C61D0DC1C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2AD7A-CF47-4C06-B995-85C61D0DC1C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2AD7A-CF47-4C06-B995-85C61D0DC1C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2AD7A-CF47-4C06-B995-85C61D0DC1C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EA56-015C-4D3D-901F-FAEBE1F38218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4D4B-EBC3-4D1F-ACEA-967CD7AC6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EA56-015C-4D3D-901F-FAEBE1F38218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4D4B-EBC3-4D1F-ACEA-967CD7AC6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EA56-015C-4D3D-901F-FAEBE1F38218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4D4B-EBC3-4D1F-ACEA-967CD7AC6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EA56-015C-4D3D-901F-FAEBE1F38218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4D4B-EBC3-4D1F-ACEA-967CD7AC6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EA56-015C-4D3D-901F-FAEBE1F38218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4D4B-EBC3-4D1F-ACEA-967CD7AC6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EA56-015C-4D3D-901F-FAEBE1F38218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4D4B-EBC3-4D1F-ACEA-967CD7AC6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EA56-015C-4D3D-901F-FAEBE1F38218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4D4B-EBC3-4D1F-ACEA-967CD7AC6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EA56-015C-4D3D-901F-FAEBE1F38218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4D4B-EBC3-4D1F-ACEA-967CD7AC6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EA56-015C-4D3D-901F-FAEBE1F38218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4D4B-EBC3-4D1F-ACEA-967CD7AC6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EA56-015C-4D3D-901F-FAEBE1F38218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4D4B-EBC3-4D1F-ACEA-967CD7AC6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EA56-015C-4D3D-901F-FAEBE1F38218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4D4B-EBC3-4D1F-ACEA-967CD7AC6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9EA56-015C-4D3D-901F-FAEBE1F38218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C4D4B-EBC3-4D1F-ACEA-967CD7AC6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NHAC%20THIEU%20NHI\nhac%20thieu%20nhi%20Tieu%20hoc\lop%203\2.BAI%20CA%20DI%20HOC.mid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slide" Target="slide13.xml"/><Relationship Id="rId3" Type="http://schemas.openxmlformats.org/officeDocument/2006/relationships/slide" Target="slide3.xml"/><Relationship Id="rId7" Type="http://schemas.openxmlformats.org/officeDocument/2006/relationships/image" Target="../media/image12.png"/><Relationship Id="rId12" Type="http://schemas.openxmlformats.org/officeDocument/2006/relationships/image" Target="../media/image16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13" Type="http://schemas.openxmlformats.org/officeDocument/2006/relationships/image" Target="../media/image24.png"/><Relationship Id="rId18" Type="http://schemas.openxmlformats.org/officeDocument/2006/relationships/audio" Target="../media/audio11.wav"/><Relationship Id="rId3" Type="http://schemas.openxmlformats.org/officeDocument/2006/relationships/image" Target="../media/image17.gif"/><Relationship Id="rId7" Type="http://schemas.openxmlformats.org/officeDocument/2006/relationships/image" Target="../media/image18.jpeg"/><Relationship Id="rId12" Type="http://schemas.openxmlformats.org/officeDocument/2006/relationships/image" Target="../media/image23.gif"/><Relationship Id="rId2" Type="http://schemas.openxmlformats.org/officeDocument/2006/relationships/audio" Target="../media/audio2.wav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22.gif"/><Relationship Id="rId5" Type="http://schemas.openxmlformats.org/officeDocument/2006/relationships/image" Target="../media/image12.png"/><Relationship Id="rId15" Type="http://schemas.openxmlformats.org/officeDocument/2006/relationships/image" Target="../media/image26.png"/><Relationship Id="rId10" Type="http://schemas.openxmlformats.org/officeDocument/2006/relationships/image" Target="../media/image21.gif"/><Relationship Id="rId4" Type="http://schemas.openxmlformats.org/officeDocument/2006/relationships/slide" Target="slide2.xml"/><Relationship Id="rId9" Type="http://schemas.openxmlformats.org/officeDocument/2006/relationships/image" Target="../media/image20.gif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13" Type="http://schemas.openxmlformats.org/officeDocument/2006/relationships/image" Target="../media/image23.gif"/><Relationship Id="rId18" Type="http://schemas.openxmlformats.org/officeDocument/2006/relationships/image" Target="../media/image32.png"/><Relationship Id="rId3" Type="http://schemas.openxmlformats.org/officeDocument/2006/relationships/image" Target="../media/image17.gif"/><Relationship Id="rId7" Type="http://schemas.openxmlformats.org/officeDocument/2006/relationships/image" Target="../media/image18.jpeg"/><Relationship Id="rId12" Type="http://schemas.openxmlformats.org/officeDocument/2006/relationships/image" Target="../media/image28.gif"/><Relationship Id="rId17" Type="http://schemas.openxmlformats.org/officeDocument/2006/relationships/image" Target="../media/image31.png"/><Relationship Id="rId2" Type="http://schemas.openxmlformats.org/officeDocument/2006/relationships/audio" Target="../media/audio2.wav"/><Relationship Id="rId16" Type="http://schemas.openxmlformats.org/officeDocument/2006/relationships/image" Target="../media/image30.png"/><Relationship Id="rId20" Type="http://schemas.openxmlformats.org/officeDocument/2006/relationships/audio" Target="../media/audio1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2.gif"/><Relationship Id="rId5" Type="http://schemas.openxmlformats.org/officeDocument/2006/relationships/image" Target="../media/image14.png"/><Relationship Id="rId15" Type="http://schemas.openxmlformats.org/officeDocument/2006/relationships/image" Target="../media/image29.png"/><Relationship Id="rId10" Type="http://schemas.openxmlformats.org/officeDocument/2006/relationships/image" Target="../media/image21.gif"/><Relationship Id="rId4" Type="http://schemas.openxmlformats.org/officeDocument/2006/relationships/slide" Target="slide2.xml"/><Relationship Id="rId9" Type="http://schemas.openxmlformats.org/officeDocument/2006/relationships/image" Target="../media/image20.gif"/><Relationship Id="rId1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13" Type="http://schemas.openxmlformats.org/officeDocument/2006/relationships/image" Target="../media/image34.png"/><Relationship Id="rId3" Type="http://schemas.openxmlformats.org/officeDocument/2006/relationships/image" Target="../media/image17.gif"/><Relationship Id="rId7" Type="http://schemas.openxmlformats.org/officeDocument/2006/relationships/image" Target="../media/image20.gif"/><Relationship Id="rId12" Type="http://schemas.openxmlformats.org/officeDocument/2006/relationships/image" Target="../media/image33.png"/><Relationship Id="rId17" Type="http://schemas.openxmlformats.org/officeDocument/2006/relationships/audio" Target="../media/audio1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gif"/><Relationship Id="rId11" Type="http://schemas.openxmlformats.org/officeDocument/2006/relationships/image" Target="../media/image23.gif"/><Relationship Id="rId5" Type="http://schemas.openxmlformats.org/officeDocument/2006/relationships/slide" Target="slide2.xml"/><Relationship Id="rId15" Type="http://schemas.openxmlformats.org/officeDocument/2006/relationships/image" Target="../media/image36.png"/><Relationship Id="rId10" Type="http://schemas.openxmlformats.org/officeDocument/2006/relationships/image" Target="../media/image28.gif"/><Relationship Id="rId4" Type="http://schemas.openxmlformats.org/officeDocument/2006/relationships/image" Target="../media/image18.jpeg"/><Relationship Id="rId9" Type="http://schemas.openxmlformats.org/officeDocument/2006/relationships/image" Target="../media/image22.gif"/><Relationship Id="rId1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5" descr="Picture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 descr="chuo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28600"/>
            <a:ext cx="10668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6" descr="bluline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0"/>
            <a:ext cx="91440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7" descr="bluline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3365500" y="3351212"/>
            <a:ext cx="6854825" cy="15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8" descr="bluline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6773863"/>
            <a:ext cx="9144000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9" descr="bluline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5659437" y="3365501"/>
            <a:ext cx="68548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68" name="Object 10"/>
          <p:cNvGraphicFramePr>
            <a:graphicFrameLocks noChangeAspect="1"/>
          </p:cNvGraphicFramePr>
          <p:nvPr/>
        </p:nvGraphicFramePr>
        <p:xfrm>
          <a:off x="7145338" y="5026025"/>
          <a:ext cx="1998662" cy="1831975"/>
        </p:xfrm>
        <a:graphic>
          <a:graphicData uri="http://schemas.openxmlformats.org/presentationml/2006/ole">
            <p:oleObj spid="_x0000_s1054" name="Clip" r:id="rId6" imgW="1999793" imgH="1831543" progId="">
              <p:embed/>
            </p:oleObj>
          </a:graphicData>
        </a:graphic>
      </p:graphicFrame>
      <p:sp>
        <p:nvSpPr>
          <p:cNvPr id="15369" name="AutoShape 13">
            <a:hlinkClick r:id="" action="ppaction://noaction" highlightClick="1"/>
            <a:hlinkHover r:id="" action="ppaction://noaction">
              <a:snd r:embed="rId7" name="applause.wav"/>
            </a:hlinkHover>
          </p:cNvPr>
          <p:cNvSpPr>
            <a:spLocks noChangeArrowheads="1"/>
          </p:cNvSpPr>
          <p:nvPr/>
        </p:nvSpPr>
        <p:spPr bwMode="auto">
          <a:xfrm>
            <a:off x="6705600" y="6477000"/>
            <a:ext cx="330200" cy="230188"/>
          </a:xfrm>
          <a:prstGeom prst="actionButtonSound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WordArt 16"/>
          <p:cNvSpPr>
            <a:spLocks noChangeArrowheads="1" noChangeShapeType="1" noTextEdit="1"/>
          </p:cNvSpPr>
          <p:nvPr/>
        </p:nvSpPr>
        <p:spPr bwMode="auto">
          <a:xfrm>
            <a:off x="609600" y="1030288"/>
            <a:ext cx="7772400" cy="513238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CHÀO MỪNG CÁC THẦY, CÔ GIÁO </a:t>
            </a:r>
          </a:p>
        </p:txBody>
      </p:sp>
      <p:sp>
        <p:nvSpPr>
          <p:cNvPr id="15371" name="WordArt 17"/>
          <p:cNvSpPr>
            <a:spLocks noChangeArrowheads="1" noChangeShapeType="1" noTextEdit="1"/>
          </p:cNvSpPr>
          <p:nvPr/>
        </p:nvSpPr>
        <p:spPr bwMode="auto">
          <a:xfrm>
            <a:off x="1404938" y="3170238"/>
            <a:ext cx="6596062" cy="695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VỀ DỰ VÀ THĂM LỚP 4C</a:t>
            </a:r>
          </a:p>
        </p:txBody>
      </p:sp>
      <p:sp>
        <p:nvSpPr>
          <p:cNvPr id="15372" name="WordArt 18"/>
          <p:cNvSpPr>
            <a:spLocks noChangeArrowheads="1" noChangeShapeType="1" noTextEdit="1"/>
          </p:cNvSpPr>
          <p:nvPr/>
        </p:nvSpPr>
        <p:spPr bwMode="auto">
          <a:xfrm>
            <a:off x="2133600" y="5638800"/>
            <a:ext cx="5257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GV: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Nguyễn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Thị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Kim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Thi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701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0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Sao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Pictures\sa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838200"/>
            <a:ext cx="1463040" cy="146304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611380" y="235252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" descr="C:\Users\Admin\Pictures\sa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743200"/>
            <a:ext cx="1463040" cy="1463040"/>
          </a:xfrm>
          <a:prstGeom prst="rect">
            <a:avLst/>
          </a:prstGeom>
          <a:noFill/>
        </p:spPr>
      </p:pic>
      <p:pic>
        <p:nvPicPr>
          <p:cNvPr id="25" name="Picture 2" descr="C:\Users\Admin\Pictures\sa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70960" y="2895600"/>
            <a:ext cx="1463040" cy="1463040"/>
          </a:xfrm>
          <a:prstGeom prst="rect">
            <a:avLst/>
          </a:prstGeom>
          <a:noFill/>
        </p:spPr>
      </p:pic>
      <p:pic>
        <p:nvPicPr>
          <p:cNvPr id="26" name="Picture 2" descr="C:\Users\Admin\Pictures\sa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2819400"/>
            <a:ext cx="1463040" cy="1463040"/>
          </a:xfrm>
          <a:prstGeom prst="rect">
            <a:avLst/>
          </a:prstGeom>
          <a:noFill/>
        </p:spPr>
      </p:pic>
      <p:pic>
        <p:nvPicPr>
          <p:cNvPr id="27" name="Picture 2" descr="C:\Users\Admin\Pictures\sa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4876800"/>
            <a:ext cx="1463040" cy="1463040"/>
          </a:xfrm>
          <a:prstGeom prst="rect">
            <a:avLst/>
          </a:prstGeom>
          <a:noFill/>
        </p:spPr>
      </p:pic>
      <p:pic>
        <p:nvPicPr>
          <p:cNvPr id="28" name="Picture 2" descr="C:\Users\Admin\Pictures\sa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4953000"/>
            <a:ext cx="1463040" cy="1463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 t="5208" r="73060" b="56250"/>
          <a:stretch>
            <a:fillRect/>
          </a:stretch>
        </p:blipFill>
        <p:spPr bwMode="auto">
          <a:xfrm>
            <a:off x="0" y="685800"/>
            <a:ext cx="5684108" cy="4724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c) Thực hiện xoay hướng đèn ông sao theo hướng dẫn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380344" y="1099458"/>
            <a:ext cx="3429000" cy="1588"/>
          </a:xfrm>
          <a:prstGeom prst="straightConnector1">
            <a:avLst/>
          </a:prstGeom>
          <a:ln w="57150">
            <a:solidFill>
              <a:srgbClr val="FF00FF"/>
            </a:solidFill>
            <a:headEnd type="arrow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791200" y="838200"/>
            <a:ext cx="3352800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Bước 1: Nháy chọn Select, chọn hình ngôi sao cần xoay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34050" y="2724150"/>
            <a:ext cx="347472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Bước 2: Chọn Rotate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Elbow Connector 22"/>
          <p:cNvCxnSpPr>
            <a:stCxn id="32" idx="6"/>
          </p:cNvCxnSpPr>
          <p:nvPr/>
        </p:nvCxnSpPr>
        <p:spPr>
          <a:xfrm>
            <a:off x="3581400" y="1752600"/>
            <a:ext cx="2209800" cy="1295400"/>
          </a:xfrm>
          <a:prstGeom prst="bentConnector3">
            <a:avLst>
              <a:gd name="adj1" fmla="val 50000"/>
            </a:avLst>
          </a:prstGeom>
          <a:ln w="57150">
            <a:solidFill>
              <a:srgbClr val="FF00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669280" y="4419600"/>
            <a:ext cx="3474720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Bước 3: Chọn hướng muốn xoay từ danh sách </a:t>
            </a:r>
          </a:p>
          <a:p>
            <a:pPr algn="just"/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2286000" y="1524000"/>
            <a:ext cx="1295400" cy="457200"/>
          </a:xfrm>
          <a:prstGeom prst="ellipse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4037806" y="3810794"/>
            <a:ext cx="1600994" cy="915194"/>
            <a:chOff x="4037806" y="3810794"/>
            <a:chExt cx="1600994" cy="915194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4038600" y="4724400"/>
              <a:ext cx="1600200" cy="1588"/>
            </a:xfrm>
            <a:prstGeom prst="line">
              <a:avLst/>
            </a:prstGeom>
            <a:ln w="5715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rot="5400000" flipH="1" flipV="1">
              <a:off x="3581400" y="4267200"/>
              <a:ext cx="914400" cy="1588"/>
            </a:xfrm>
            <a:prstGeom prst="straightConnector1">
              <a:avLst/>
            </a:prstGeom>
            <a:ln w="57150">
              <a:solidFill>
                <a:srgbClr val="FF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30" grpId="0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c) Thực hiện xoay hướng đèn ông sao theo hướng dẫn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Pictures\sa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6264" y="597408"/>
            <a:ext cx="1463040" cy="146304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611380" y="212392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 gốc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Admin\Pictures\sa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304800" y="2647950"/>
            <a:ext cx="1463040" cy="1463040"/>
          </a:xfrm>
          <a:prstGeom prst="rect">
            <a:avLst/>
          </a:prstGeom>
          <a:noFill/>
        </p:spPr>
      </p:pic>
      <p:pic>
        <p:nvPicPr>
          <p:cNvPr id="15" name="Picture 2" descr="C:\Users\Admin\Pictures\sa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3581400" y="2667000"/>
            <a:ext cx="1463040" cy="1463040"/>
          </a:xfrm>
          <a:prstGeom prst="rect">
            <a:avLst/>
          </a:prstGeom>
          <a:noFill/>
        </p:spPr>
      </p:pic>
      <p:pic>
        <p:nvPicPr>
          <p:cNvPr id="16" name="Picture 2" descr="C:\Users\Admin\Pictures\sa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 flipV="1">
            <a:off x="6781800" y="2495550"/>
            <a:ext cx="1463040" cy="1463040"/>
          </a:xfrm>
          <a:prstGeom prst="rect">
            <a:avLst/>
          </a:prstGeom>
          <a:noFill/>
        </p:spPr>
      </p:pic>
      <p:pic>
        <p:nvPicPr>
          <p:cNvPr id="17" name="Picture 2" descr="C:\Users\Admin\Pictures\sa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2209800" y="4648200"/>
            <a:ext cx="1463040" cy="1463040"/>
          </a:xfrm>
          <a:prstGeom prst="rect">
            <a:avLst/>
          </a:prstGeom>
          <a:noFill/>
        </p:spPr>
      </p:pic>
      <p:pic>
        <p:nvPicPr>
          <p:cNvPr id="18" name="Picture 2" descr="C:\Users\Admin\Pictures\sa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943600" y="4572000"/>
            <a:ext cx="1463040" cy="146304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0" y="4210050"/>
            <a:ext cx="256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Times New Roman" pitchFamily="18" charset="0"/>
                <a:cs typeface="Times New Roman" pitchFamily="18" charset="0"/>
              </a:rPr>
              <a:t>Rotate right 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en-US" sz="2000" b="1" baseline="3000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Xoay phải 90</a:t>
            </a:r>
            <a:r>
              <a:rPr lang="en-US" sz="2000" b="1" baseline="3000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88080" y="4133850"/>
            <a:ext cx="256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Times New Roman" pitchFamily="18" charset="0"/>
                <a:cs typeface="Times New Roman" pitchFamily="18" charset="0"/>
              </a:rPr>
              <a:t>Rotate left 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en-US" sz="2000" b="1" baseline="3000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000" b="1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Xoay trái 90</a:t>
            </a:r>
            <a:r>
              <a:rPr lang="en-US" sz="2000" b="1" baseline="3000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15150" y="4133850"/>
            <a:ext cx="192405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Times New Roman" pitchFamily="18" charset="0"/>
                <a:cs typeface="Times New Roman" pitchFamily="18" charset="0"/>
              </a:rPr>
              <a:t>Rotate 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180</a:t>
            </a:r>
            <a:r>
              <a:rPr lang="en-US" sz="2000" b="1" baseline="3000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000" b="1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Xoay    180</a:t>
            </a:r>
            <a:r>
              <a:rPr lang="en-US" sz="2000" b="1" baseline="3000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000" b="1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33600" y="6126659"/>
            <a:ext cx="192405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Flip vertical</a:t>
            </a:r>
          </a:p>
          <a:p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Lật dọc</a:t>
            </a:r>
          </a:p>
          <a:p>
            <a:endParaRPr lang="en-US" sz="2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81700" y="6088559"/>
            <a:ext cx="192405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Flip horizontal  </a:t>
            </a:r>
          </a:p>
          <a:p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Lật ngang</a:t>
            </a:r>
          </a:p>
          <a:p>
            <a:endParaRPr lang="en-US" sz="2200" b="1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9" grpId="0"/>
      <p:bldP spid="20" grpId="0"/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0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HOẠT ĐỘNG CƠ </a:t>
            </a:r>
            <a:r>
              <a:rPr lang="en-US" alt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800" b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Viết chữ lên hình.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288" y="954107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Mở bức vẽ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ngôi sao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 vẽ ở Bài 1, gõ tên em và lớp em. Lưu bài vẽ vào thư mục của em trên máy tính.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t="6250" r="77160" b="81380"/>
          <a:stretch>
            <a:fillRect/>
          </a:stretch>
        </p:blipFill>
        <p:spPr bwMode="auto">
          <a:xfrm>
            <a:off x="-1" y="2133600"/>
            <a:ext cx="8258476" cy="2514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5" name="TextBox 24"/>
          <p:cNvSpPr txBox="1"/>
          <p:nvPr/>
        </p:nvSpPr>
        <p:spPr>
          <a:xfrm>
            <a:off x="685800" y="487680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Bước 1: Chọn          trong thẻ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Home  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/>
          <a:srcRect l="20442" t="7562" r="77872" b="89064"/>
          <a:stretch>
            <a:fillRect/>
          </a:stretch>
        </p:blipFill>
        <p:spPr bwMode="auto">
          <a:xfrm>
            <a:off x="2971800" y="4876800"/>
            <a:ext cx="609600" cy="685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cxnSp>
        <p:nvCxnSpPr>
          <p:cNvPr id="28" name="Straight Arrow Connector 27"/>
          <p:cNvCxnSpPr/>
          <p:nvPr/>
        </p:nvCxnSpPr>
        <p:spPr>
          <a:xfrm rot="5400000" flipH="1" flipV="1">
            <a:off x="5581650" y="3181350"/>
            <a:ext cx="1981200" cy="1752600"/>
          </a:xfrm>
          <a:prstGeom prst="straightConnector1">
            <a:avLst/>
          </a:prstGeom>
          <a:ln w="571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7391400" y="2438400"/>
            <a:ext cx="762000" cy="609600"/>
          </a:xfrm>
          <a:prstGeom prst="rect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533400" y="457200"/>
            <a:ext cx="7315200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sz="2400" b="1">
                <a:solidFill>
                  <a:srgbClr val="0000FF"/>
                </a:solidFill>
                <a:cs typeface="Times New Roman" pitchFamily="18" charset="0"/>
              </a:rPr>
              <a:t>A. HOẠT ĐỘNG CƠ BẢN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b="1">
                <a:solidFill>
                  <a:srgbClr val="0000FF"/>
                </a:solidFill>
                <a:cs typeface="Times New Roman" pitchFamily="18" charset="0"/>
              </a:rPr>
              <a:t>2. Viết chữ lên hình vẽ: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3886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573714" y="2819400"/>
            <a:ext cx="4265486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cs typeface="Times New Roman" pitchFamily="18" charset="0"/>
              </a:rPr>
              <a:t>Bước 2</a:t>
            </a:r>
            <a:r>
              <a:rPr lang="en-US" altLang="en-US">
                <a:solidFill>
                  <a:srgbClr val="FF0000"/>
                </a:solidFill>
                <a:cs typeface="Times New Roman" pitchFamily="18" charset="0"/>
              </a:rPr>
              <a:t>: </a:t>
            </a:r>
            <a:r>
              <a:rPr lang="en-US" altLang="en-US">
                <a:solidFill>
                  <a:srgbClr val="0000FF"/>
                </a:solidFill>
                <a:cs typeface="Times New Roman" pitchFamily="18" charset="0"/>
              </a:rPr>
              <a:t>Di chuyển con trỏ đến vị trí cần viết chữ và nháy chuột.  </a:t>
            </a:r>
            <a:endParaRPr lang="en-US" altLang="en-US"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101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04800" y="341312"/>
            <a:ext cx="7391400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b="1">
                <a:solidFill>
                  <a:srgbClr val="0000FF"/>
                </a:solidFill>
                <a:cs typeface="Times New Roman" pitchFamily="18" charset="0"/>
              </a:rPr>
              <a:t>A. HOẠT ĐỘNG CƠ BẢN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b="1">
                <a:solidFill>
                  <a:srgbClr val="0000FF"/>
                </a:solidFill>
                <a:cs typeface="Times New Roman" pitchFamily="18" charset="0"/>
              </a:rPr>
              <a:t>2. Viết chữ lên hình vẽ: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16088"/>
            <a:ext cx="430733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876800" y="2590800"/>
            <a:ext cx="407619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cs typeface="Times New Roman" pitchFamily="18" charset="0"/>
              </a:rPr>
              <a:t>Bước 3</a:t>
            </a:r>
            <a:r>
              <a:rPr lang="en-US" altLang="en-US">
                <a:solidFill>
                  <a:srgbClr val="FF0000"/>
                </a:solidFill>
                <a:cs typeface="Times New Roman" pitchFamily="18" charset="0"/>
              </a:rPr>
              <a:t>: </a:t>
            </a:r>
            <a:r>
              <a:rPr lang="en-US" altLang="en-US">
                <a:solidFill>
                  <a:srgbClr val="0000FF"/>
                </a:solidFill>
                <a:cs typeface="Times New Roman" pitchFamily="18" charset="0"/>
              </a:rPr>
              <a:t>Chọn cỡ chữ, màu chữ, phông chữ</a:t>
            </a:r>
            <a:endParaRPr lang="en-US" altLang="en-US">
              <a:cs typeface="Times New Roman" pitchFamily="18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648200" y="3886200"/>
            <a:ext cx="4267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FF0000"/>
                </a:solidFill>
                <a:cs typeface="Times New Roman" pitchFamily="18" charset="0"/>
              </a:rPr>
              <a:t>Bước</a:t>
            </a:r>
            <a:r>
              <a:rPr lang="en-US" altLang="en-US" b="1" dirty="0">
                <a:solidFill>
                  <a:srgbClr val="FF0000"/>
                </a:solidFill>
                <a:cs typeface="Times New Roman" pitchFamily="18" charset="0"/>
              </a:rPr>
              <a:t> 4</a:t>
            </a:r>
            <a:r>
              <a:rPr lang="en-US" altLang="en-US" dirty="0">
                <a:solidFill>
                  <a:srgbClr val="FF0000"/>
                </a:solidFill>
                <a:cs typeface="Times New Roman" pitchFamily="18" charset="0"/>
              </a:rPr>
              <a:t>: </a:t>
            </a:r>
            <a:r>
              <a:rPr lang="en-US" altLang="en-US" dirty="0" err="1">
                <a:solidFill>
                  <a:srgbClr val="0000FF"/>
                </a:solidFill>
                <a:cs typeface="Times New Roman" pitchFamily="18" charset="0"/>
              </a:rPr>
              <a:t>Gõ</a:t>
            </a:r>
            <a:r>
              <a:rPr lang="en-US" altLang="en-US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cs typeface="Times New Roman" pitchFamily="18" charset="0"/>
              </a:rPr>
              <a:t>nội</a:t>
            </a:r>
            <a:r>
              <a:rPr lang="en-US" altLang="en-US" dirty="0">
                <a:solidFill>
                  <a:srgbClr val="0000FF"/>
                </a:solidFill>
                <a:cs typeface="Times New Roman" pitchFamily="18" charset="0"/>
              </a:rPr>
              <a:t> dung </a:t>
            </a:r>
            <a:r>
              <a:rPr lang="en-US" altLang="en-US" dirty="0" err="1">
                <a:solidFill>
                  <a:srgbClr val="0000FF"/>
                </a:solidFill>
                <a:cs typeface="Times New Roman" pitchFamily="18" charset="0"/>
              </a:rPr>
              <a:t>lên</a:t>
            </a:r>
            <a:r>
              <a:rPr lang="en-US" altLang="en-US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cs typeface="Times New Roman" pitchFamily="18" charset="0"/>
              </a:rPr>
              <a:t>hình</a:t>
            </a:r>
            <a:r>
              <a:rPr lang="en-US" altLang="en-US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cs typeface="Times New Roman" pitchFamily="18" charset="0"/>
              </a:rPr>
              <a:t>vẽ</a:t>
            </a:r>
            <a:r>
              <a:rPr lang="en-US" altLang="en-US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cs typeface="Times New Roman" pitchFamily="18" charset="0"/>
              </a:rPr>
              <a:t>rồi</a:t>
            </a:r>
            <a:r>
              <a:rPr lang="en-US" altLang="en-US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cs typeface="Times New Roman" pitchFamily="18" charset="0"/>
              </a:rPr>
              <a:t>nhấn</a:t>
            </a:r>
            <a:r>
              <a:rPr lang="en-US" altLang="en-US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cs typeface="Times New Roman" pitchFamily="18" charset="0"/>
              </a:rPr>
              <a:t>phím</a:t>
            </a:r>
            <a:r>
              <a:rPr lang="en-US" altLang="en-US" dirty="0">
                <a:solidFill>
                  <a:srgbClr val="0000FF"/>
                </a:solidFill>
                <a:cs typeface="Times New Roman" pitchFamily="18" charset="0"/>
              </a:rPr>
              <a:t> Enter</a:t>
            </a:r>
            <a:endParaRPr lang="en-US" altLang="en-US" dirty="0"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1" y="5315724"/>
            <a:ext cx="83820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viết chữ lên hình, nếu chọn chế độ               thì màu nền của chữ sẽ có màu ở ô Color 2, nếu chọn chế độ                 thì màu nền của chữ sẽ trong suốt.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334000"/>
            <a:ext cx="104775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715000"/>
            <a:ext cx="11842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8101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04800" y="341312"/>
            <a:ext cx="73914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514350" indent="-514350" eaLnBrk="1" hangingPunct="1">
              <a:spcBef>
                <a:spcPts val="600"/>
              </a:spcBef>
            </a:pPr>
            <a:r>
              <a:rPr lang="en-US" altLang="en-US" b="1" dirty="0" smtClean="0">
                <a:solidFill>
                  <a:srgbClr val="0000FF"/>
                </a:solidFill>
                <a:cs typeface="Times New Roman" pitchFamily="18" charset="0"/>
              </a:rPr>
              <a:t>B. HOẠT </a:t>
            </a:r>
            <a:r>
              <a:rPr lang="en-US" altLang="en-US" b="1" dirty="0">
                <a:solidFill>
                  <a:srgbClr val="0000FF"/>
                </a:solidFill>
                <a:cs typeface="Times New Roman" pitchFamily="18" charset="0"/>
              </a:rPr>
              <a:t>ĐỘNG </a:t>
            </a:r>
            <a:r>
              <a:rPr lang="en-US" altLang="en-US" b="1" dirty="0" smtClean="0">
                <a:solidFill>
                  <a:srgbClr val="0000FF"/>
                </a:solidFill>
                <a:cs typeface="Times New Roman" pitchFamily="18" charset="0"/>
              </a:rPr>
              <a:t>THỰC HÀNH</a:t>
            </a:r>
          </a:p>
          <a:p>
            <a:pPr marL="514350" indent="-514350" eaLnBrk="1" hangingPunct="1">
              <a:spcBef>
                <a:spcPts val="600"/>
              </a:spcBef>
              <a:buAutoNum type="arabicPeriod"/>
            </a:pPr>
            <a:r>
              <a:rPr lang="en-US" altLang="en-US" sz="2400" b="1" dirty="0" err="1" smtClean="0">
                <a:cs typeface="Times New Roman" pitchFamily="18" charset="0"/>
              </a:rPr>
              <a:t>Em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hãy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vẽ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hình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chiếc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đồng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hồ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theo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hình</a:t>
            </a:r>
            <a:r>
              <a:rPr lang="en-US" altLang="en-US" sz="2400" b="1" dirty="0" smtClean="0">
                <a:cs typeface="Times New Roman" pitchFamily="18" charset="0"/>
              </a:rPr>
              <a:t> a </a:t>
            </a:r>
            <a:r>
              <a:rPr lang="en-US" altLang="en-US" sz="2400" b="1" dirty="0" err="1" smtClean="0">
                <a:cs typeface="Times New Roman" pitchFamily="18" charset="0"/>
              </a:rPr>
              <a:t>rồi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sao</a:t>
            </a:r>
            <a:endParaRPr lang="en-US" altLang="en-US" sz="2400" b="1" dirty="0" smtClean="0">
              <a:cs typeface="Times New Roman" pitchFamily="18" charset="0"/>
            </a:endParaRPr>
          </a:p>
          <a:p>
            <a:pPr marL="514350" indent="-514350" eaLnBrk="1" hangingPunct="1">
              <a:spcBef>
                <a:spcPts val="600"/>
              </a:spcBef>
            </a:pPr>
            <a:r>
              <a:rPr lang="en-US" altLang="en-US" sz="2400" b="1" dirty="0" err="1" smtClean="0">
                <a:cs typeface="Times New Roman" pitchFamily="18" charset="0"/>
              </a:rPr>
              <a:t>chép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ra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chiếc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đồng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hồ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mới</a:t>
            </a:r>
            <a:r>
              <a:rPr lang="en-US" altLang="en-US" sz="2400" b="1" dirty="0" smtClean="0">
                <a:cs typeface="Times New Roman" pitchFamily="18" charset="0"/>
              </a:rPr>
              <a:t>. </a:t>
            </a:r>
            <a:r>
              <a:rPr lang="en-US" altLang="en-US" sz="2400" b="1" dirty="0" err="1" smtClean="0">
                <a:cs typeface="Times New Roman" pitchFamily="18" charset="0"/>
              </a:rPr>
              <a:t>Sử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dụng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công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cụ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lật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hình</a:t>
            </a:r>
            <a:r>
              <a:rPr lang="en-US" altLang="en-US" sz="2400" b="1" dirty="0" smtClean="0">
                <a:cs typeface="Times New Roman" pitchFamily="18" charset="0"/>
              </a:rPr>
              <a:t>, </a:t>
            </a:r>
            <a:r>
              <a:rPr lang="en-US" altLang="en-US" sz="2400" b="1" dirty="0" err="1" smtClean="0">
                <a:cs typeface="Times New Roman" pitchFamily="18" charset="0"/>
              </a:rPr>
              <a:t>lật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kim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giờ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để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được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chiếc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đông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hồ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như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hình</a:t>
            </a:r>
            <a:r>
              <a:rPr lang="en-US" altLang="en-US" sz="2400" b="1" dirty="0" smtClean="0">
                <a:cs typeface="Times New Roman" pitchFamily="18" charset="0"/>
              </a:rPr>
              <a:t> b.</a:t>
            </a:r>
            <a:endParaRPr lang="en-US" altLang="en-US" sz="2400" b="1" dirty="0">
              <a:cs typeface="Times New Roman" pitchFamily="18" charset="0"/>
            </a:endParaRPr>
          </a:p>
        </p:txBody>
      </p:sp>
      <p:pic>
        <p:nvPicPr>
          <p:cNvPr id="1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8305800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8101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04800" y="341312"/>
            <a:ext cx="7391400" cy="213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514350" indent="-514350" eaLnBrk="1" hangingPunct="1">
              <a:spcBef>
                <a:spcPts val="600"/>
              </a:spcBef>
            </a:pPr>
            <a:r>
              <a:rPr lang="en-US" altLang="en-US" b="1" dirty="0" smtClean="0">
                <a:solidFill>
                  <a:srgbClr val="0000FF"/>
                </a:solidFill>
                <a:cs typeface="Times New Roman" pitchFamily="18" charset="0"/>
              </a:rPr>
              <a:t>B. HOẠT </a:t>
            </a:r>
            <a:r>
              <a:rPr lang="en-US" altLang="en-US" b="1" dirty="0">
                <a:solidFill>
                  <a:srgbClr val="0000FF"/>
                </a:solidFill>
                <a:cs typeface="Times New Roman" pitchFamily="18" charset="0"/>
              </a:rPr>
              <a:t>ĐỘNG </a:t>
            </a:r>
            <a:r>
              <a:rPr lang="en-US" altLang="en-US" b="1" dirty="0" smtClean="0">
                <a:solidFill>
                  <a:srgbClr val="0000FF"/>
                </a:solidFill>
                <a:cs typeface="Times New Roman" pitchFamily="18" charset="0"/>
              </a:rPr>
              <a:t>THỰC HÀNH</a:t>
            </a:r>
          </a:p>
          <a:p>
            <a:pPr marL="514350" indent="-514350" eaLnBrk="1" hangingPunct="1">
              <a:spcBef>
                <a:spcPts val="600"/>
              </a:spcBef>
            </a:pPr>
            <a:r>
              <a:rPr lang="en-US" altLang="en-US" sz="2400" b="1" dirty="0" smtClean="0">
                <a:cs typeface="Times New Roman" pitchFamily="18" charset="0"/>
              </a:rPr>
              <a:t>2. </a:t>
            </a:r>
            <a:r>
              <a:rPr lang="en-US" altLang="en-US" sz="2400" b="1" dirty="0" err="1" smtClean="0">
                <a:cs typeface="Times New Roman" pitchFamily="18" charset="0"/>
              </a:rPr>
              <a:t>Em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hãy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vẽ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hình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tổ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chim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theo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mẫu</a:t>
            </a:r>
            <a:r>
              <a:rPr lang="en-US" altLang="en-US" sz="2400" b="1" dirty="0" smtClean="0">
                <a:cs typeface="Times New Roman" pitchFamily="18" charset="0"/>
              </a:rPr>
              <a:t>. </a:t>
            </a:r>
            <a:r>
              <a:rPr lang="en-US" altLang="en-US" sz="2400" b="1" dirty="0" err="1" smtClean="0">
                <a:cs typeface="Times New Roman" pitchFamily="18" charset="0"/>
              </a:rPr>
              <a:t>Tô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màu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và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gõ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tên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em</a:t>
            </a:r>
            <a:r>
              <a:rPr lang="en-US" altLang="en-US" sz="2400" b="1" dirty="0" smtClean="0">
                <a:cs typeface="Times New Roman" pitchFamily="18" charset="0"/>
              </a:rPr>
              <a:t>, </a:t>
            </a:r>
            <a:r>
              <a:rPr lang="en-US" altLang="en-US" sz="2400" b="1" dirty="0" err="1" smtClean="0">
                <a:cs typeface="Times New Roman" pitchFamily="18" charset="0"/>
              </a:rPr>
              <a:t>tên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lớp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vào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góc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phải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trên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cùng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của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bài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vẽ</a:t>
            </a:r>
            <a:r>
              <a:rPr lang="en-US" altLang="en-US" sz="2400" b="1" dirty="0" smtClean="0">
                <a:cs typeface="Times New Roman" pitchFamily="18" charset="0"/>
              </a:rPr>
              <a:t>. </a:t>
            </a:r>
            <a:r>
              <a:rPr lang="en-US" altLang="en-US" sz="2400" b="1" dirty="0" err="1" smtClean="0">
                <a:cs typeface="Times New Roman" pitchFamily="18" charset="0"/>
              </a:rPr>
              <a:t>Lưu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bài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vẽ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với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tên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FF"/>
                </a:solidFill>
                <a:cs typeface="Times New Roman" pitchFamily="18" charset="0"/>
              </a:rPr>
              <a:t>Tổ</a:t>
            </a:r>
            <a:r>
              <a:rPr lang="en-US" altLang="en-US" sz="2400" b="1" dirty="0" smtClean="0">
                <a:solidFill>
                  <a:srgbClr val="FF00FF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FF"/>
                </a:solidFill>
                <a:cs typeface="Times New Roman" pitchFamily="18" charset="0"/>
              </a:rPr>
              <a:t>chim</a:t>
            </a:r>
            <a:r>
              <a:rPr lang="en-US" altLang="en-US" sz="2400" b="1" dirty="0" smtClean="0">
                <a:solidFill>
                  <a:srgbClr val="FF00FF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trong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thư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mục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của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em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trên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máy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tính</a:t>
            </a:r>
            <a:r>
              <a:rPr lang="en-US" altLang="en-US" sz="2400" b="1" dirty="0" smtClean="0">
                <a:cs typeface="Times New Roman" pitchFamily="18" charset="0"/>
              </a:rPr>
              <a:t>.</a:t>
            </a:r>
            <a:endParaRPr lang="en-US" altLang="en-US" sz="2400" b="1" dirty="0"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057400"/>
            <a:ext cx="3505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68101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04800" y="341312"/>
            <a:ext cx="7391400" cy="207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514350" indent="-514350" eaLnBrk="1" hangingPunct="1">
              <a:spcBef>
                <a:spcPts val="600"/>
              </a:spcBef>
            </a:pPr>
            <a:r>
              <a:rPr lang="en-US" altLang="en-US" b="1" dirty="0" smtClean="0">
                <a:solidFill>
                  <a:srgbClr val="0000FF"/>
                </a:solidFill>
                <a:cs typeface="Times New Roman" pitchFamily="18" charset="0"/>
              </a:rPr>
              <a:t>C. HOẠT </a:t>
            </a:r>
            <a:r>
              <a:rPr lang="en-US" altLang="en-US" b="1" dirty="0">
                <a:solidFill>
                  <a:srgbClr val="0000FF"/>
                </a:solidFill>
                <a:cs typeface="Times New Roman" pitchFamily="18" charset="0"/>
              </a:rPr>
              <a:t>ĐỘNG </a:t>
            </a:r>
            <a:r>
              <a:rPr lang="en-US" altLang="en-US" b="1" dirty="0" smtClean="0">
                <a:solidFill>
                  <a:srgbClr val="0000FF"/>
                </a:solidFill>
                <a:cs typeface="Times New Roman" pitchFamily="18" charset="0"/>
              </a:rPr>
              <a:t>ỨNG DỤNG MỞ RỘNG</a:t>
            </a:r>
          </a:p>
          <a:p>
            <a:pPr marL="514350" indent="-514350" eaLnBrk="1" hangingPunct="1">
              <a:spcBef>
                <a:spcPts val="600"/>
              </a:spcBef>
            </a:pPr>
            <a:r>
              <a:rPr lang="en-US" altLang="en-US" sz="2400" dirty="0" err="1" smtClean="0">
                <a:cs typeface="Times New Roman" pitchFamily="18" charset="0"/>
              </a:rPr>
              <a:t>Trao</a:t>
            </a:r>
            <a:r>
              <a:rPr lang="en-US" altLang="en-US" sz="2400" dirty="0" smtClean="0"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cs typeface="Times New Roman" pitchFamily="18" charset="0"/>
              </a:rPr>
              <a:t>đổi</a:t>
            </a:r>
            <a:r>
              <a:rPr lang="en-US" altLang="en-US" sz="2400" dirty="0" smtClean="0"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cs typeface="Times New Roman" pitchFamily="18" charset="0"/>
              </a:rPr>
              <a:t>với</a:t>
            </a:r>
            <a:r>
              <a:rPr lang="en-US" altLang="en-US" sz="2400" dirty="0" smtClean="0"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cs typeface="Times New Roman" pitchFamily="18" charset="0"/>
              </a:rPr>
              <a:t>bạn</a:t>
            </a:r>
            <a:r>
              <a:rPr lang="en-US" altLang="en-US" sz="2400" dirty="0" smtClean="0"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cs typeface="Times New Roman" pitchFamily="18" charset="0"/>
              </a:rPr>
              <a:t>vẽ</a:t>
            </a:r>
            <a:r>
              <a:rPr lang="en-US" altLang="en-US" sz="2400" dirty="0" smtClean="0"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cs typeface="Times New Roman" pitchFamily="18" charset="0"/>
              </a:rPr>
              <a:t>bức</a:t>
            </a:r>
            <a:r>
              <a:rPr lang="en-US" altLang="en-US" sz="2400" dirty="0" smtClean="0"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cs typeface="Times New Roman" pitchFamily="18" charset="0"/>
              </a:rPr>
              <a:t>tranh</a:t>
            </a:r>
            <a:r>
              <a:rPr lang="en-US" altLang="en-US" sz="2400" dirty="0" smtClean="0"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cs typeface="Times New Roman" pitchFamily="18" charset="0"/>
              </a:rPr>
              <a:t>có</a:t>
            </a:r>
            <a:r>
              <a:rPr lang="en-US" altLang="en-US" sz="2400" dirty="0" smtClean="0"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cs typeface="Times New Roman" pitchFamily="18" charset="0"/>
              </a:rPr>
              <a:t>chủ</a:t>
            </a:r>
            <a:r>
              <a:rPr lang="en-US" altLang="en-US" sz="2400" dirty="0" smtClean="0"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cs typeface="Times New Roman" pitchFamily="18" charset="0"/>
              </a:rPr>
              <a:t>đề</a:t>
            </a:r>
            <a:r>
              <a:rPr lang="en-US" altLang="en-US" sz="2400" dirty="0" smtClean="0"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cs typeface="Times New Roman" pitchFamily="18" charset="0"/>
              </a:rPr>
              <a:t>Ngôi</a:t>
            </a:r>
            <a:r>
              <a:rPr lang="en-US" altLang="en-US" sz="2400" dirty="0" smtClean="0"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cs typeface="Times New Roman" pitchFamily="18" charset="0"/>
              </a:rPr>
              <a:t>trường</a:t>
            </a:r>
            <a:r>
              <a:rPr lang="en-US" altLang="en-US" sz="2400" dirty="0" smtClean="0"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cs typeface="Times New Roman" pitchFamily="18" charset="0"/>
              </a:rPr>
              <a:t>của</a:t>
            </a:r>
            <a:r>
              <a:rPr lang="en-US" altLang="en-US" sz="2400" dirty="0" smtClean="0"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cs typeface="Times New Roman" pitchFamily="18" charset="0"/>
              </a:rPr>
              <a:t>em</a:t>
            </a:r>
            <a:r>
              <a:rPr lang="en-US" altLang="en-US" sz="2400" dirty="0" smtClean="0">
                <a:cs typeface="Times New Roman" pitchFamily="18" charset="0"/>
              </a:rPr>
              <a:t>( </a:t>
            </a:r>
            <a:r>
              <a:rPr lang="en-US" altLang="en-US" sz="2400" dirty="0" err="1" smtClean="0">
                <a:cs typeface="Times New Roman" pitchFamily="18" charset="0"/>
              </a:rPr>
              <a:t>tham</a:t>
            </a:r>
            <a:r>
              <a:rPr lang="en-US" altLang="en-US" sz="2400" dirty="0" smtClean="0"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cs typeface="Times New Roman" pitchFamily="18" charset="0"/>
              </a:rPr>
              <a:t>khảo</a:t>
            </a:r>
            <a:r>
              <a:rPr lang="en-US" altLang="en-US" sz="2400" dirty="0" smtClean="0"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cs typeface="Times New Roman" pitchFamily="18" charset="0"/>
              </a:rPr>
              <a:t>mẫu</a:t>
            </a:r>
            <a:r>
              <a:rPr lang="en-US" altLang="en-US" sz="2400" dirty="0" smtClean="0"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cs typeface="Times New Roman" pitchFamily="18" charset="0"/>
              </a:rPr>
              <a:t>sau</a:t>
            </a:r>
            <a:r>
              <a:rPr lang="en-US" altLang="en-US" sz="2400" dirty="0" smtClean="0">
                <a:cs typeface="Times New Roman" pitchFamily="18" charset="0"/>
              </a:rPr>
              <a:t>). </a:t>
            </a:r>
            <a:r>
              <a:rPr lang="en-US" altLang="en-US" sz="2400" dirty="0" err="1" smtClean="0">
                <a:cs typeface="Times New Roman" pitchFamily="18" charset="0"/>
              </a:rPr>
              <a:t>Vẽ</a:t>
            </a:r>
            <a:r>
              <a:rPr lang="en-US" altLang="en-US" sz="2400" dirty="0" smtClean="0"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cs typeface="Times New Roman" pitchFamily="18" charset="0"/>
              </a:rPr>
              <a:t>thêm</a:t>
            </a:r>
            <a:r>
              <a:rPr lang="en-US" altLang="en-US" sz="2400" dirty="0" smtClean="0"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cs typeface="Times New Roman" pitchFamily="18" charset="0"/>
              </a:rPr>
              <a:t>cổng</a:t>
            </a:r>
            <a:r>
              <a:rPr lang="en-US" altLang="en-US" sz="2400" dirty="0" smtClean="0"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cs typeface="Times New Roman" pitchFamily="18" charset="0"/>
              </a:rPr>
              <a:t>trường</a:t>
            </a:r>
            <a:r>
              <a:rPr lang="en-US" altLang="en-US" sz="2400" dirty="0" smtClean="0"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cs typeface="Times New Roman" pitchFamily="18" charset="0"/>
              </a:rPr>
              <a:t>viết</a:t>
            </a:r>
            <a:r>
              <a:rPr lang="en-US" altLang="en-US" sz="2400" dirty="0" smtClean="0"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cs typeface="Times New Roman" pitchFamily="18" charset="0"/>
              </a:rPr>
              <a:t>tên</a:t>
            </a:r>
            <a:r>
              <a:rPr lang="en-US" altLang="en-US" sz="2400" dirty="0" smtClean="0"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cs typeface="Times New Roman" pitchFamily="18" charset="0"/>
              </a:rPr>
              <a:t>trường</a:t>
            </a:r>
            <a:r>
              <a:rPr lang="en-US" altLang="en-US" sz="2400" dirty="0" smtClean="0"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cs typeface="Times New Roman" pitchFamily="18" charset="0"/>
              </a:rPr>
              <a:t>em</a:t>
            </a:r>
            <a:r>
              <a:rPr lang="en-US" altLang="en-US" sz="2400" dirty="0" smtClean="0"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cs typeface="Times New Roman" pitchFamily="18" charset="0"/>
              </a:rPr>
              <a:t>lên</a:t>
            </a:r>
            <a:r>
              <a:rPr lang="en-US" altLang="en-US" sz="2400" dirty="0" smtClean="0"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cs typeface="Times New Roman" pitchFamily="18" charset="0"/>
              </a:rPr>
              <a:t>cổng</a:t>
            </a:r>
            <a:r>
              <a:rPr lang="en-US" altLang="en-US" sz="2400" dirty="0" smtClean="0"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cs typeface="Times New Roman" pitchFamily="18" charset="0"/>
              </a:rPr>
              <a:t>trường</a:t>
            </a:r>
            <a:r>
              <a:rPr lang="en-US" altLang="en-US" sz="2400" dirty="0" smtClean="0">
                <a:cs typeface="Times New Roman" pitchFamily="18" charset="0"/>
              </a:rPr>
              <a:t>. </a:t>
            </a:r>
            <a:r>
              <a:rPr lang="en-US" altLang="en-US" sz="2400" dirty="0" err="1" smtClean="0">
                <a:cs typeface="Times New Roman" pitchFamily="18" charset="0"/>
              </a:rPr>
              <a:t>Đặt</a:t>
            </a:r>
            <a:r>
              <a:rPr lang="en-US" altLang="en-US" sz="2400" dirty="0" smtClean="0"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cs typeface="Times New Roman" pitchFamily="18" charset="0"/>
              </a:rPr>
              <a:t>tên</a:t>
            </a:r>
            <a:r>
              <a:rPr lang="en-US" altLang="en-US" sz="2400" dirty="0" smtClean="0"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cs typeface="Times New Roman" pitchFamily="18" charset="0"/>
              </a:rPr>
              <a:t>cho</a:t>
            </a:r>
            <a:r>
              <a:rPr lang="en-US" altLang="en-US" sz="2400" dirty="0" smtClean="0"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cs typeface="Times New Roman" pitchFamily="18" charset="0"/>
              </a:rPr>
              <a:t>bài</a:t>
            </a:r>
            <a:r>
              <a:rPr lang="en-US" altLang="en-US" sz="2400" dirty="0" smtClean="0"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cs typeface="Times New Roman" pitchFamily="18" charset="0"/>
              </a:rPr>
              <a:t>vẽ</a:t>
            </a:r>
            <a:r>
              <a:rPr lang="en-US" altLang="en-US" sz="2400" dirty="0" smtClean="0"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cs typeface="Times New Roman" pitchFamily="18" charset="0"/>
              </a:rPr>
              <a:t>rồi</a:t>
            </a:r>
            <a:r>
              <a:rPr lang="en-US" altLang="en-US" sz="2400" dirty="0" smtClean="0"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cs typeface="Times New Roman" pitchFamily="18" charset="0"/>
              </a:rPr>
              <a:t>lưu</a:t>
            </a:r>
            <a:r>
              <a:rPr lang="en-US" altLang="en-US" sz="2400" dirty="0" smtClean="0"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cs typeface="Times New Roman" pitchFamily="18" charset="0"/>
              </a:rPr>
              <a:t>vào</a:t>
            </a:r>
            <a:r>
              <a:rPr lang="en-US" altLang="en-US" sz="2400" dirty="0" smtClean="0"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cs typeface="Times New Roman" pitchFamily="18" charset="0"/>
              </a:rPr>
              <a:t>thư</a:t>
            </a:r>
            <a:r>
              <a:rPr lang="en-US" altLang="en-US" sz="2400" dirty="0" smtClean="0"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cs typeface="Times New Roman" pitchFamily="18" charset="0"/>
              </a:rPr>
              <a:t>mục</a:t>
            </a:r>
            <a:r>
              <a:rPr lang="en-US" altLang="en-US" sz="2400" dirty="0" smtClean="0"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cs typeface="Times New Roman" pitchFamily="18" charset="0"/>
              </a:rPr>
              <a:t>của</a:t>
            </a:r>
            <a:r>
              <a:rPr lang="en-US" altLang="en-US" sz="2400" dirty="0" smtClean="0"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cs typeface="Times New Roman" pitchFamily="18" charset="0"/>
              </a:rPr>
              <a:t>em</a:t>
            </a:r>
            <a:r>
              <a:rPr lang="en-US" altLang="en-US" sz="2400" dirty="0" smtClean="0"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cs typeface="Times New Roman" pitchFamily="18" charset="0"/>
              </a:rPr>
              <a:t>trên</a:t>
            </a:r>
            <a:r>
              <a:rPr lang="en-US" altLang="en-US" sz="2400" dirty="0" smtClean="0"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cs typeface="Times New Roman" pitchFamily="18" charset="0"/>
              </a:rPr>
              <a:t>máy</a:t>
            </a:r>
            <a:r>
              <a:rPr lang="en-US" altLang="en-US" sz="2400" dirty="0" smtClean="0"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cs typeface="Times New Roman" pitchFamily="18" charset="0"/>
              </a:rPr>
              <a:t>tính</a:t>
            </a:r>
            <a:r>
              <a:rPr lang="en-US" altLang="en-US" sz="2400" dirty="0" smtClean="0">
                <a:cs typeface="Times New Roman" pitchFamily="18" charset="0"/>
              </a:rPr>
              <a:t>.</a:t>
            </a:r>
            <a:endParaRPr lang="en-US" altLang="en-US" sz="2400" dirty="0"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895600"/>
            <a:ext cx="655320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68101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D:\Tramtin\CD,GADT, HINH NEN\KHUNG VIỀN TRANG TRÍ\14102010174673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2703"/>
            <a:ext cx="9127398" cy="7010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2920721" y="2267858"/>
            <a:ext cx="5464343" cy="1153584"/>
          </a:xfrm>
          <a:prstGeom prst="rect">
            <a:avLst/>
          </a:prstGeom>
        </p:spPr>
        <p:txBody>
          <a:bodyPr wrap="none" lIns="89593" tIns="44796" rIns="89593" bIns="44796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500" kern="10" dirty="0" err="1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35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500" kern="10" dirty="0" err="1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5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500" kern="10" dirty="0" err="1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em</a:t>
            </a:r>
            <a:r>
              <a:rPr lang="en-US" sz="35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500" kern="10" dirty="0" err="1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chăm</a:t>
            </a:r>
            <a:r>
              <a:rPr lang="en-US" sz="35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500" kern="10" dirty="0" err="1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ngoan</a:t>
            </a:r>
            <a:r>
              <a:rPr lang="en-US" sz="35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500" kern="10" dirty="0" err="1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35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500" kern="10" dirty="0" err="1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giỏi</a:t>
            </a:r>
            <a:r>
              <a:rPr lang="vi-VN" sz="35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  <a:endParaRPr lang="vi-VN" sz="35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chemeClr val="tx1"/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6628" name="Picture 8" descr="614680djq0l440oz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5993" y="533704"/>
            <a:ext cx="2591057" cy="1446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11"/>
          <p:cNvGrpSpPr>
            <a:grpSpLocks/>
          </p:cNvGrpSpPr>
          <p:nvPr/>
        </p:nvGrpSpPr>
        <p:grpSpPr bwMode="auto">
          <a:xfrm>
            <a:off x="0" y="4410075"/>
            <a:ext cx="9144000" cy="3105150"/>
            <a:chOff x="0" y="2778"/>
            <a:chExt cx="5760" cy="1956"/>
          </a:xfrm>
        </p:grpSpPr>
        <p:pic>
          <p:nvPicPr>
            <p:cNvPr id="16392" name="Picture 4" descr="724608s7aonrbep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0" y="2778"/>
              <a:ext cx="480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3" name="Picture 4" descr="724608s7aonrbep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778"/>
              <a:ext cx="480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4" name="Picture 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3168"/>
              <a:ext cx="768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5" name="Picture 8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" y="3168"/>
              <a:ext cx="768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6" name="Picture 9" descr="rose19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09682">
              <a:off x="3648" y="3552"/>
              <a:ext cx="1013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7" name="Picture 10" descr="rose19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53364" flipH="1">
              <a:off x="960" y="3582"/>
              <a:ext cx="822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2514600" y="2971800"/>
            <a:ext cx="453548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</a:rPr>
              <a:t>HOẠT ĐỘNG </a:t>
            </a:r>
            <a:r>
              <a:rPr lang="en-US" altLang="en-US" sz="4800" b="1">
                <a:solidFill>
                  <a:srgbClr val="0000FF"/>
                </a:solidFill>
              </a:rPr>
              <a:t>KHỞI ĐỘNG</a:t>
            </a:r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2200275" y="881063"/>
            <a:ext cx="5343525" cy="4797425"/>
          </a:xfrm>
          <a:prstGeom prst="flowChartConnector">
            <a:avLst/>
          </a:prstGeom>
          <a:noFill/>
          <a:ln w="57150" cmpd="thinThick">
            <a:solidFill>
              <a:srgbClr val="66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altLang="en-US" sz="18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2514601" y="1552575"/>
            <a:ext cx="5029200" cy="3579813"/>
          </a:xfrm>
          <a:prstGeom prst="flowChartConnector">
            <a:avLst/>
          </a:prstGeom>
          <a:noFill/>
          <a:ln w="57150" cmpd="thinThick">
            <a:solidFill>
              <a:srgbClr val="FF00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 sz="18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63" name="AutoShape 15"/>
          <p:cNvSpPr>
            <a:spLocks noChangeArrowheads="1"/>
          </p:cNvSpPr>
          <p:nvPr/>
        </p:nvSpPr>
        <p:spPr bwMode="auto">
          <a:xfrm>
            <a:off x="1590675" y="271463"/>
            <a:ext cx="6019800" cy="5943600"/>
          </a:xfrm>
          <a:prstGeom prst="flowChartConnector">
            <a:avLst/>
          </a:prstGeom>
          <a:noFill/>
          <a:ln w="57150" cmpd="thinThick">
            <a:solidFill>
              <a:srgbClr val="FF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altLang="en-US" sz="1800" b="1">
              <a:solidFill>
                <a:srgbClr val="FFFF66"/>
              </a:solidFill>
              <a:latin typeface="Arial" charset="0"/>
            </a:endParaRPr>
          </a:p>
        </p:txBody>
      </p:sp>
      <p:pic>
        <p:nvPicPr>
          <p:cNvPr id="2064" name="2.BAI CA DI HOC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2515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2806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" fill="hold"/>
                                        <p:tgtEl>
                                          <p:spTgt spid="20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4"/>
                </p:tgtEl>
              </p:cMediaNode>
            </p:audio>
          </p:childTnLst>
        </p:cTn>
      </p:par>
    </p:tnLst>
    <p:bldLst>
      <p:bldP spid="2060" grpId="0"/>
      <p:bldP spid="2061" grpId="0" animBg="1"/>
      <p:bldP spid="2062" grpId="0" animBg="1"/>
      <p:bldP spid="206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6335562D-47C3-42BC-BC7D-7AF52EE5A71A}"/>
              </a:ext>
            </a:extLst>
          </p:cNvPr>
          <p:cNvSpPr/>
          <p:nvPr/>
        </p:nvSpPr>
        <p:spPr>
          <a:xfrm>
            <a:off x="0" y="1839351"/>
            <a:ext cx="9144000" cy="11417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0DE8E057-79AF-4679-8F0F-5F578B85F19A}"/>
              </a:ext>
            </a:extLst>
          </p:cNvPr>
          <p:cNvSpPr/>
          <p:nvPr/>
        </p:nvSpPr>
        <p:spPr>
          <a:xfrm>
            <a:off x="0" y="5174660"/>
            <a:ext cx="9144000" cy="11417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hlinkClick r:id="rId3" action="ppaction://hlinksldjump"/>
            <a:extLst>
              <a:ext uri="{FF2B5EF4-FFF2-40B4-BE49-F238E27FC236}">
                <a16:creationId xmlns:a16="http://schemas.microsoft.com/office/drawing/2014/main" xmlns="" id="{165D02D2-111C-48DA-B806-17EDA77B2D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93" y="930651"/>
            <a:ext cx="1476884" cy="17436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E93B167-9DF8-4F7B-A15E-DCA0F1988F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0" y="418541"/>
            <a:ext cx="1545470" cy="1383912"/>
          </a:xfrm>
          <a:prstGeom prst="rect">
            <a:avLst/>
          </a:prstGeom>
        </p:spPr>
      </p:pic>
      <p:pic>
        <p:nvPicPr>
          <p:cNvPr id="10" name="Picture 9">
            <a:hlinkClick r:id="rId6" action="ppaction://hlinksldjump"/>
            <a:extLst>
              <a:ext uri="{FF2B5EF4-FFF2-40B4-BE49-F238E27FC236}">
                <a16:creationId xmlns:a16="http://schemas.microsoft.com/office/drawing/2014/main" xmlns="" id="{99F79902-D845-4948-9A8D-BC737DA839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125" y="987800"/>
            <a:ext cx="1476884" cy="17436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5A3D29D-2006-4BE0-AEF2-ABC918DCEA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406" y="447115"/>
            <a:ext cx="1545470" cy="1383912"/>
          </a:xfrm>
          <a:prstGeom prst="rect">
            <a:avLst/>
          </a:prstGeom>
        </p:spPr>
      </p:pic>
      <p:pic>
        <p:nvPicPr>
          <p:cNvPr id="12" name="Picture 11">
            <a:hlinkClick r:id="rId9" action="ppaction://hlinksldjump"/>
            <a:extLst>
              <a:ext uri="{FF2B5EF4-FFF2-40B4-BE49-F238E27FC236}">
                <a16:creationId xmlns:a16="http://schemas.microsoft.com/office/drawing/2014/main" xmlns="" id="{B9F6EF56-EFE5-46AA-BEED-938FE1E31A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925" y="844925"/>
            <a:ext cx="1476884" cy="17436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ABCEBFF-5DE1-4042-94D0-113FF0A7D80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063" y="304240"/>
            <a:ext cx="1545470" cy="13839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16677DD5-4B38-44EE-AE03-4CE69860F1F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08766"/>
            <a:ext cx="4571999" cy="33481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8E58EB64-C11F-4AA8-BD51-6B7EDB3365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6308766"/>
            <a:ext cx="4571999" cy="33481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468116E2-9E2A-444E-92F8-B1A7CB14769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974630"/>
            <a:ext cx="4571999" cy="33481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4AF2A1C0-A62D-4A01-AB2A-74ABC46C1AC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2974630"/>
            <a:ext cx="4571999" cy="334819"/>
          </a:xfrm>
          <a:prstGeom prst="rect">
            <a:avLst/>
          </a:prstGeom>
        </p:spPr>
      </p:pic>
      <p:sp>
        <p:nvSpPr>
          <p:cNvPr id="42" name="Flowchart: Summing Junction 41">
            <a:hlinkClick r:id="rId13" action="ppaction://hlinksldjump"/>
            <a:extLst>
              <a:ext uri="{FF2B5EF4-FFF2-40B4-BE49-F238E27FC236}">
                <a16:creationId xmlns:a16="http://schemas.microsoft.com/office/drawing/2014/main" xmlns="" id="{E51D645D-F5EB-48AD-9720-05E0BE57DF46}"/>
              </a:ext>
            </a:extLst>
          </p:cNvPr>
          <p:cNvSpPr/>
          <p:nvPr/>
        </p:nvSpPr>
        <p:spPr>
          <a:xfrm>
            <a:off x="4234192" y="5486278"/>
            <a:ext cx="486801" cy="649068"/>
          </a:xfrm>
          <a:prstGeom prst="flowChartSummingJunction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1"/>
          <p:cNvSpPr txBox="1">
            <a:spLocks noChangeArrowheads="1"/>
          </p:cNvSpPr>
          <p:nvPr/>
        </p:nvSpPr>
        <p:spPr bwMode="auto">
          <a:xfrm>
            <a:off x="1185862" y="3749526"/>
            <a:ext cx="6639752" cy="101715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2922" tIns="46461" rIns="92922" bIns="46461">
            <a:spAutoFit/>
          </a:bodyPr>
          <a:lstStyle/>
          <a:p>
            <a:pPr algn="ctr"/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773155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812" y="-50426"/>
            <a:ext cx="1456072" cy="1856600"/>
          </a:xfrm>
          <a:prstGeom prst="rect">
            <a:avLst/>
          </a:prstGeom>
        </p:spPr>
      </p:pic>
      <p:pic>
        <p:nvPicPr>
          <p:cNvPr id="5" name="Picture 4">
            <a:hlinkClick r:id="rId4" action="ppaction://hlinksldjump"/>
            <a:extLst>
              <a:ext uri="{FF2B5EF4-FFF2-40B4-BE49-F238E27FC236}">
                <a16:creationId xmlns:a16="http://schemas.microsoft.com/office/drawing/2014/main" xmlns="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621" y="4860842"/>
            <a:ext cx="1476884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327" y="4348732"/>
            <a:ext cx="1545470" cy="1383912"/>
          </a:xfrm>
          <a:prstGeom prst="rect">
            <a:avLst/>
          </a:prstGeom>
        </p:spPr>
      </p:pic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xmlns="" id="{A468FF43-48BE-45C8-AE0E-72371E21D00D}"/>
              </a:ext>
            </a:extLst>
          </p:cNvPr>
          <p:cNvSpPr/>
          <p:nvPr/>
        </p:nvSpPr>
        <p:spPr>
          <a:xfrm>
            <a:off x="302419" y="266246"/>
            <a:ext cx="7962900" cy="418193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8A1AF95E-ACBD-46E9-8F43-1F6D65A0D221}"/>
              </a:ext>
            </a:extLst>
          </p:cNvPr>
          <p:cNvSpPr/>
          <p:nvPr/>
        </p:nvSpPr>
        <p:spPr>
          <a:xfrm rot="5600923">
            <a:off x="3504627" y="5282660"/>
            <a:ext cx="2438330" cy="188234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extLst>
              <a:ext uri="{FF2B5EF4-FFF2-40B4-BE49-F238E27FC236}">
                <a16:creationId xmlns:a16="http://schemas.microsoft.com/office/drawing/2014/main" xmlns="" id="{AA693000-41B6-4481-BACC-F3E8F4F6DBBA}"/>
              </a:ext>
            </a:extLst>
          </p:cNvPr>
          <p:cNvSpPr/>
          <p:nvPr/>
        </p:nvSpPr>
        <p:spPr>
          <a:xfrm rot="586976" flipH="1">
            <a:off x="3987004" y="3659446"/>
            <a:ext cx="1733204" cy="899514"/>
          </a:xfrm>
          <a:prstGeom prst="homePlate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</a:t>
            </a:r>
            <a:r>
              <a:rPr kumimoji="0" lang="en-US" sz="2800" b="1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 action="ppaction://hlinksldjump"/>
              </a:rPr>
              <a:t>HOME</a:t>
            </a:r>
            <a:endParaRPr kumimoji="0" lang="en-US" sz="2800" b="1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605" y="5667017"/>
            <a:ext cx="714375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xmlns="" id="{9A9D8C94-FF71-4542-A1F8-47F84D77E78E}"/>
              </a:ext>
            </a:extLst>
          </p:cNvPr>
          <p:cNvSpPr/>
          <p:nvPr/>
        </p:nvSpPr>
        <p:spPr>
          <a:xfrm>
            <a:off x="4126706" y="3870476"/>
            <a:ext cx="115805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01" y="5154122"/>
            <a:ext cx="873043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873043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522" y="2951938"/>
            <a:ext cx="583484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2965" y="3312454"/>
            <a:ext cx="660121" cy="843194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870" y="3822035"/>
            <a:ext cx="535781" cy="1190625"/>
          </a:xfrm>
          <a:prstGeom prst="rect">
            <a:avLst/>
          </a:prstGeom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11919" y="257175"/>
            <a:ext cx="9182100" cy="412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075" tIns="55538" rIns="111075" bIns="55538">
            <a:spAutoFit/>
          </a:bodyPr>
          <a:lstStyle/>
          <a:p>
            <a:r>
              <a:rPr lang="en-US" altLang="en-US" sz="2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altLang="en-US" sz="2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en-US" altLang="en-US" sz="2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A.  </a:t>
            </a:r>
          </a:p>
          <a:p>
            <a:r>
              <a:rPr lang="en-US" altLang="en-US" sz="2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en-US" altLang="en-US" sz="2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B. </a:t>
            </a:r>
          </a:p>
          <a:p>
            <a:r>
              <a:rPr lang="en-US" altLang="en-US" sz="2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en-US" altLang="en-US" sz="2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C. </a:t>
            </a:r>
          </a:p>
          <a:p>
            <a:r>
              <a:rPr lang="en-US" altLang="en-US" sz="2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en-US" altLang="en-US" sz="2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D. 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646635" y="2000251"/>
            <a:ext cx="64889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39478" y="2847976"/>
            <a:ext cx="68937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546622" y="3695700"/>
            <a:ext cx="74771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524000" y="1143000"/>
            <a:ext cx="953691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Oval 24">
            <a:extLst>
              <a:ext uri="{FF2B5EF4-FFF2-40B4-BE49-F238E27FC236}"/>
            </a:extLst>
          </p:cNvPr>
          <p:cNvSpPr/>
          <p:nvPr/>
        </p:nvSpPr>
        <p:spPr>
          <a:xfrm>
            <a:off x="1066800" y="1143000"/>
            <a:ext cx="419100" cy="587375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075" tIns="55538" rIns="111075" bIns="55538"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95596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>
        <p:sndAc>
          <p:stSnd>
            <p:snd r:embed="rId18" name="chimes.wav"/>
          </p:stSnd>
        </p:sndAc>
      </p:transition>
    </mc:Choice>
    <mc:Fallback>
      <p:transition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812" y="-50426"/>
            <a:ext cx="1456072" cy="1856600"/>
          </a:xfrm>
          <a:prstGeom prst="rect">
            <a:avLst/>
          </a:prstGeom>
        </p:spPr>
      </p:pic>
      <p:pic>
        <p:nvPicPr>
          <p:cNvPr id="5" name="Picture 4">
            <a:hlinkClick r:id="rId4" action="ppaction://hlinksldjump"/>
            <a:extLst>
              <a:ext uri="{FF2B5EF4-FFF2-40B4-BE49-F238E27FC236}">
                <a16:creationId xmlns:a16="http://schemas.microsoft.com/office/drawing/2014/main" xmlns="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621" y="4860842"/>
            <a:ext cx="1476884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327" y="4348732"/>
            <a:ext cx="1545470" cy="1383912"/>
          </a:xfrm>
          <a:prstGeom prst="rect">
            <a:avLst/>
          </a:prstGeom>
        </p:spPr>
      </p:pic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xmlns="" id="{A468FF43-48BE-45C8-AE0E-72371E21D00D}"/>
              </a:ext>
            </a:extLst>
          </p:cNvPr>
          <p:cNvSpPr/>
          <p:nvPr/>
        </p:nvSpPr>
        <p:spPr>
          <a:xfrm>
            <a:off x="381000" y="275771"/>
            <a:ext cx="7248525" cy="3877129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8A1AF95E-ACBD-46E9-8F43-1F6D65A0D221}"/>
              </a:ext>
            </a:extLst>
          </p:cNvPr>
          <p:cNvSpPr/>
          <p:nvPr/>
        </p:nvSpPr>
        <p:spPr>
          <a:xfrm rot="5600923">
            <a:off x="1818703" y="5025485"/>
            <a:ext cx="2438330" cy="188234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4" action="ppaction://hlinksldjump"/>
            <a:extLst>
              <a:ext uri="{FF2B5EF4-FFF2-40B4-BE49-F238E27FC236}">
                <a16:creationId xmlns:a16="http://schemas.microsoft.com/office/drawing/2014/main" xmlns="" id="{AA693000-41B6-4481-BACC-F3E8F4F6DBBA}"/>
              </a:ext>
            </a:extLst>
          </p:cNvPr>
          <p:cNvSpPr/>
          <p:nvPr/>
        </p:nvSpPr>
        <p:spPr>
          <a:xfrm rot="586976" flipH="1">
            <a:off x="2101055" y="4069021"/>
            <a:ext cx="1733204" cy="899514"/>
          </a:xfrm>
          <a:prstGeom prst="homePlate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680" y="5457467"/>
            <a:ext cx="714375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xmlns="" id="{9A9D8C94-FF71-4542-A1F8-47F84D77E78E}"/>
              </a:ext>
            </a:extLst>
          </p:cNvPr>
          <p:cNvSpPr/>
          <p:nvPr/>
        </p:nvSpPr>
        <p:spPr>
          <a:xfrm>
            <a:off x="3019425" y="4194326"/>
            <a:ext cx="115805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01" y="5154122"/>
            <a:ext cx="873043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873043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009" y="3437713"/>
            <a:ext cx="583484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18421" y="3664879"/>
            <a:ext cx="66012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491" y="3919037"/>
            <a:ext cx="371475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870" y="3822035"/>
            <a:ext cx="535781" cy="1190625"/>
          </a:xfrm>
          <a:prstGeom prst="rect">
            <a:avLst/>
          </a:prstGeom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89310" y="285751"/>
            <a:ext cx="9182100" cy="368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075" tIns="55538" rIns="111075" bIns="55538">
            <a:spAutoFit/>
          </a:bodyPr>
          <a:lstStyle/>
          <a:p>
            <a:r>
              <a:rPr lang="en-US" altLang="en-US" sz="29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9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altLang="en-US" sz="29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9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2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9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9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2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9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altLang="en-US" sz="2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9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9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2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9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altLang="en-US" sz="2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9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Select</a:t>
            </a:r>
            <a:r>
              <a:rPr lang="en-US" altLang="en-US" sz="2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9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29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A.  </a:t>
            </a:r>
          </a:p>
          <a:p>
            <a:r>
              <a:rPr lang="en-US" altLang="en-US" sz="2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en-US" altLang="en-US" sz="2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B. </a:t>
            </a:r>
          </a:p>
          <a:p>
            <a:r>
              <a:rPr lang="en-US" altLang="en-US" sz="2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en-US" altLang="en-US" sz="2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C. </a:t>
            </a:r>
          </a:p>
          <a:p>
            <a:r>
              <a:rPr lang="en-US" altLang="en-US" sz="2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en-US" altLang="en-US" sz="2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D. </a:t>
            </a:r>
          </a:p>
        </p:txBody>
      </p:sp>
      <p:pic>
        <p:nvPicPr>
          <p:cNvPr id="1026" name="Picture 2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654969" y="3348039"/>
            <a:ext cx="4000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618060" y="2600325"/>
            <a:ext cx="392906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643062" y="1662114"/>
            <a:ext cx="35718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685925" y="752475"/>
            <a:ext cx="257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Oval 22">
            <a:extLst>
              <a:ext uri="{FF2B5EF4-FFF2-40B4-BE49-F238E27FC236}"/>
            </a:extLst>
          </p:cNvPr>
          <p:cNvSpPr/>
          <p:nvPr/>
        </p:nvSpPr>
        <p:spPr>
          <a:xfrm>
            <a:off x="1143000" y="3429000"/>
            <a:ext cx="419100" cy="587375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075" tIns="55538" rIns="111075" bIns="55538"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230806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>
        <p:sndAc>
          <p:stSnd>
            <p:snd r:embed="rId20" name="chimes.wav"/>
          </p:stSnd>
        </p:sndAc>
      </p:transition>
    </mc:Choice>
    <mc:Fallback>
      <p:transition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8" grpId="0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812" y="-50426"/>
            <a:ext cx="1456072" cy="1856600"/>
          </a:xfrm>
          <a:prstGeom prst="rect">
            <a:avLst/>
          </a:prstGeom>
        </p:spPr>
      </p:pic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xmlns="" id="{A468FF43-48BE-45C8-AE0E-72371E21D00D}"/>
              </a:ext>
            </a:extLst>
          </p:cNvPr>
          <p:cNvSpPr/>
          <p:nvPr/>
        </p:nvSpPr>
        <p:spPr>
          <a:xfrm>
            <a:off x="373857" y="0"/>
            <a:ext cx="7498556" cy="4477204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8A1AF95E-ACBD-46E9-8F43-1F6D65A0D221}"/>
              </a:ext>
            </a:extLst>
          </p:cNvPr>
          <p:cNvSpPr/>
          <p:nvPr/>
        </p:nvSpPr>
        <p:spPr>
          <a:xfrm rot="5600923">
            <a:off x="1818703" y="5025485"/>
            <a:ext cx="2438330" cy="18823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5" action="ppaction://hlinksldjump"/>
            <a:extLst>
              <a:ext uri="{FF2B5EF4-FFF2-40B4-BE49-F238E27FC236}">
                <a16:creationId xmlns:a16="http://schemas.microsoft.com/office/drawing/2014/main" xmlns="" id="{AA693000-41B6-4481-BACC-F3E8F4F6DBBA}"/>
              </a:ext>
            </a:extLst>
          </p:cNvPr>
          <p:cNvSpPr/>
          <p:nvPr/>
        </p:nvSpPr>
        <p:spPr>
          <a:xfrm rot="586976" flipH="1">
            <a:off x="2101055" y="4069021"/>
            <a:ext cx="1733204" cy="899514"/>
          </a:xfrm>
          <a:prstGeom prst="homePlate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680" y="5457467"/>
            <a:ext cx="714375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xmlns="" id="{9A9D8C94-FF71-4542-A1F8-47F84D77E78E}"/>
              </a:ext>
            </a:extLst>
          </p:cNvPr>
          <p:cNvSpPr/>
          <p:nvPr/>
        </p:nvSpPr>
        <p:spPr>
          <a:xfrm>
            <a:off x="3019425" y="4194326"/>
            <a:ext cx="115805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01" y="5154122"/>
            <a:ext cx="873043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873043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009" y="3437713"/>
            <a:ext cx="583484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18421" y="3664879"/>
            <a:ext cx="66012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491" y="3919037"/>
            <a:ext cx="371475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819" y="5076160"/>
            <a:ext cx="535781" cy="1190625"/>
          </a:xfrm>
          <a:prstGeom prst="rect">
            <a:avLst/>
          </a:prstGeom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-125015" y="285751"/>
            <a:ext cx="9182100" cy="375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075" tIns="55538" rIns="111075" bIns="55538">
            <a:spAutoFit/>
          </a:bodyPr>
          <a:lstStyle/>
          <a:p>
            <a:r>
              <a:rPr lang="en-US" altLang="en-US" sz="2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A.  </a:t>
            </a:r>
          </a:p>
          <a:p>
            <a:r>
              <a:rPr lang="en-US" altLang="en-US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en-US" altLang="en-US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B. </a:t>
            </a:r>
          </a:p>
          <a:p>
            <a:r>
              <a:rPr lang="en-US" altLang="en-US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en-US" altLang="en-US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C. </a:t>
            </a:r>
          </a:p>
          <a:p>
            <a:r>
              <a:rPr lang="en-US" altLang="en-US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en-US" altLang="en-US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D. </a:t>
            </a: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371600" y="2743200"/>
            <a:ext cx="793906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371600" y="3505200"/>
            <a:ext cx="786771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295400" y="1295400"/>
            <a:ext cx="84388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272997" y="2057400"/>
            <a:ext cx="910609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22">
            <a:extLst>
              <a:ext uri="{FF2B5EF4-FFF2-40B4-BE49-F238E27FC236}"/>
            </a:extLst>
          </p:cNvPr>
          <p:cNvSpPr/>
          <p:nvPr/>
        </p:nvSpPr>
        <p:spPr>
          <a:xfrm>
            <a:off x="762000" y="2667000"/>
            <a:ext cx="457200" cy="533400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838" tIns="47419" rIns="94838" bIns="47419" anchor="ctr"/>
          <a:lstStyle/>
          <a:p>
            <a:pPr algn="ctr">
              <a:defRPr/>
            </a:pPr>
            <a:endParaRPr lang="en-US" sz="4800" b="1" i="1" dirty="0">
              <a:solidFill>
                <a:srgbClr val="FFFFFF"/>
              </a:solidFill>
            </a:endParaRPr>
          </a:p>
        </p:txBody>
      </p:sp>
      <p:sp>
        <p:nvSpPr>
          <p:cNvPr id="25" name="Flowchart: Summing Junction 24">
            <a:hlinkClick r:id="rId5" action="ppaction://hlinksldjump"/>
            <a:extLst>
              <a:ext uri="{FF2B5EF4-FFF2-40B4-BE49-F238E27FC236}">
                <a16:creationId xmlns:a16="http://schemas.microsoft.com/office/drawing/2014/main" xmlns="" id="{E51D645D-F5EB-48AD-9720-05E0BE57DF46}"/>
              </a:ext>
            </a:extLst>
          </p:cNvPr>
          <p:cNvSpPr/>
          <p:nvPr/>
        </p:nvSpPr>
        <p:spPr>
          <a:xfrm>
            <a:off x="8225167" y="5956178"/>
            <a:ext cx="486801" cy="649068"/>
          </a:xfrm>
          <a:prstGeom prst="flowChartSummingJunction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775778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>
        <p:sndAc>
          <p:stSnd>
            <p:snd r:embed="rId17" name="chimes.wav"/>
          </p:stSnd>
        </p:sndAc>
      </p:transition>
    </mc:Choice>
    <mc:Fallback>
      <p:transition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8" grpId="0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797300" y="893763"/>
            <a:ext cx="1676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u="sng">
                <a:solidFill>
                  <a:srgbClr val="000000"/>
                </a:solidFill>
              </a:rPr>
              <a:t>Tin học: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663700" y="449263"/>
            <a:ext cx="61849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b="1" i="1" dirty="0" err="1">
                <a:solidFill>
                  <a:srgbClr val="000000"/>
                </a:solidFill>
              </a:rPr>
              <a:t>Thứ</a:t>
            </a:r>
            <a:r>
              <a:rPr lang="en-US" sz="3000" b="1" i="1" dirty="0">
                <a:solidFill>
                  <a:srgbClr val="000000"/>
                </a:solidFill>
              </a:rPr>
              <a:t> </a:t>
            </a:r>
            <a:r>
              <a:rPr lang="en-US" sz="3000" b="1" i="1" dirty="0" err="1" smtClean="0">
                <a:solidFill>
                  <a:srgbClr val="000000"/>
                </a:solidFill>
              </a:rPr>
              <a:t>ngày</a:t>
            </a:r>
            <a:r>
              <a:rPr lang="en-US" sz="3000" b="1" i="1" dirty="0" smtClean="0">
                <a:solidFill>
                  <a:srgbClr val="000000"/>
                </a:solidFill>
              </a:rPr>
              <a:t>  </a:t>
            </a:r>
            <a:r>
              <a:rPr lang="en-US" sz="3000" b="1" i="1" dirty="0" err="1">
                <a:solidFill>
                  <a:srgbClr val="000000"/>
                </a:solidFill>
              </a:rPr>
              <a:t>tháng</a:t>
            </a:r>
            <a:r>
              <a:rPr lang="en-US" sz="3000" b="1" i="1" dirty="0">
                <a:solidFill>
                  <a:srgbClr val="000000"/>
                </a:solidFill>
              </a:rPr>
              <a:t> </a:t>
            </a:r>
            <a:r>
              <a:rPr lang="en-US" sz="3000" b="1" i="1" dirty="0" smtClean="0">
                <a:solidFill>
                  <a:srgbClr val="000000"/>
                </a:solidFill>
              </a:rPr>
              <a:t> </a:t>
            </a:r>
            <a:r>
              <a:rPr lang="en-US" sz="3000" b="1" i="1" dirty="0" err="1">
                <a:solidFill>
                  <a:srgbClr val="000000"/>
                </a:solidFill>
              </a:rPr>
              <a:t>năm</a:t>
            </a:r>
            <a:r>
              <a:rPr lang="en-US" sz="3000" b="1" i="1" dirty="0">
                <a:solidFill>
                  <a:srgbClr val="000000"/>
                </a:solidFill>
              </a:rPr>
              <a:t> </a:t>
            </a:r>
            <a:r>
              <a:rPr lang="en-US" sz="3000" b="1" i="1" dirty="0" smtClean="0">
                <a:solidFill>
                  <a:srgbClr val="000000"/>
                </a:solidFill>
              </a:rPr>
              <a:t>2021</a:t>
            </a:r>
            <a:endParaRPr lang="en-US" sz="3000" b="1" i="1" dirty="0">
              <a:solidFill>
                <a:srgbClr val="000000"/>
              </a:solidFill>
            </a:endParaRPr>
          </a:p>
        </p:txBody>
      </p:sp>
      <p:sp>
        <p:nvSpPr>
          <p:cNvPr id="29704" name="AutoShape 8"/>
          <p:cNvSpPr>
            <a:spLocks noChangeArrowheads="1"/>
          </p:cNvSpPr>
          <p:nvPr/>
        </p:nvSpPr>
        <p:spPr bwMode="auto">
          <a:xfrm>
            <a:off x="4343400" y="5410200"/>
            <a:ext cx="1295400" cy="533400"/>
          </a:xfrm>
          <a:prstGeom prst="star8">
            <a:avLst>
              <a:gd name="adj" fmla="val 38250"/>
            </a:avLst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048000"/>
            <a:ext cx="30353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32250" y="54864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304800" y="1828800"/>
            <a:ext cx="5867400" cy="838200"/>
          </a:xfrm>
          <a:prstGeom prst="star8">
            <a:avLst>
              <a:gd name="adj" fmla="val 38250"/>
            </a:avLst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            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762000" y="1524000"/>
            <a:ext cx="2438400" cy="533400"/>
          </a:xfrm>
          <a:prstGeom prst="star8">
            <a:avLst>
              <a:gd name="adj" fmla="val 38250"/>
            </a:avLst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382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/>
      <p:bldP spid="8" grpId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1022897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9: XOAY HÌNH, VIẾT CHỮ LÊN HÌNH VẼ</a:t>
            </a:r>
            <a:endParaRPr lang="en-US" sz="28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700" y="14503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HOẠT ĐỘNG CƠ BẢN.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041904" y="457200"/>
            <a:ext cx="1676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u="sng">
                <a:solidFill>
                  <a:srgbClr val="000000"/>
                </a:solidFill>
              </a:rPr>
              <a:t>Tin học: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062950" y="0"/>
            <a:ext cx="61849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b="1" i="1" dirty="0" err="1">
                <a:solidFill>
                  <a:srgbClr val="000000"/>
                </a:solidFill>
              </a:rPr>
              <a:t>Thứ</a:t>
            </a:r>
            <a:r>
              <a:rPr lang="en-US" sz="3000" b="1" i="1" dirty="0">
                <a:solidFill>
                  <a:srgbClr val="000000"/>
                </a:solidFill>
              </a:rPr>
              <a:t> </a:t>
            </a:r>
            <a:r>
              <a:rPr lang="en-US" sz="3000" b="1" i="1" dirty="0" err="1" smtClean="0">
                <a:solidFill>
                  <a:srgbClr val="000000"/>
                </a:solidFill>
              </a:rPr>
              <a:t>ngày</a:t>
            </a:r>
            <a:r>
              <a:rPr lang="en-US" sz="3000" b="1" i="1" dirty="0" smtClean="0">
                <a:solidFill>
                  <a:srgbClr val="000000"/>
                </a:solidFill>
              </a:rPr>
              <a:t>  </a:t>
            </a:r>
            <a:r>
              <a:rPr lang="en-US" sz="3000" b="1" i="1" dirty="0" err="1">
                <a:solidFill>
                  <a:srgbClr val="000000"/>
                </a:solidFill>
              </a:rPr>
              <a:t>tháng</a:t>
            </a:r>
            <a:r>
              <a:rPr lang="en-US" sz="3000" b="1" i="1" dirty="0">
                <a:solidFill>
                  <a:srgbClr val="000000"/>
                </a:solidFill>
              </a:rPr>
              <a:t> </a:t>
            </a:r>
            <a:r>
              <a:rPr lang="en-US" sz="3000" b="1" i="1" dirty="0" smtClean="0">
                <a:solidFill>
                  <a:srgbClr val="000000"/>
                </a:solidFill>
              </a:rPr>
              <a:t> </a:t>
            </a:r>
            <a:r>
              <a:rPr lang="en-US" sz="3000" b="1" i="1" dirty="0" err="1">
                <a:solidFill>
                  <a:srgbClr val="000000"/>
                </a:solidFill>
              </a:rPr>
              <a:t>năm</a:t>
            </a:r>
            <a:r>
              <a:rPr lang="en-US" sz="3000" b="1" i="1" dirty="0">
                <a:solidFill>
                  <a:srgbClr val="000000"/>
                </a:solidFill>
              </a:rPr>
              <a:t> </a:t>
            </a:r>
            <a:r>
              <a:rPr lang="en-US" sz="3000" b="1" i="1" dirty="0" smtClean="0">
                <a:solidFill>
                  <a:srgbClr val="000000"/>
                </a:solidFill>
              </a:rPr>
              <a:t>2021</a:t>
            </a:r>
            <a:endParaRPr lang="en-US" sz="3000" b="1" i="1" dirty="0">
              <a:solidFill>
                <a:srgbClr val="000000"/>
              </a:solidFill>
            </a:endParaRPr>
          </a:p>
        </p:txBody>
      </p:sp>
      <p:sp>
        <p:nvSpPr>
          <p:cNvPr id="14" name="Horizontal Scroll 13"/>
          <p:cNvSpPr/>
          <p:nvPr/>
        </p:nvSpPr>
        <p:spPr>
          <a:xfrm>
            <a:off x="457200" y="2133600"/>
            <a:ext cx="7086600" cy="3733800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922" tIns="46461" rIns="92922" bIns="46461" anchor="ctr"/>
          <a:lstStyle/>
          <a:p>
            <a:pPr marL="571500" indent="-571500">
              <a:defRPr/>
            </a:pP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endPara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defRPr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defRPr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71500" indent="-571500" algn="ctr">
              <a:defRPr/>
            </a:pP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1022897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9: XOAY HÌNH, VIẾT CHỮ LÊN HÌNH VẼ</a:t>
            </a:r>
            <a:endParaRPr lang="en-US" sz="28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700" y="14503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HOẠT ĐỘNG CƠ BẢN.</a:t>
            </a:r>
            <a:endParaRPr lang="en-US" sz="24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1917513"/>
            <a:ext cx="312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Xoay hình.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2362200" y="1907500"/>
            <a:ext cx="6781800" cy="1600200"/>
          </a:xfrm>
          <a:prstGeom prst="cloudCallout">
            <a:avLst>
              <a:gd name="adj1" fmla="val -42042"/>
              <a:gd name="adj2" fmla="val 718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 trao đổi với bạn, thực hiện các yêu cầu sau:</a:t>
            </a:r>
            <a:endParaRPr lang="en-US" sz="2800" b="1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60014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Vẽ chiếc đèn ông sao theo mẫu.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Pictures\sa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038600"/>
            <a:ext cx="2371725" cy="2371725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3810000" y="4038600"/>
            <a:ext cx="512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làm thế nào để vẽ được hình ông sao theo mẫu?</a:t>
            </a:r>
            <a:endParaRPr 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35680" y="4869597"/>
            <a:ext cx="5120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có </a:t>
            </a:r>
            <a:r>
              <a:rPr lang="en-US" sz="240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thể sử dụng công cụ </a:t>
            </a:r>
            <a:r>
              <a:rPr lang="en-US" sz="240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vẽ </a:t>
            </a:r>
          </a:p>
          <a:p>
            <a:r>
              <a:rPr lang="en-US" sz="240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Dùng </a:t>
            </a:r>
            <a:r>
              <a:rPr lang="en-US" sz="240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công cụ </a:t>
            </a:r>
            <a:r>
              <a:rPr lang="en-US" sz="240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 sẵn  </a:t>
            </a:r>
            <a:r>
              <a:rPr lang="en-US" sz="240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sau đó sử dụng công cụ </a:t>
            </a:r>
            <a:r>
              <a:rPr lang="en-US" sz="240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đường thẳng </a:t>
            </a:r>
            <a:r>
              <a:rPr lang="en-US" sz="240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nối </a:t>
            </a:r>
            <a:r>
              <a:rPr lang="en-US" sz="240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các cạnh lại với </a:t>
            </a:r>
            <a:r>
              <a:rPr lang="en-US" sz="240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nhau.</a:t>
            </a:r>
            <a:endParaRPr lang="en-US" sz="2400" b="1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041904" y="457200"/>
            <a:ext cx="1676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u="sng">
                <a:solidFill>
                  <a:srgbClr val="000000"/>
                </a:solidFill>
              </a:rPr>
              <a:t>Tin học: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062950" y="0"/>
            <a:ext cx="61849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b="1" i="1" dirty="0" err="1">
                <a:solidFill>
                  <a:srgbClr val="000000"/>
                </a:solidFill>
              </a:rPr>
              <a:t>Thứ</a:t>
            </a:r>
            <a:r>
              <a:rPr lang="en-US" sz="3000" b="1" i="1" dirty="0">
                <a:solidFill>
                  <a:srgbClr val="000000"/>
                </a:solidFill>
              </a:rPr>
              <a:t> </a:t>
            </a:r>
            <a:r>
              <a:rPr lang="en-US" sz="3000" b="1" i="1" dirty="0" err="1" smtClean="0">
                <a:solidFill>
                  <a:srgbClr val="000000"/>
                </a:solidFill>
              </a:rPr>
              <a:t>ngày</a:t>
            </a:r>
            <a:r>
              <a:rPr lang="en-US" sz="3000" b="1" i="1" dirty="0" smtClean="0">
                <a:solidFill>
                  <a:srgbClr val="000000"/>
                </a:solidFill>
              </a:rPr>
              <a:t>  </a:t>
            </a:r>
            <a:r>
              <a:rPr lang="en-US" sz="3000" b="1" i="1" dirty="0" err="1">
                <a:solidFill>
                  <a:srgbClr val="000000"/>
                </a:solidFill>
              </a:rPr>
              <a:t>tháng</a:t>
            </a:r>
            <a:r>
              <a:rPr lang="en-US" sz="3000" b="1" i="1" dirty="0">
                <a:solidFill>
                  <a:srgbClr val="000000"/>
                </a:solidFill>
              </a:rPr>
              <a:t> </a:t>
            </a:r>
            <a:r>
              <a:rPr lang="en-US" sz="3000" b="1" i="1" dirty="0" smtClean="0">
                <a:solidFill>
                  <a:srgbClr val="000000"/>
                </a:solidFill>
              </a:rPr>
              <a:t> </a:t>
            </a:r>
            <a:r>
              <a:rPr lang="en-US" sz="3000" b="1" i="1" dirty="0" err="1">
                <a:solidFill>
                  <a:srgbClr val="000000"/>
                </a:solidFill>
              </a:rPr>
              <a:t>năm</a:t>
            </a:r>
            <a:r>
              <a:rPr lang="en-US" sz="3000" b="1" i="1" dirty="0">
                <a:solidFill>
                  <a:srgbClr val="000000"/>
                </a:solidFill>
              </a:rPr>
              <a:t> </a:t>
            </a:r>
            <a:r>
              <a:rPr lang="en-US" sz="3000" b="1" i="1" dirty="0" smtClean="0">
                <a:solidFill>
                  <a:srgbClr val="000000"/>
                </a:solidFill>
              </a:rPr>
              <a:t>2021</a:t>
            </a:r>
            <a:endParaRPr lang="en-US" sz="3000" b="1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 animBg="1"/>
      <p:bldP spid="11" grpId="0"/>
      <p:bldP spid="34" grpId="0"/>
      <p:bldP spid="3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676</Words>
  <Application>Microsoft Office PowerPoint</Application>
  <PresentationFormat>On-screen Show (4:3)</PresentationFormat>
  <Paragraphs>100</Paragraphs>
  <Slides>19</Slides>
  <Notes>6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Clip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Dell</cp:lastModifiedBy>
  <cp:revision>81</cp:revision>
  <dcterms:created xsi:type="dcterms:W3CDTF">2018-10-24T12:46:34Z</dcterms:created>
  <dcterms:modified xsi:type="dcterms:W3CDTF">2021-08-31T03:22:03Z</dcterms:modified>
</cp:coreProperties>
</file>