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Override4.xml" ContentType="application/vnd.openxmlformats-officedocument.themeOverride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319" r:id="rId5"/>
    <p:sldId id="321" r:id="rId6"/>
    <p:sldId id="320" r:id="rId7"/>
    <p:sldId id="322" r:id="rId8"/>
    <p:sldId id="323" r:id="rId9"/>
    <p:sldId id="329" r:id="rId10"/>
    <p:sldId id="313" r:id="rId11"/>
    <p:sldId id="325" r:id="rId12"/>
    <p:sldId id="310" r:id="rId13"/>
    <p:sldId id="326" r:id="rId14"/>
    <p:sldId id="307" r:id="rId15"/>
    <p:sldId id="318" r:id="rId16"/>
    <p:sldId id="328" r:id="rId17"/>
    <p:sldId id="317" r:id="rId18"/>
    <p:sldId id="306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8AC7A"/>
    <a:srgbClr val="529084"/>
    <a:srgbClr val="43756C"/>
    <a:srgbClr val="E3943C"/>
    <a:srgbClr val="6A4B2E"/>
    <a:srgbClr val="F3D35A"/>
    <a:srgbClr val="D1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9" autoAdjust="0"/>
  </p:normalViewPr>
  <p:slideViewPr>
    <p:cSldViewPr snapToGrid="0">
      <p:cViewPr varScale="1">
        <p:scale>
          <a:sx n="43" d="100"/>
          <a:sy n="43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9B5F-BF25-4B3D-AAD2-271E16EACD1C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9430-8BE5-4EE2-8DE9-20E42445A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3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2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1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37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A9A3B-9B72-4B76-8DAD-98CADB53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CF679B-06E6-4E96-B27A-DA15142A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921B5-7502-4707-B168-49AEE5C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FE8B8-676B-4453-856A-5D08C753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8F932-90C2-4732-B78D-404A266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975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0FB77E-EE39-4E71-8799-4AD931B1C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622311-9F67-4A9C-A2D4-C14EB2E9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95ED25-6D5A-4E3C-9C8C-CF7DC6EA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3ECD97-5078-44C5-AA4A-4E420EE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69FB9-8443-42FC-BCFB-A5BF74BA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59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1348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55329-945E-4BC0-A4F0-A290683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B8756-850F-410A-BC20-6BCC6E9E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68C51-68B3-44F0-9D3F-59DA982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5B8A9-EE5D-42DF-BC8B-93034E0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6395B-4A8A-4287-B5BE-38249FA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847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38156-860F-4CD7-B6FF-3290362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9BF8EC-C9AA-4195-94C2-BA20D3B5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56C189-A9BF-4684-B424-D7D74167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13D11E-07E9-4930-A926-8BBFE6B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1BB36-C9FF-4F3E-B95A-7CD38C0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82A5F-0835-41FA-AFB3-F45408F0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624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4A696-8921-4C56-BDE7-546F348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28E5C-CDBC-4CF7-9D73-59F1845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8E705F-332B-497C-BC73-1019D350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087FC8-9858-450F-A885-630AD9B02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E1CD0-0E28-443C-8C94-535F20F51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882EFE-3CE0-4AC6-AA71-157DDAF0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04B3FE-04DC-4013-9D4C-9F7F360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688C6D-0C61-48B5-8CB6-8B8FBD64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860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CE14A-385B-46E2-AF79-8878FF98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2110A8-3ABC-4DFF-B402-14D1490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292C7A-4423-4513-80A7-670B180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C4765D-17A4-42E9-84D8-4FADD738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132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040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089AC-F800-4F89-A8FD-5BDCFB2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F7EE5-510F-4CA5-B798-769A4B4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7D1304-5B76-4D16-BAB4-90330D306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278514-B8C7-430C-BA67-9FCF7CF7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FF16F9-FF5F-4B1B-BBCE-96D422F2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479C1-1B37-4F9B-9C0B-1F5BF42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170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24F56-CBFC-4B75-8167-63856BFC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228F2C-854F-4743-B8E5-58E893F3D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042F3D-2109-4F55-A484-062C7E2B5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6B166-4DC0-4667-AE9F-9ED56DD4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C4265C-80CF-4EF6-ADB8-941341F3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AB5CBA-CD9F-4C1F-836F-141D4E15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24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FEB8EC-B106-45BF-BB1E-DED43FF8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A6ADEA-BF04-4256-84DF-0FC20034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AF5ED-950C-4E15-9B10-217DA502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C1-D2CC-4652-BE4C-6B55623E5868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20B8F-0887-47FA-91AF-E620A295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2BB721-8B16-4DF1-80E6-D9C348064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3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2.xml"/><Relationship Id="rId7" Type="http://schemas.openxmlformats.org/officeDocument/2006/relationships/image" Target="../media/image25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10" Type="http://schemas.openxmlformats.org/officeDocument/2006/relationships/image" Target="../media/image35.png"/><Relationship Id="rId4" Type="http://schemas.openxmlformats.org/officeDocument/2006/relationships/tags" Target="../tags/tag46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0.xml"/><Relationship Id="rId7" Type="http://schemas.openxmlformats.org/officeDocument/2006/relationships/image" Target="../media/image1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2.xml"/><Relationship Id="rId1" Type="http://schemas.openxmlformats.org/officeDocument/2006/relationships/themeOverride" Target="../theme/themeOverr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5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7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14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14.png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3986726" y="321829"/>
            <a:ext cx="5122310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>
                <a:solidFill>
                  <a:srgbClr val="E3943C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400" b="1" dirty="0">
              <a:solidFill>
                <a:srgbClr val="E3943C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994688" y="2160556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4400" b="1" i="1" dirty="0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Bài</a:t>
            </a:r>
            <a:r>
              <a:rPr lang="en-US" altLang="zh-CN" sz="4400" b="1" i="1" dirty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1: </a:t>
            </a:r>
            <a:r>
              <a:rPr lang="en-US" altLang="zh-CN" sz="4400" b="1" i="1" dirty="0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Những</a:t>
            </a:r>
            <a:r>
              <a:rPr lang="en-US" altLang="zh-CN" sz="4400" b="1" i="1" dirty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dirty="0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gì</a:t>
            </a:r>
            <a:r>
              <a:rPr lang="en-US" altLang="zh-CN" sz="4400" b="1" i="1" dirty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dirty="0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em</a:t>
            </a:r>
            <a:r>
              <a:rPr lang="en-US" altLang="zh-CN" sz="4400" b="1" i="1" dirty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dirty="0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đã</a:t>
            </a:r>
            <a:r>
              <a:rPr lang="en-US" altLang="zh-CN" sz="4400" b="1" i="1" dirty="0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 </a:t>
            </a:r>
            <a:r>
              <a:rPr lang="en-US" altLang="zh-CN" sz="4400" b="1" i="1" dirty="0" err="1">
                <a:solidFill>
                  <a:srgbClr val="C00000"/>
                </a:solidFill>
                <a:latin typeface="UTM Edwardian" panose="02040603050506020204" pitchFamily="18" charset="0"/>
                <a:ea typeface="+mj-ea"/>
              </a:rPr>
              <a:t>biết</a:t>
            </a:r>
            <a:endParaRPr lang="zh-CN" altLang="en-US" sz="4400" b="1" i="1" dirty="0">
              <a:solidFill>
                <a:srgbClr val="C00000"/>
              </a:solidFill>
              <a:ea typeface="+mj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327" y="1759755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793172" y="1243532"/>
            <a:ext cx="761296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400" b="1">
                <a:solidFill>
                  <a:srgbClr val="C00000"/>
                </a:solidFill>
                <a:ea typeface="微软雅黑" panose="020B0503020204020204" pitchFamily="34" charset="-122"/>
              </a:rPr>
              <a:t>CHỦ ĐỀ 4 – THẾ GIỚI LOGO</a:t>
            </a:r>
            <a:endParaRPr lang="zh-CN" altLang="en-US" sz="44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00881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87086"/>
            <a:ext cx="10915868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Bài 2 – SGK 85: </a:t>
            </a:r>
            <a:r>
              <a:rPr lang="en-US" sz="2800">
                <a:latin typeface="Arial" pitchFamily="34" charset="0"/>
                <a:cs typeface="Arial" pitchFamily="34" charset="0"/>
              </a:rPr>
              <a:t>Điền các câu lệnh, số đúng vào chỗ chấm để vẽ các hình theo mẫu rồi kiểm tra lại kết quả trên máy tính.</a:t>
            </a: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24747"/>
              </p:ext>
            </p:extLst>
          </p:nvPr>
        </p:nvGraphicFramePr>
        <p:xfrm>
          <a:off x="410890" y="1209776"/>
          <a:ext cx="11302139" cy="533311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1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2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lệnh 1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lệnh 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lệnh 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5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FD 50 RT 120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FD 50 RT 120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REPEAT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3 </a:t>
                      </a:r>
                    </a:p>
                    <a:p>
                      <a:pPr algn="ctr"/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[FD 50 RT 120]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REPEAT 3 </a:t>
                      </a:r>
                    </a:p>
                    <a:p>
                      <a:pPr algn="ctr"/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[FD 50 RT 360/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en-US" sz="2800" dirty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465"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30" y="2000296"/>
            <a:ext cx="1853972" cy="191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516" y="4209144"/>
            <a:ext cx="2569029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>
                <a:latin typeface="Arial" pitchFamily="34" charset="0"/>
                <a:cs typeface="Arial" pitchFamily="34" charset="0"/>
              </a:rPr>
              <a:t>FD 50 RT 90</a:t>
            </a:r>
          </a:p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pPr>
              <a:lnSpc>
                <a:spcPct val="130000"/>
              </a:lnSpc>
            </a:pP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6" y="4571998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REPEAT 4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[FD 50 RT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   ]</a:t>
            </a:r>
          </a:p>
          <a:p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183091" y="4571998"/>
            <a:ext cx="362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4 </a:t>
            </a:r>
          </a:p>
          <a:p>
            <a:r>
              <a:rPr lang="en-US" sz="2800">
                <a:latin typeface="Arial" pitchFamily="34" charset="0"/>
                <a:cs typeface="Arial" pitchFamily="34" charset="0"/>
              </a:rPr>
              <a:t>[FD 50 RT 360/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>
                <a:latin typeface="Arial" pitchFamily="34" charset="0"/>
                <a:cs typeface="Arial" pitchFamily="34" charset="0"/>
              </a:rPr>
              <a:t>]</a:t>
            </a:r>
          </a:p>
          <a:p>
            <a:endParaRPr lang="en-US" sz="28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730" y="4437174"/>
            <a:ext cx="1853972" cy="173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572" y="2935790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120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7602" y="2877376"/>
            <a:ext cx="522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001" y="4781063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90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001" y="5349077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90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7002" y="5872297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0000" y="4973857"/>
            <a:ext cx="71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43258" y="4973857"/>
            <a:ext cx="71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9308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13" grpId="0"/>
      <p:bldP spid="14" grpId="0"/>
      <p:bldP spid="15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87086"/>
            <a:ext cx="1091586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Bài 2 – SGK 85: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742387"/>
              </p:ext>
            </p:extLst>
          </p:nvPr>
        </p:nvGraphicFramePr>
        <p:xfrm>
          <a:off x="425404" y="716298"/>
          <a:ext cx="11302139" cy="587318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1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lệnh 1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lệnh 2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Dòng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lệnh 3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quả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FD 50 RT 72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REPEAT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…. </a:t>
                      </a:r>
                    </a:p>
                    <a:p>
                      <a:pPr algn="ctr"/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[FD 50 RT 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r>
                        <a:rPr lang="en-US" sz="2800" baseline="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REPEAT 5 </a:t>
                      </a:r>
                    </a:p>
                    <a:p>
                      <a:pPr algn="ctr"/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[FD 50 RT </a:t>
                      </a:r>
                      <a:r>
                        <a:rPr lang="en-US" sz="28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…….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/5</a:t>
                      </a:r>
                      <a:r>
                        <a:rPr lang="en-US" sz="2800"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0"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0544" y="3849318"/>
            <a:ext cx="2569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FD 50 RT 60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………………</a:t>
            </a:r>
          </a:p>
          <a:p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0230" y="4571998"/>
            <a:ext cx="2917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280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>
                <a:latin typeface="Arial" pitchFamily="34" charset="0"/>
                <a:cs typeface="Arial" pitchFamily="34" charset="0"/>
              </a:rPr>
              <a:t>[FD 50 RT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>
                <a:latin typeface="Arial" pitchFamily="34" charset="0"/>
                <a:cs typeface="Arial" pitchFamily="34" charset="0"/>
              </a:rPr>
              <a:t>    ]</a:t>
            </a:r>
          </a:p>
          <a:p>
            <a:endParaRPr lang="en-US" sz="2800"/>
          </a:p>
        </p:txBody>
      </p:sp>
      <p:sp>
        <p:nvSpPr>
          <p:cNvPr id="31" name="TextBox 30"/>
          <p:cNvSpPr txBox="1"/>
          <p:nvPr/>
        </p:nvSpPr>
        <p:spPr>
          <a:xfrm>
            <a:off x="6032617" y="4571996"/>
            <a:ext cx="3628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REPEAT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280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[FD 50 RT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…….</a:t>
            </a:r>
            <a:r>
              <a:rPr lang="en-US" sz="2800">
                <a:latin typeface="Arial" pitchFamily="34" charset="0"/>
                <a:cs typeface="Arial" pitchFamily="34" charset="0"/>
              </a:rPr>
              <a:t>/6]</a:t>
            </a:r>
          </a:p>
          <a:p>
            <a:pPr algn="ctr"/>
            <a:endParaRPr lang="en-US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672" y="1550988"/>
            <a:ext cx="1714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162" y="3977821"/>
            <a:ext cx="1962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201" y="175622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201" y="219493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72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201" y="258673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72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132" y="30134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72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2574" y="2028922"/>
            <a:ext cx="435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9031" y="2485570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72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2852" y="2442028"/>
            <a:ext cx="87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288" y="426684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0544" y="468321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776" y="50968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288" y="5514811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544" y="596510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FD 50 RT 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39657" y="4560407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78402" y="4991591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1197" y="4557482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55422" y="4991591"/>
            <a:ext cx="91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360</a:t>
            </a:r>
          </a:p>
        </p:txBody>
      </p:sp>
    </p:spTree>
    <p:extLst>
      <p:ext uri="{BB962C8B-B14F-4D97-AF65-F5344CB8AC3E}">
        <p14:creationId xmlns:p14="http://schemas.microsoft.com/office/powerpoint/2010/main" val="395583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16927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3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Vẽ đường đi của Rùa vào hình dưới theo các lệnh sau. Biết rằng mỗi ô vuông trong hình có cạnh là 10 bước. Kiểm tra lại kết quả trên máy tính.</a:t>
            </a: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690803" y="2310919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Các lệnh: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REPEAT 4 [FD 20 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LT 90 PU FD 10 RT 90 PD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REPEAT 4 [FD 40 LT 90 WAIT 10]</a:t>
            </a: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66634" y="1819994"/>
            <a:ext cx="4646715" cy="4399270"/>
            <a:chOff x="7045230" y="2806361"/>
            <a:chExt cx="3290716" cy="2981325"/>
          </a:xfrm>
        </p:grpSpPr>
        <p:grpSp>
          <p:nvGrpSpPr>
            <p:cNvPr id="4" name="Group 3"/>
            <p:cNvGrpSpPr/>
            <p:nvPr/>
          </p:nvGrpSpPr>
          <p:grpSpPr>
            <a:xfrm>
              <a:off x="7045230" y="2806361"/>
              <a:ext cx="3290716" cy="2981325"/>
              <a:chOff x="4644407" y="2816907"/>
              <a:chExt cx="3290716" cy="298132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323" y="2816907"/>
                <a:ext cx="2971800" cy="2981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Left Brace 1"/>
              <p:cNvSpPr/>
              <p:nvPr/>
            </p:nvSpPr>
            <p:spPr>
              <a:xfrm>
                <a:off x="4908551" y="2912157"/>
                <a:ext cx="71836" cy="237443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644407" y="291215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10</a:t>
                </a:r>
              </a:p>
            </p:txBody>
          </p:sp>
        </p:grpSp>
        <p:sp>
          <p:nvSpPr>
            <p:cNvPr id="5" name="Isosceles Triangle 4"/>
            <p:cNvSpPr/>
            <p:nvPr/>
          </p:nvSpPr>
          <p:spPr>
            <a:xfrm>
              <a:off x="8999551" y="4600575"/>
              <a:ext cx="247650" cy="27622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465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479961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4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Viết các lệnh để Rùa vẽ được hình dưới đây.</a:t>
            </a: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690803" y="2058644"/>
            <a:ext cx="6275831" cy="31085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Các lệnh: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REPEAT 4 [FD 20 RT 90 WAIT 10]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LT 90 PU FD 10 RT 90 PD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REPEAT 4 [FD 40 LT 90 WAIT 10]</a:t>
            </a:r>
          </a:p>
          <a:p>
            <a:pPr algn="just"/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55" y="2058644"/>
            <a:ext cx="2917474" cy="28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3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25122" y="-317738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50138" y="1501577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0337" y="1660176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8800" b="1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D.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6453" y="1897409"/>
            <a:ext cx="6591300" cy="1077163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E3943C"/>
                </a:solidFill>
                <a:latin typeface="+mj-ea"/>
                <a:ea typeface="+mj-ea"/>
              </a:rPr>
              <a:t>HOẠT ĐỘNG ỨNG DỤNG, </a:t>
            </a:r>
          </a:p>
          <a:p>
            <a:pPr algn="ctr"/>
            <a:r>
              <a:rPr lang="en-US" altLang="zh-CN" sz="3200" b="1">
                <a:solidFill>
                  <a:srgbClr val="E3943C"/>
                </a:solidFill>
                <a:latin typeface="+mj-ea"/>
                <a:ea typeface="+mj-ea"/>
              </a:rPr>
              <a:t>MỞ RỘNG</a:t>
            </a:r>
            <a:endParaRPr lang="zh-CN" altLang="en-US" sz="3200" b="1" dirty="0">
              <a:solidFill>
                <a:srgbClr val="E3943C"/>
              </a:solidFill>
              <a:latin typeface="+mj-ea"/>
              <a:ea typeface="+mj-ea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1552" y="2756831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1453" y="654530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918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 </a:t>
            </a:r>
            <a:r>
              <a:rPr lang="en-US" altLang="zh-CN" sz="2800">
                <a:latin typeface="Arial" pitchFamily="34" charset="0"/>
                <a:cs typeface="Arial" pitchFamily="34" charset="0"/>
              </a:rPr>
              <a:t>Theo em Rùa sẽ vẽ được hình gì khi thực  hiện các lệnh sau:</a:t>
            </a: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10776"/>
              </p:ext>
            </p:extLst>
          </p:nvPr>
        </p:nvGraphicFramePr>
        <p:xfrm>
          <a:off x="1096289" y="1177114"/>
          <a:ext cx="9381888" cy="52091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CÂU</a:t>
                      </a:r>
                      <a:r>
                        <a:rPr lang="en-US" sz="2800" baseline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KẾT</a:t>
                      </a:r>
                      <a:r>
                        <a:rPr lang="en-US" sz="2800" baseline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/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US" sz="2800"/>
                        <a:t>REPEAT 24 [FD 50 RT 15]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endParaRPr lang="en-US" sz="280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b. REPEAT 20 [FD 50 RT 360/120]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7" y="1800281"/>
            <a:ext cx="2053997" cy="199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8" y="4194628"/>
            <a:ext cx="2082334" cy="20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59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182816"/>
            <a:ext cx="10756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B1 – SGK 86: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00448"/>
              </p:ext>
            </p:extLst>
          </p:nvPr>
        </p:nvGraphicFramePr>
        <p:xfrm>
          <a:off x="1067260" y="891320"/>
          <a:ext cx="9615254" cy="523674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7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CÂU</a:t>
                      </a:r>
                      <a:r>
                        <a:rPr lang="en-US" sz="2800" baseline="0"/>
                        <a:t> LỆNH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KẾT</a:t>
                      </a:r>
                      <a:r>
                        <a:rPr lang="en-US" sz="2800" baseline="0"/>
                        <a:t> QUẢ</a:t>
                      </a:r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612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</a:pPr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c. REPEAT 8 [FD 40 RT 45]</a:t>
                      </a:r>
                      <a:endParaRPr lang="en-US" sz="280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d. REPEAT 5 [FD 100 RT 144]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3" y="1545771"/>
            <a:ext cx="2307998" cy="19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4" y="3799571"/>
            <a:ext cx="2307998" cy="224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94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49083" y="2210904"/>
            <a:ext cx="10499942" cy="26776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REPEAT 24 [FD 50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RT 15]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REPEAT 20 [FD 50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30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RT 360/120]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REPEAT 8 [FD 40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RT 45]</a:t>
            </a:r>
          </a:p>
          <a:p>
            <a:pPr marL="514350" indent="-514350" algn="just">
              <a:lnSpc>
                <a:spcPct val="150000"/>
              </a:lnSpc>
              <a:buAutoNum type="alphaLcPeriod" startAt="3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REPEAT 5 [FD 100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WAIT 60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RT 144]</a:t>
            </a:r>
          </a:p>
        </p:txBody>
      </p:sp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826189" y="690811"/>
            <a:ext cx="10756211" cy="12618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B2 – SGK 86: 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Thêm lệnh WAIT vào vị trí phù hợp trong các câu lệnh trên để quan sát được chuyển động của Rùa.</a:t>
            </a:r>
            <a:endParaRPr lang="en-US" altLang="zh-CN" sz="2800"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023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38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88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37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87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5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43756C"/>
                </a:solidFill>
                <a:latin typeface="+mj-ea"/>
                <a:ea typeface="+mj-ea"/>
              </a:rPr>
              <a:t>Cảm ơn các em đã theo dõi bài giảng.</a:t>
            </a:r>
          </a:p>
          <a:p>
            <a:pPr algn="ctr"/>
            <a:r>
              <a:rPr lang="en-US" altLang="zh-CN" sz="3200" b="1">
                <a:solidFill>
                  <a:srgbClr val="43756C"/>
                </a:solidFill>
                <a:latin typeface="+mj-ea"/>
                <a:ea typeface="+mj-ea"/>
              </a:rPr>
              <a:t>Hẹn gặp lại các em vào buổi học sau!</a:t>
            </a:r>
            <a:endParaRPr lang="zh-CN" altLang="en-US" sz="3200" b="1" dirty="0">
              <a:solidFill>
                <a:srgbClr val="43756C"/>
              </a:solidFill>
              <a:latin typeface="+mj-ea"/>
              <a:ea typeface="+mj-ea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28577" y="1892830"/>
            <a:ext cx="2495374" cy="3360373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275767" y="376624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Mục tiêu</a:t>
            </a:r>
            <a:endParaRPr lang="zh-CN" alt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2857" y="1623608"/>
            <a:ext cx="5492457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>
                <a:solidFill>
                  <a:srgbClr val="E3943C"/>
                </a:solidFill>
                <a:ea typeface="+mj-ea"/>
              </a:rPr>
              <a:t>1. Rèn kỹ năng sử dụng các câu lệnh và câu lệnh lặp;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45" y="1227331"/>
            <a:ext cx="1292464" cy="40785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931476-814C-48D0-BAE1-6D1F99479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>
            <a:off x="895867" y="2642683"/>
            <a:ext cx="949865" cy="2704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290" y="3830592"/>
            <a:ext cx="1213209" cy="1469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516B9-1202-41C3-9F44-B704DA7E9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3135" y="4216829"/>
            <a:ext cx="573074" cy="101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10D8D4-DEC0-44F1-B477-D07B1D957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5239" y="3550464"/>
            <a:ext cx="2085013" cy="21398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30F666A-2E74-44FC-ABBC-F48D5871F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 flipH="1">
            <a:off x="4100136" y="2620212"/>
            <a:ext cx="949865" cy="2704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283E1B-8855-4D4A-BFB1-08F4BCC57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1738922"/>
            <a:ext cx="910724" cy="103877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EAABC09F-AF77-467F-A546-D3DF3460B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4897148" y="3114687"/>
            <a:ext cx="916558" cy="857814"/>
          </a:xfrm>
          <a:prstGeom prst="rect">
            <a:avLst/>
          </a:prstGeom>
        </p:spPr>
      </p:pic>
      <p:sp>
        <p:nvSpPr>
          <p:cNvPr id="61" name="TextBox 18">
            <a:extLst>
              <a:ext uri="{FF2B5EF4-FFF2-40B4-BE49-F238E27FC236}">
                <a16:creationId xmlns:a16="http://schemas.microsoft.com/office/drawing/2014/main" id="{94A0AE0B-6661-44DB-915F-4D8FB097B08F}"/>
              </a:ext>
            </a:extLst>
          </p:cNvPr>
          <p:cNvSpPr txBox="1"/>
          <p:nvPr/>
        </p:nvSpPr>
        <p:spPr>
          <a:xfrm>
            <a:off x="6031886" y="3114687"/>
            <a:ext cx="5576598" cy="2892987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en-US" altLang="zh-CN" sz="3600" b="1">
                <a:solidFill>
                  <a:srgbClr val="E3943C"/>
                </a:solidFill>
                <a:ea typeface="+mj-ea"/>
              </a:rPr>
              <a:t>2. Luyện tập sử dụng câu lệnh lặp điều khiển Rùa vẽ được các hình tam giác, hình vuông, đa giác năm cạnh, đa giác sáu cạnh.</a:t>
            </a:r>
            <a:endParaRPr lang="zh-CN" altLang="en-US" sz="3600" b="1" dirty="0">
              <a:solidFill>
                <a:srgbClr val="E3943C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664631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768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5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760080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4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75808" y="1450039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A.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905" y="2141176"/>
            <a:ext cx="8316891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HƯỚNG DẪN CÀI ĐẶT LOGO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21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487623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10146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5874" y="1450039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B.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055" y="2159191"/>
            <a:ext cx="9299830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ÔN TẬP NHỮNG LỆNH CƠ BẢN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5249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91950" y="479961"/>
            <a:ext cx="0" cy="613954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5639866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0890" y="6619504"/>
            <a:ext cx="113810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490237"/>
              </p:ext>
            </p:extLst>
          </p:nvPr>
        </p:nvGraphicFramePr>
        <p:xfrm>
          <a:off x="895899" y="729646"/>
          <a:ext cx="10411041" cy="561702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7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432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LỆNH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HÀNH</a:t>
                      </a:r>
                      <a:r>
                        <a:rPr lang="en-US" sz="2800" baseline="0"/>
                        <a:t> ĐỘNG CỦA RÙA</a:t>
                      </a:r>
                      <a:endParaRPr lang="en-US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85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1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692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3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17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1033341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20848" y="-7052"/>
            <a:ext cx="945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Em hãy thực hành và ghi nhớ các lệnh dưới đây nhé: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5664" y="1346200"/>
            <a:ext cx="174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09312" y="196850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BK 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23826" y="249172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RT k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23826" y="3070780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LT k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023826" y="3597892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23826" y="415459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09312" y="4708254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7498" y="526394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CLEAN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76656" y="5804908"/>
            <a:ext cx="22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90990" y="13716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Tiến về phía trước m bước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90990" y="196850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Lùi về phía sau m bước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92804" y="249172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Quay phải k độ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05504" y="3014940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Quay trái k độ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80104" y="3597892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Nhấc bút, rùa không vẽ nữa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0104" y="4154594"/>
            <a:ext cx="607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Hạ bút, rùa tiếp tục vẽ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94618" y="470589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Xóa màn hình, rùa về vị trí xuất phát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94618" y="525868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Xóa màn hình, rùa đứng im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80104" y="5805658"/>
            <a:ext cx="6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Rùa về vị trí xuất phát</a:t>
            </a:r>
          </a:p>
        </p:txBody>
      </p:sp>
    </p:spTree>
    <p:extLst>
      <p:ext uri="{BB962C8B-B14F-4D97-AF65-F5344CB8AC3E}">
        <p14:creationId xmlns:p14="http://schemas.microsoft.com/office/powerpoint/2010/main" val="4167984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95072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763012" y="1332101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6170" y="1421011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C.</a:t>
            </a:r>
            <a:endParaRPr lang="zh-CN" altLang="en-US" sz="8800" b="1" dirty="0">
              <a:solidFill>
                <a:schemeClr val="bg1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463" y="2094681"/>
            <a:ext cx="8566495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>
                <a:solidFill>
                  <a:srgbClr val="E3943C"/>
                </a:solidFill>
                <a:latin typeface="Tahoma" pitchFamily="34" charset="0"/>
                <a:ea typeface="+mj-ea"/>
                <a:cs typeface="Tahoma" pitchFamily="34" charset="0"/>
              </a:rPr>
              <a:t>CÂU LỆNH LẶP</a:t>
            </a:r>
            <a:endParaRPr lang="zh-CN" altLang="en-US" sz="4400" b="1" dirty="0">
              <a:solidFill>
                <a:srgbClr val="E3943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938" y="631049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560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B3E772-19E0-4198-9A8F-8E564E988694}"/>
              </a:ext>
            </a:extLst>
          </p:cNvPr>
          <p:cNvSpPr txBox="1"/>
          <p:nvPr/>
        </p:nvSpPr>
        <p:spPr>
          <a:xfrm>
            <a:off x="768132" y="126018"/>
            <a:ext cx="11023818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800" b="1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 hành và so sánh sự giống, khác nhau khi rùa thực hiện các lệnh trong ba trường hợp dưới đây</a:t>
            </a:r>
            <a:endParaRPr lang="zh-CN" altLang="en-US" sz="2800" b="1" dirty="0"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E12E25-4F42-4589-9474-27A3BC197A10}"/>
              </a:ext>
            </a:extLst>
          </p:cNvPr>
          <p:cNvSpPr/>
          <p:nvPr/>
        </p:nvSpPr>
        <p:spPr>
          <a:xfrm>
            <a:off x="768132" y="501552"/>
            <a:ext cx="10499942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391529"/>
              </p:ext>
            </p:extLst>
          </p:nvPr>
        </p:nvGraphicFramePr>
        <p:xfrm>
          <a:off x="478051" y="1204686"/>
          <a:ext cx="11194178" cy="4905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8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baseline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 1</a:t>
                      </a:r>
                      <a:endParaRPr lang="en-US" sz="2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  <a:p>
                      <a:endParaRPr lang="en-US" sz="1400"/>
                    </a:p>
                    <a:p>
                      <a:endParaRPr lang="en-US" sz="1400"/>
                    </a:p>
                    <a:p>
                      <a:endParaRPr lang="en-US" sz="1400"/>
                    </a:p>
                    <a:p>
                      <a:endParaRPr lang="en-US" sz="1400"/>
                    </a:p>
                    <a:p>
                      <a:endParaRPr lang="en-US" sz="1400"/>
                    </a:p>
                    <a:p>
                      <a:endParaRPr lang="en-US" sz="1400"/>
                    </a:p>
                    <a:p>
                      <a:endParaRPr lang="en-US" sz="1400"/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TH2</a:t>
                      </a:r>
                      <a:endParaRPr lang="en-US" sz="2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 3</a:t>
                      </a:r>
                      <a:endParaRPr lang="en-US" sz="28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68AC7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330578" y="1316538"/>
            <a:ext cx="2356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  <a:p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FD 40 RT 90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0578" y="3627905"/>
            <a:ext cx="452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4 [FD 40 RT 90]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79219" y="4961806"/>
            <a:ext cx="6227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4 [FD 40 RT 90 Wait 60]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1536700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3318015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85" y="4771308"/>
            <a:ext cx="121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280041" y="5485026"/>
            <a:ext cx="1219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341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729" y="4799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CÂU LỆNH LẶP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4693" y="2242410"/>
            <a:ext cx="10033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Repeat  n [&lt;Các câu lệnh lặp lại&gt;]</a:t>
            </a:r>
          </a:p>
        </p:txBody>
      </p:sp>
      <p:sp>
        <p:nvSpPr>
          <p:cNvPr id="5" name="Rectangle 4"/>
          <p:cNvSpPr/>
          <p:nvPr/>
        </p:nvSpPr>
        <p:spPr>
          <a:xfrm>
            <a:off x="991450" y="3785057"/>
            <a:ext cx="11308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Ý nghĩa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Rùa sẽ lặp lại n lần các lệnh đặt trong cặp dấu […]</a:t>
            </a: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4693" y="2111784"/>
            <a:ext cx="10033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Wait n</a:t>
            </a:r>
          </a:p>
        </p:txBody>
      </p:sp>
      <p:sp>
        <p:nvSpPr>
          <p:cNvPr id="5" name="Rectangle 4"/>
          <p:cNvSpPr/>
          <p:nvPr/>
        </p:nvSpPr>
        <p:spPr>
          <a:xfrm>
            <a:off x="991450" y="3303366"/>
            <a:ext cx="113084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Ý nghĩa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- Rùa tạm dừng lại n tích tắc trước khi thực hiện </a:t>
            </a:r>
          </a:p>
          <a:p>
            <a:pPr lvl="0"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các lệnh tiếp theo.</a:t>
            </a:r>
          </a:p>
          <a:p>
            <a:pPr lvl="0"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- 1 giây = 60 tích tắc.</a:t>
            </a: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E3943C"/>
                </a:solidFill>
                <a:latin typeface="Tahoma" pitchFamily="34" charset="0"/>
                <a:cs typeface="Tahoma" pitchFamily="34" charset="0"/>
              </a:rPr>
              <a:t>CẤU TRÚC CÂU LỆNH CHỜ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唯美清新教师公开课PPT课件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11&quot;&gt;&lt;property id=&quot;20148&quot; value=&quot;5&quot;/&gt;&lt;property id=&quot;20300&quot; value=&quot;Slide 10&quot;/&gt;&lt;property id=&quot;20307&quot; value=&quot;313&quot;/&gt;&lt;/object&gt;&lt;object type=&quot;3&quot; unique_id=&quot;10013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4&quot;/&gt;&lt;property id=&quot;20307&quot; value=&quot;307&quot;/&gt;&lt;/object&gt;&lt;object type=&quot;3&quot; unique_id=&quot;10016&quot;&gt;&lt;property id=&quot;20148&quot; value=&quot;5&quot;/&gt;&lt;property id=&quot;20300&quot; value=&quot;Slide 15&quot;/&gt;&lt;property id=&quot;20307&quot; value=&quot;318&quot;/&gt;&lt;/object&gt;&lt;object type=&quot;3&quot; unique_id=&quot;10018&quot;&gt;&lt;property id=&quot;20148&quot; value=&quot;5&quot;/&gt;&lt;property id=&quot;20300&quot; value=&quot;Slide 17&quot;/&gt;&lt;property id=&quot;20307&quot; value=&quot;317&quot;/&gt;&lt;/object&gt;&lt;object type=&quot;3&quot; unique_id=&quot;10019&quot;&gt;&lt;property id=&quot;20148&quot; value=&quot;5&quot;/&gt;&lt;property id=&quot;20300&quot; value=&quot;Slide 18&quot;/&gt;&lt;property id=&quot;20307&quot; value=&quot;306&quot;/&gt;&lt;/object&gt;&lt;object type=&quot;3&quot; unique_id=&quot;10200&quot;&gt;&lt;property id=&quot;20148&quot; value=&quot;5&quot;/&gt;&lt;property id=&quot;20300&quot; value=&quot;Slide 4&quot;/&gt;&lt;property id=&quot;20307&quot; value=&quot;319&quot;/&gt;&lt;/object&gt;&lt;object type=&quot;3&quot; unique_id=&quot;10201&quot;&gt;&lt;property id=&quot;20148&quot; value=&quot;5&quot;/&gt;&lt;property id=&quot;20300&quot; value=&quot;Slide 6&quot;/&gt;&lt;property id=&quot;20307&quot; value=&quot;320&quot;/&gt;&lt;/object&gt;&lt;object type=&quot;3&quot; unique_id=&quot;10202&quot;&gt;&lt;property id=&quot;20148&quot; value=&quot;5&quot;/&gt;&lt;property id=&quot;20300&quot; value=&quot;Slide 5&quot;/&gt;&lt;property id=&quot;20307&quot; value=&quot;321&quot;/&gt;&lt;/object&gt;&lt;object type=&quot;3&quot; unique_id=&quot;10329&quot;&gt;&lt;property id=&quot;20148&quot; value=&quot;5&quot;/&gt;&lt;property id=&quot;20300&quot; value=&quot;Slide 7&quot;/&gt;&lt;property id=&quot;20307&quot; value=&quot;322&quot;/&gt;&lt;/object&gt;&lt;object type=&quot;3&quot; unique_id=&quot;10528&quot;&gt;&lt;property id=&quot;20148&quot; value=&quot;5&quot;/&gt;&lt;property id=&quot;20300&quot; value=&quot;Slide 8 - &amp;quot;CẤU TRÚC CÂU LỆNH LẶP&amp;quot;&quot;/&gt;&lt;property id=&quot;20307&quot; value=&quot;323&quot;/&gt;&lt;/object&gt;&lt;object type=&quot;3&quot; unique_id=&quot;10651&quot;&gt;&lt;property id=&quot;20148&quot; value=&quot;5&quot;/&gt;&lt;property id=&quot;20300&quot; value=&quot;Slide 11&quot;/&gt;&lt;property id=&quot;20307&quot; value=&quot;325&quot;/&gt;&lt;/object&gt;&lt;object type=&quot;3&quot; unique_id=&quot;10833&quot;&gt;&lt;property id=&quot;20148&quot; value=&quot;5&quot;/&gt;&lt;property id=&quot;20300&quot; value=&quot;Slide 13&quot;/&gt;&lt;property id=&quot;20307&quot; value=&quot;326&quot;/&gt;&lt;/object&gt;&lt;object type=&quot;3&quot; unique_id=&quot;10834&quot;&gt;&lt;property id=&quot;20148&quot; value=&quot;5&quot;/&gt;&lt;property id=&quot;20300&quot; value=&quot;Slide 16&quot;/&gt;&lt;property id=&quot;20307&quot; value=&quot;328&quot;/&gt;&lt;/object&gt;&lt;object type=&quot;3&quot; unique_id=&quot;10911&quot;&gt;&lt;property id=&quot;20148&quot; value=&quot;5&quot;/&gt;&lt;property id=&quot;20300&quot; value=&quot;Slide 9 - &amp;quot;CẤU TRÚC CÂU LỆNH CHỜ&amp;quot;&quot;/&gt;&lt;property id=&quot;20307&quot; value=&quot;32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24704"/>
      </a:accent1>
      <a:accent2>
        <a:srgbClr val="ADA221"/>
      </a:accent2>
      <a:accent3>
        <a:srgbClr val="BABA60"/>
      </a:accent3>
      <a:accent4>
        <a:srgbClr val="68AC7A"/>
      </a:accent4>
      <a:accent5>
        <a:srgbClr val="BBB5A6"/>
      </a:accent5>
      <a:accent6>
        <a:srgbClr val="8E846C"/>
      </a:accent6>
      <a:hlink>
        <a:srgbClr val="C24704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851</Words>
  <Application>Microsoft Office PowerPoint</Application>
  <PresentationFormat>Widescreen</PresentationFormat>
  <Paragraphs>260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微软雅黑</vt:lpstr>
      <vt:lpstr>Arial</vt:lpstr>
      <vt:lpstr>Calibri</vt:lpstr>
      <vt:lpstr>Tahoma</vt:lpstr>
      <vt:lpstr>Times New Roman</vt:lpstr>
      <vt:lpstr>UTM Edwardian</vt:lpstr>
      <vt:lpstr>方正隶书简体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CẤU TRÚC CÂU LỆNH LẶP</vt:lpstr>
      <vt:lpstr>CẤU TRÚC CÂU LỆNH CHỜ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唯美清新教师公开课PPT课件</dc:title>
  <dc:creator>lenovo</dc:creator>
  <cp:lastModifiedBy>Tung</cp:lastModifiedBy>
  <cp:revision>310</cp:revision>
  <dcterms:created xsi:type="dcterms:W3CDTF">2017-05-15T08:47:20Z</dcterms:created>
  <dcterms:modified xsi:type="dcterms:W3CDTF">2022-02-28T01:34:57Z</dcterms:modified>
</cp:coreProperties>
</file>