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31"/>
  </p:notesMasterIdLst>
  <p:handoutMasterIdLst>
    <p:handoutMasterId r:id="rId32"/>
  </p:handoutMasterIdLst>
  <p:sldIdLst>
    <p:sldId id="258" r:id="rId3"/>
    <p:sldId id="358" r:id="rId4"/>
    <p:sldId id="321" r:id="rId5"/>
    <p:sldId id="350" r:id="rId6"/>
    <p:sldId id="389" r:id="rId7"/>
    <p:sldId id="390" r:id="rId8"/>
    <p:sldId id="391" r:id="rId9"/>
    <p:sldId id="373" r:id="rId10"/>
    <p:sldId id="392" r:id="rId11"/>
    <p:sldId id="393" r:id="rId12"/>
    <p:sldId id="374" r:id="rId13"/>
    <p:sldId id="394" r:id="rId14"/>
    <p:sldId id="395" r:id="rId15"/>
    <p:sldId id="398" r:id="rId16"/>
    <p:sldId id="396" r:id="rId17"/>
    <p:sldId id="399" r:id="rId18"/>
    <p:sldId id="406" r:id="rId19"/>
    <p:sldId id="376" r:id="rId20"/>
    <p:sldId id="400" r:id="rId21"/>
    <p:sldId id="407" r:id="rId22"/>
    <p:sldId id="372" r:id="rId23"/>
    <p:sldId id="401" r:id="rId24"/>
    <p:sldId id="402" r:id="rId25"/>
    <p:sldId id="403" r:id="rId26"/>
    <p:sldId id="405" r:id="rId27"/>
    <p:sldId id="404" r:id="rId28"/>
    <p:sldId id="356" r:id="rId29"/>
    <p:sldId id="285" r:id="rId30"/>
  </p:sldIdLst>
  <p:sldSz cx="9144000" cy="5143500" type="screen16x9"/>
  <p:notesSz cx="9926638" cy="6797675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Tahoma" panose="020B0604030504040204" pitchFamily="34" charset="0"/>
      <p:regular r:id="rId48"/>
      <p:bold r:id="rId49"/>
    </p:embeddedFont>
  </p:embeddedFontLst>
  <p:custDataLst>
    <p:tags r:id="rId5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FFFF"/>
    <a:srgbClr val="000099"/>
    <a:srgbClr val="0000FF"/>
    <a:srgbClr val="E94744"/>
    <a:srgbClr val="EF9322"/>
    <a:srgbClr val="FDE03B"/>
    <a:srgbClr val="4AC0DC"/>
    <a:srgbClr val="F1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291" autoAdjust="0"/>
  </p:normalViewPr>
  <p:slideViewPr>
    <p:cSldViewPr snapToGrid="0">
      <p:cViewPr varScale="1">
        <p:scale>
          <a:sx n="92" d="100"/>
          <a:sy n="92" d="100"/>
        </p:scale>
        <p:origin x="78" y="2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026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7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43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19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62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05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12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54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90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3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83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1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85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7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3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00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6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9.png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9.png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9.png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9.png"/><Relationship Id="rId2" Type="http://schemas.microsoft.com/office/2007/relationships/media" Target="../media/media27.m4a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8.m4a"/><Relationship Id="rId7" Type="http://schemas.openxmlformats.org/officeDocument/2006/relationships/image" Target="../media/image24.svg"/><Relationship Id="rId2" Type="http://schemas.microsoft.com/office/2007/relationships/media" Target="../media/media28.m4a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8.mp4"/><Relationship Id="rId7" Type="http://schemas.openxmlformats.org/officeDocument/2006/relationships/image" Target="../media/image14.png"/><Relationship Id="rId2" Type="http://schemas.microsoft.com/office/2007/relationships/media" Target="../media/media8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5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917" y="755868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439" y="2400318"/>
            <a:ext cx="1860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31</a:t>
            </a:r>
            <a:endParaRPr lang="en-US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45DA25-AF6B-4271-9744-6A1DE882F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 advTm="50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FA7843-5D29-4774-BC15-066F6D34D786}"/>
              </a:ext>
            </a:extLst>
          </p:cNvPr>
          <p:cNvSpPr/>
          <p:nvPr/>
        </p:nvSpPr>
        <p:spPr>
          <a:xfrm>
            <a:off x="3664907" y="1207353"/>
            <a:ext cx="1516890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Wait 60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4722D936-58E2-43BB-8CBA-67DBDE8D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3" y="1942921"/>
            <a:ext cx="846550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latin typeface="Calibri" pitchFamily="34" charset="0"/>
              </a:rPr>
              <a:t>Rùa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sẽ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tạm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dừng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>
                <a:solidFill>
                  <a:srgbClr val="D60093"/>
                </a:solidFill>
                <a:latin typeface="Calibri" pitchFamily="34" charset="0"/>
              </a:rPr>
              <a:t>60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tíc</a:t>
            </a:r>
            <a:r>
              <a:rPr lang="en-US" altLang="en-US" sz="2400" dirty="0">
                <a:latin typeface="Calibri" pitchFamily="34" charset="0"/>
              </a:rPr>
              <a:t> (1 </a:t>
            </a:r>
            <a:r>
              <a:rPr lang="en-US" altLang="en-US" sz="2400" dirty="0" err="1">
                <a:latin typeface="Calibri" pitchFamily="34" charset="0"/>
              </a:rPr>
              <a:t>giây</a:t>
            </a:r>
            <a:r>
              <a:rPr lang="en-US" altLang="en-US" sz="2400" dirty="0">
                <a:latin typeface="Calibri" pitchFamily="34" charset="0"/>
              </a:rPr>
              <a:t>) </a:t>
            </a:r>
            <a:r>
              <a:rPr lang="en-US" altLang="en-US" sz="2400" dirty="0" err="1">
                <a:latin typeface="Calibri" pitchFamily="34" charset="0"/>
              </a:rPr>
              <a:t>trước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khi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thực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hiện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lệnh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tiếp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theo</a:t>
            </a:r>
            <a:endParaRPr lang="en-US" altLang="en-US" sz="2400" dirty="0">
              <a:latin typeface="Calibr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38C998-32EB-4BE2-8027-1522FC347A4D}"/>
              </a:ext>
            </a:extLst>
          </p:cNvPr>
          <p:cNvSpPr/>
          <p:nvPr/>
        </p:nvSpPr>
        <p:spPr>
          <a:xfrm>
            <a:off x="3817307" y="2502753"/>
            <a:ext cx="155254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Wait n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0EB7C9F-C6C5-4BB4-AB78-31AFC46D8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3" y="4026753"/>
            <a:ext cx="781415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latin typeface="Calibri" pitchFamily="34" charset="0"/>
              </a:rPr>
              <a:t>Rùa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sẽ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tạm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dừng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>
                <a:solidFill>
                  <a:srgbClr val="D60093"/>
                </a:solidFill>
                <a:latin typeface="Calibri" pitchFamily="34" charset="0"/>
              </a:rPr>
              <a:t>n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tíc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trước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khi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thực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hiện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lệnh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tiếp</a:t>
            </a: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400" dirty="0" err="1">
                <a:latin typeface="Calibri" pitchFamily="34" charset="0"/>
              </a:rPr>
              <a:t>theo</a:t>
            </a:r>
            <a:endParaRPr lang="en-US" altLang="en-US" sz="2400" dirty="0">
              <a:latin typeface="Calibri" pitchFamily="34" charset="0"/>
            </a:endParaRPr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07560E76-6677-41AE-BE71-B3D75DCB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507" y="3112353"/>
            <a:ext cx="2514600" cy="707886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Giữa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Wait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và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n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phải có dấu cách.</a:t>
            </a:r>
          </a:p>
        </p:txBody>
      </p:sp>
      <p:sp>
        <p:nvSpPr>
          <p:cNvPr id="15" name="AutoShape 66">
            <a:extLst>
              <a:ext uri="{FF2B5EF4-FFF2-40B4-BE49-F238E27FC236}">
                <a16:creationId xmlns:a16="http://schemas.microsoft.com/office/drawing/2014/main" id="{5F25C690-3D8C-464B-85F0-BD0BCEC3D9DC}"/>
              </a:ext>
            </a:extLst>
          </p:cNvPr>
          <p:cNvSpPr>
            <a:spLocks/>
          </p:cNvSpPr>
          <p:nvPr/>
        </p:nvSpPr>
        <p:spPr bwMode="auto">
          <a:xfrm rot="5400000">
            <a:off x="4903157" y="2979003"/>
            <a:ext cx="1143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16" name="Line 63">
            <a:extLst>
              <a:ext uri="{FF2B5EF4-FFF2-40B4-BE49-F238E27FC236}">
                <a16:creationId xmlns:a16="http://schemas.microsoft.com/office/drawing/2014/main" id="{28741E5F-1BCD-4EC8-B8EA-94BA07AA1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6507" y="3188553"/>
            <a:ext cx="685800" cy="3048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511DA9-7654-4326-AAB1-2BB83C205FB8}"/>
              </a:ext>
            </a:extLst>
          </p:cNvPr>
          <p:cNvSpPr/>
          <p:nvPr/>
        </p:nvSpPr>
        <p:spPr>
          <a:xfrm>
            <a:off x="211851" y="1188106"/>
            <a:ext cx="1776448" cy="5539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3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xét</a:t>
            </a:r>
            <a:endParaRPr lang="en-US" sz="3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3479F2-43C2-4936-9424-99A05C769E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78215"/>
      </p:ext>
    </p:extLst>
  </p:cSld>
  <p:clrMapOvr>
    <a:masterClrMapping/>
  </p:clrMapOvr>
  <p:transition advTm="32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trống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45680"/>
              </p:ext>
            </p:extLst>
          </p:nvPr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EB3518-C6FD-44C3-9A08-98E8547976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897811"/>
      </p:ext>
    </p:extLst>
  </p:cSld>
  <p:clrMapOvr>
    <a:masterClrMapping/>
  </p:clrMapOvr>
  <p:transition advTm="20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0589-EDE9-4179-A544-AA032F2A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b1">
            <a:hlinkClick r:id="" action="ppaction://media"/>
            <a:extLst>
              <a:ext uri="{FF2B5EF4-FFF2-40B4-BE49-F238E27FC236}">
                <a16:creationId xmlns:a16="http://schemas.microsoft.com/office/drawing/2014/main" id="{14AA4C03-90BC-4FEB-93FC-415545D8F8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148" b="2911"/>
          <a:stretch/>
        </p:blipFill>
        <p:spPr>
          <a:xfrm>
            <a:off x="243771" y="0"/>
            <a:ext cx="8656457" cy="5143500"/>
          </a:xfrm>
        </p:spPr>
      </p:pic>
    </p:spTree>
    <p:extLst>
      <p:ext uri="{BB962C8B-B14F-4D97-AF65-F5344CB8AC3E}">
        <p14:creationId xmlns:p14="http://schemas.microsoft.com/office/powerpoint/2010/main" val="1124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46"/>
    </mc:Choice>
    <mc:Fallback xmlns="">
      <p:transition advClick="0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trống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623587"/>
              </p:ext>
            </p:extLst>
          </p:nvPr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2A8B8C6-ED05-4168-9909-17096F902D55}"/>
              </a:ext>
            </a:extLst>
          </p:cNvPr>
          <p:cNvSpPr/>
          <p:nvPr/>
        </p:nvSpPr>
        <p:spPr>
          <a:xfrm>
            <a:off x="5949863" y="1941534"/>
            <a:ext cx="325677" cy="5135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60419C-F2F4-4D4B-9FAA-53D8BA0D9EC9}"/>
              </a:ext>
            </a:extLst>
          </p:cNvPr>
          <p:cNvSpPr/>
          <p:nvPr/>
        </p:nvSpPr>
        <p:spPr>
          <a:xfrm rot="5400000">
            <a:off x="5888941" y="2636589"/>
            <a:ext cx="566516" cy="419622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661F-CD06-4599-9364-25893DBFDD26}"/>
              </a:ext>
            </a:extLst>
          </p:cNvPr>
          <p:cNvSpPr/>
          <p:nvPr/>
        </p:nvSpPr>
        <p:spPr>
          <a:xfrm>
            <a:off x="5949863" y="3319397"/>
            <a:ext cx="374904" cy="3757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B43E86-A93A-433D-BC8D-FFB398558857}"/>
              </a:ext>
            </a:extLst>
          </p:cNvPr>
          <p:cNvSpPr/>
          <p:nvPr/>
        </p:nvSpPr>
        <p:spPr>
          <a:xfrm rot="5400000">
            <a:off x="5888940" y="3901101"/>
            <a:ext cx="566516" cy="534149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F436198-FF04-44E1-B599-041EA9C65E0B}"/>
              </a:ext>
            </a:extLst>
          </p:cNvPr>
          <p:cNvSpPr/>
          <p:nvPr/>
        </p:nvSpPr>
        <p:spPr>
          <a:xfrm rot="5400000">
            <a:off x="5905123" y="4572000"/>
            <a:ext cx="534150" cy="483818"/>
          </a:xfrm>
          <a:prstGeom prst="hex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7B61A4-05B3-4FB1-996B-1548FD02A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189499"/>
      </p:ext>
    </p:extLst>
  </p:cSld>
  <p:clrMapOvr>
    <a:masterClrMapping/>
  </p:clrMapOvr>
  <p:transition advTm="24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637318" y="726400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quay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360 chia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/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2A8B8C6-ED05-4168-9909-17096F902D55}"/>
              </a:ext>
            </a:extLst>
          </p:cNvPr>
          <p:cNvSpPr/>
          <p:nvPr/>
        </p:nvSpPr>
        <p:spPr>
          <a:xfrm>
            <a:off x="5949863" y="1941534"/>
            <a:ext cx="325677" cy="5135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60419C-F2F4-4D4B-9FAA-53D8BA0D9EC9}"/>
              </a:ext>
            </a:extLst>
          </p:cNvPr>
          <p:cNvSpPr/>
          <p:nvPr/>
        </p:nvSpPr>
        <p:spPr>
          <a:xfrm rot="5400000">
            <a:off x="5888941" y="2636589"/>
            <a:ext cx="566516" cy="419622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661F-CD06-4599-9364-25893DBFDD26}"/>
              </a:ext>
            </a:extLst>
          </p:cNvPr>
          <p:cNvSpPr/>
          <p:nvPr/>
        </p:nvSpPr>
        <p:spPr>
          <a:xfrm>
            <a:off x="5949863" y="3319397"/>
            <a:ext cx="374904" cy="3757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B43E86-A93A-433D-BC8D-FFB398558857}"/>
              </a:ext>
            </a:extLst>
          </p:cNvPr>
          <p:cNvSpPr/>
          <p:nvPr/>
        </p:nvSpPr>
        <p:spPr>
          <a:xfrm rot="5400000">
            <a:off x="5888940" y="3901101"/>
            <a:ext cx="566516" cy="534149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F436198-FF04-44E1-B599-041EA9C65E0B}"/>
              </a:ext>
            </a:extLst>
          </p:cNvPr>
          <p:cNvSpPr/>
          <p:nvPr/>
        </p:nvSpPr>
        <p:spPr>
          <a:xfrm rot="5400000">
            <a:off x="5905123" y="4572000"/>
            <a:ext cx="534150" cy="483818"/>
          </a:xfrm>
          <a:prstGeom prst="hex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662E66-5F95-49A9-A927-ECA78B965A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32111"/>
      </p:ext>
    </p:extLst>
  </p:cSld>
  <p:clrMapOvr>
    <a:masterClrMapping/>
  </p:clrMapOvr>
  <p:transition advTm="24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16"/>
              </p:ext>
            </p:extLst>
          </p:nvPr>
        </p:nvGraphicFramePr>
        <p:xfrm>
          <a:off x="87682" y="1225478"/>
          <a:ext cx="8830850" cy="3924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526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4246324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331CA2-63F7-4928-888A-91CB7DD684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905805"/>
      </p:ext>
    </p:extLst>
  </p:cSld>
  <p:clrMapOvr>
    <a:masterClrMapping/>
  </p:clrMapOvr>
  <p:transition advTm="9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9B03-7A3B-4883-8DA9-7052AAB2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55B2">
            <a:hlinkClick r:id="" action="ppaction://media"/>
            <a:extLst>
              <a:ext uri="{FF2B5EF4-FFF2-40B4-BE49-F238E27FC236}">
                <a16:creationId xmlns:a16="http://schemas.microsoft.com/office/drawing/2014/main" id="{B2E6BF54-9126-444D-94D1-5194FF0720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59" b="4027"/>
          <a:stretch/>
        </p:blipFill>
        <p:spPr>
          <a:xfrm>
            <a:off x="187890" y="0"/>
            <a:ext cx="8768219" cy="5175127"/>
          </a:xfrm>
        </p:spPr>
      </p:pic>
    </p:spTree>
    <p:extLst>
      <p:ext uri="{BB962C8B-B14F-4D97-AF65-F5344CB8AC3E}">
        <p14:creationId xmlns:p14="http://schemas.microsoft.com/office/powerpoint/2010/main" val="27294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83"/>
    </mc:Choice>
    <mc:Fallback xmlns="">
      <p:transition advClick="0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36470"/>
              </p:ext>
            </p:extLst>
          </p:nvPr>
        </p:nvGraphicFramePr>
        <p:xfrm>
          <a:off x="87682" y="1225478"/>
          <a:ext cx="8830850" cy="5369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526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4246324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CBADC7-8900-47EC-9FE6-798F8AB66B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102420"/>
      </p:ext>
    </p:extLst>
  </p:cSld>
  <p:clrMapOvr>
    <a:masterClrMapping/>
  </p:clrMapOvr>
  <p:transition advTm="22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F46DE-CD18-4FBC-B2C4-9A2C09677FAB}"/>
              </a:ext>
            </a:extLst>
          </p:cNvPr>
          <p:cNvSpPr/>
          <p:nvPr/>
        </p:nvSpPr>
        <p:spPr>
          <a:xfrm>
            <a:off x="2169397" y="1820081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Wait 60]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7DB1EB-BD2A-4D11-ACC5-E008E79DF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17296"/>
      </p:ext>
    </p:extLst>
  </p:cSld>
  <p:clrMapOvr>
    <a:masterClrMapping/>
  </p:clrMapOvr>
  <p:transition advTm="14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5B81-FCD0-41FA-893E-8C5FEC0E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b3">
            <a:hlinkClick r:id="" action="ppaction://media"/>
            <a:extLst>
              <a:ext uri="{FF2B5EF4-FFF2-40B4-BE49-F238E27FC236}">
                <a16:creationId xmlns:a16="http://schemas.microsoft.com/office/drawing/2014/main" id="{776E0CDF-6012-4064-8149-BDC9536528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2" b="3168"/>
          <a:stretch/>
        </p:blipFill>
        <p:spPr>
          <a:xfrm>
            <a:off x="277047" y="0"/>
            <a:ext cx="8589906" cy="5143500"/>
          </a:xfrm>
        </p:spPr>
      </p:pic>
    </p:spTree>
    <p:extLst>
      <p:ext uri="{BB962C8B-B14F-4D97-AF65-F5344CB8AC3E}">
        <p14:creationId xmlns:p14="http://schemas.microsoft.com/office/powerpoint/2010/main" val="34151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850"/>
    </mc:Choice>
    <mc:Fallback xmlns="">
      <p:transition advClick="0" advTm="5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5" objId="4"/>
        <p14:triggerEvt type="onClick" time="2595" objId="4"/>
        <p14:pauseEvt time="57315" objId="4"/>
        <p14:stopEvt time="57801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890" y="2711669"/>
            <a:ext cx="9427780" cy="9222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5: SỬ DỤNG CÂU LỆNH LẶP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701" y="4457701"/>
            <a:ext cx="279439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874986" y="903560"/>
            <a:ext cx="1736178" cy="92228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2698839" y="1275034"/>
            <a:ext cx="4301050" cy="122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4733F-4A34-4382-A57E-68B0850D097F}"/>
              </a:ext>
            </a:extLst>
          </p:cNvPr>
          <p:cNvSpPr txBox="1"/>
          <p:nvPr/>
        </p:nvSpPr>
        <p:spPr>
          <a:xfrm>
            <a:off x="2245009" y="3580799"/>
            <a:ext cx="4754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117)</a:t>
            </a:r>
            <a:endParaRPr lang="en-US" sz="2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8FF3CC-B8F6-488D-B588-F529861BC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33182"/>
      </p:ext>
    </p:extLst>
  </p:cSld>
  <p:clrMapOvr>
    <a:masterClrMapping/>
  </p:clrMapOvr>
  <p:transition spd="slow" advTm="1015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F46DE-CD18-4FBC-B2C4-9A2C09677FAB}"/>
              </a:ext>
            </a:extLst>
          </p:cNvPr>
          <p:cNvSpPr/>
          <p:nvPr/>
        </p:nvSpPr>
        <p:spPr>
          <a:xfrm>
            <a:off x="1599076" y="1683393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Wait 60]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D3CC4-C5EB-4532-9FD1-EF181847F578}"/>
              </a:ext>
            </a:extLst>
          </p:cNvPr>
          <p:cNvSpPr/>
          <p:nvPr/>
        </p:nvSpPr>
        <p:spPr>
          <a:xfrm>
            <a:off x="1608503" y="2206581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30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A8DFB-3F31-4EBA-ABDE-829F569FAE99}"/>
              </a:ext>
            </a:extLst>
          </p:cNvPr>
          <p:cNvSpPr/>
          <p:nvPr/>
        </p:nvSpPr>
        <p:spPr>
          <a:xfrm>
            <a:off x="1636783" y="2828750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10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F625F-0738-47AD-BCC3-BF034556D7D1}"/>
              </a:ext>
            </a:extLst>
          </p:cNvPr>
          <p:cNvSpPr/>
          <p:nvPr/>
        </p:nvSpPr>
        <p:spPr>
          <a:xfrm>
            <a:off x="1613216" y="3446205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80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907286B-C81A-477B-80D1-77FDF3931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26887"/>
      </p:ext>
    </p:extLst>
  </p:cSld>
  <p:clrMapOvr>
    <a:masterClrMapping/>
  </p:clrMapOvr>
  <p:transition advTm="31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586E-11C8-4CB8-A890-47D3A1D86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943" y="1510311"/>
            <a:ext cx="2737511" cy="26833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C828AB9-B0DC-42CB-9BD6-65AB978839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594042"/>
      </p:ext>
    </p:extLst>
  </p:cSld>
  <p:clrMapOvr>
    <a:masterClrMapping/>
  </p:clrMapOvr>
  <p:transition advTm="21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609B-EBAA-4537-8E53-09031D2F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5c1">
            <a:hlinkClick r:id="" action="ppaction://media"/>
            <a:extLst>
              <a:ext uri="{FF2B5EF4-FFF2-40B4-BE49-F238E27FC236}">
                <a16:creationId xmlns:a16="http://schemas.microsoft.com/office/drawing/2014/main" id="{F82582ED-AC78-4DE9-BFF3-7A81368035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0699" cy="5143500"/>
          </a:xfrm>
        </p:spPr>
      </p:pic>
    </p:spTree>
    <p:extLst>
      <p:ext uri="{BB962C8B-B14F-4D97-AF65-F5344CB8AC3E}">
        <p14:creationId xmlns:p14="http://schemas.microsoft.com/office/powerpoint/2010/main" val="135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538"/>
    </mc:Choice>
    <mc:Fallback xmlns="">
      <p:transition advClick="0" advTm="6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73" objId="7"/>
        <p14:triggerEvt type="onClick" time="5073" objId="7"/>
        <p14:stopEvt time="60815" objId="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586E-11C8-4CB8-A890-47D3A1D86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995" y="1572304"/>
            <a:ext cx="2737511" cy="2683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487AA8-30EF-4A25-B526-FE718B458937}"/>
              </a:ext>
            </a:extLst>
          </p:cNvPr>
          <p:cNvSpPr/>
          <p:nvPr/>
        </p:nvSpPr>
        <p:spPr>
          <a:xfrm>
            <a:off x="327494" y="1572304"/>
            <a:ext cx="661399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repeat 4[label [VIET NAM] PU FD 150 RT 90 FD 30]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53E9FB-1FFF-4E1E-BC41-599932FE41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20322"/>
      </p:ext>
    </p:extLst>
  </p:cSld>
  <p:clrMapOvr>
    <a:masterClrMapping/>
  </p:clrMapOvr>
  <p:transition advTm="44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4177F-E891-48FA-8197-6E30983DE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402" y="1667428"/>
            <a:ext cx="2189282" cy="2170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74B06-2F6A-4743-96D7-E37E62FA98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104021"/>
      </p:ext>
    </p:extLst>
  </p:cSld>
  <p:clrMapOvr>
    <a:masterClrMapping/>
  </p:clrMapOvr>
  <p:transition advTm="21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FFE4-D063-4D17-BEE2-12A7B5F4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c2">
            <a:hlinkClick r:id="" action="ppaction://media"/>
            <a:extLst>
              <a:ext uri="{FF2B5EF4-FFF2-40B4-BE49-F238E27FC236}">
                <a16:creationId xmlns:a16="http://schemas.microsoft.com/office/drawing/2014/main" id="{3875CE55-40A5-4AD7-AA42-FC544198AA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0699" cy="5143500"/>
          </a:xfrm>
        </p:spPr>
      </p:pic>
    </p:spTree>
    <p:extLst>
      <p:ext uri="{BB962C8B-B14F-4D97-AF65-F5344CB8AC3E}">
        <p14:creationId xmlns:p14="http://schemas.microsoft.com/office/powerpoint/2010/main" val="6740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68"/>
    </mc:Choice>
    <mc:Fallback xmlns="">
      <p:transition advClick="0" advTm="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7AA8-30EF-4A25-B526-FE718B458937}"/>
              </a:ext>
            </a:extLst>
          </p:cNvPr>
          <p:cNvSpPr/>
          <p:nvPr/>
        </p:nvSpPr>
        <p:spPr>
          <a:xfrm>
            <a:off x="1114759" y="1726582"/>
            <a:ext cx="661399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repeat 8[FD 50 RT 360/8]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B0F5E-AFF1-4598-82D8-1AE7F09C5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959" y="1486308"/>
            <a:ext cx="2189282" cy="2170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33B44-58A7-4429-8768-405635A9A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157647"/>
      </p:ext>
    </p:extLst>
  </p:cSld>
  <p:clrMapOvr>
    <a:masterClrMapping/>
  </p:clrMapOvr>
  <p:transition advTm="17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50" y="1287255"/>
            <a:ext cx="6787612" cy="2641565"/>
          </a:xfrm>
        </p:spPr>
        <p:txBody>
          <a:bodyPr>
            <a:noAutofit/>
          </a:bodyPr>
          <a:lstStyle/>
          <a:p>
            <a:pPr marL="282575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n [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82575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n</a:t>
            </a:r>
          </a:p>
          <a:p>
            <a:pPr marL="625475" lvl="1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tíc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tíc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928" y="517669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5A3897-C233-4092-936C-0DB51A1F63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355"/>
    </mc:Choice>
    <mc:Fallback xmlns="">
      <p:transition advClick="0" advTm="3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7AC5D3-485B-41F4-AC7B-74C723C8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9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393700" y="112860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282354" y="195703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282354" y="2663826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476715" y="116171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513002" y="1972427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513002" y="2669255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108114" y="121429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091851" y="2050349"/>
            <a:ext cx="727635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lặp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thay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thế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các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lặp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lại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nhiều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lần</a:t>
            </a:r>
            <a:endParaRPr lang="en-US" altLang="zh-CN" sz="17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091851" y="2757138"/>
            <a:ext cx="752481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được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Wait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để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làm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chậm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tốc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độ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di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chuyển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của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Rùa</a:t>
            </a:r>
            <a:endParaRPr lang="vi-VN" altLang="zh-CN" sz="17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2C26F9-D300-4B93-B1D8-CE9B3D2B31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 advTm="17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E77A0E5-7F42-4C8E-AC5F-7CE2943A8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15" y="1278292"/>
            <a:ext cx="1371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FD 100</a:t>
            </a:r>
          </a:p>
          <a:p>
            <a:pPr eaLnBrk="1" hangingPunct="1"/>
            <a:r>
              <a:rPr lang="en-US" altLang="en-US" sz="2800" dirty="0">
                <a:latin typeface="Calibri" pitchFamily="34" charset="0"/>
              </a:rPr>
              <a:t>RT 90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2DA3A08-A8E4-46AB-B9D4-790DE72AC4CF}"/>
              </a:ext>
            </a:extLst>
          </p:cNvPr>
          <p:cNvSpPr/>
          <p:nvPr/>
        </p:nvSpPr>
        <p:spPr>
          <a:xfrm>
            <a:off x="2064115" y="13887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456137-F86F-4C42-8089-E8D54302B11E}"/>
              </a:ext>
            </a:extLst>
          </p:cNvPr>
          <p:cNvSpPr/>
          <p:nvPr/>
        </p:nvSpPr>
        <p:spPr>
          <a:xfrm>
            <a:off x="2524429" y="1541122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1</a:t>
            </a:r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04B3C01-966D-47A3-9E12-F44E46425133}"/>
              </a:ext>
            </a:extLst>
          </p:cNvPr>
          <p:cNvSpPr/>
          <p:nvPr/>
        </p:nvSpPr>
        <p:spPr>
          <a:xfrm>
            <a:off x="2064115" y="23031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5E94F3-019F-4F30-9BF6-A68AEB7FB71C}"/>
              </a:ext>
            </a:extLst>
          </p:cNvPr>
          <p:cNvSpPr/>
          <p:nvPr/>
        </p:nvSpPr>
        <p:spPr>
          <a:xfrm>
            <a:off x="2521315" y="2455522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</a:t>
            </a:r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A4363C5-29C6-4EEB-9FD6-A2471CE0EB43}"/>
              </a:ext>
            </a:extLst>
          </p:cNvPr>
          <p:cNvSpPr/>
          <p:nvPr/>
        </p:nvSpPr>
        <p:spPr>
          <a:xfrm>
            <a:off x="2064115" y="31413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709964-80AC-4214-9378-4DD7C18C2DC2}"/>
              </a:ext>
            </a:extLst>
          </p:cNvPr>
          <p:cNvSpPr/>
          <p:nvPr/>
        </p:nvSpPr>
        <p:spPr>
          <a:xfrm>
            <a:off x="2521315" y="3293722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3</a:t>
            </a:r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5025600-86B4-4746-AE5E-A708497DEAFD}"/>
              </a:ext>
            </a:extLst>
          </p:cNvPr>
          <p:cNvSpPr/>
          <p:nvPr/>
        </p:nvSpPr>
        <p:spPr>
          <a:xfrm>
            <a:off x="2064115" y="3979522"/>
            <a:ext cx="304800" cy="6096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2C0F1-513E-41B6-AEA1-E0136F87A4A5}"/>
              </a:ext>
            </a:extLst>
          </p:cNvPr>
          <p:cNvSpPr/>
          <p:nvPr/>
        </p:nvSpPr>
        <p:spPr>
          <a:xfrm>
            <a:off x="2521315" y="4143590"/>
            <a:ext cx="3016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>
                <a:latin typeface="Calibri" pitchFamily="34" charset="0"/>
              </a:rPr>
              <a:t>4</a:t>
            </a:r>
            <a:endParaRPr lang="en-US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D7CC0AD3-286E-4A96-BBAE-4B986AF1E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176" y="2231412"/>
            <a:ext cx="480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charset="0"/>
              </a:rPr>
              <a:t>= Repeat 4 [FD 100 RT 90]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618A2D4-741D-41E0-9769-AD71D9BC2F73}"/>
              </a:ext>
            </a:extLst>
          </p:cNvPr>
          <p:cNvSpPr/>
          <p:nvPr/>
        </p:nvSpPr>
        <p:spPr>
          <a:xfrm>
            <a:off x="2749915" y="1236322"/>
            <a:ext cx="381000" cy="3429000"/>
          </a:xfrm>
          <a:prstGeom prst="rightBrace">
            <a:avLst>
              <a:gd name="adj1" fmla="val 8333"/>
              <a:gd name="adj2" fmla="val 364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F64125C7-EE52-421C-BCFB-61A76766F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52550"/>
            <a:ext cx="33528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lệnh lặp:</a:t>
            </a:r>
          </a:p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Avant" pitchFamily="34" charset="0"/>
              </a:rPr>
              <a:t>REPEAT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rgbClr val="0000CC"/>
                </a:solidFill>
                <a:latin typeface="Times New Roman" pitchFamily="18" charset="0"/>
              </a:rPr>
              <a:t>(đọc là ri-pít)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315" y="824838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Quan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2" name="Cloud Callout 41">
            <a:extLst>
              <a:ext uri="{FF2B5EF4-FFF2-40B4-BE49-F238E27FC236}">
                <a16:creationId xmlns:a16="http://schemas.microsoft.com/office/drawing/2014/main" id="{13500A05-922A-447A-B433-EC507BA72753}"/>
              </a:ext>
            </a:extLst>
          </p:cNvPr>
          <p:cNvSpPr/>
          <p:nvPr/>
        </p:nvSpPr>
        <p:spPr>
          <a:xfrm>
            <a:off x="3612787" y="1409773"/>
            <a:ext cx="4800600" cy="2438400"/>
          </a:xfrm>
          <a:prstGeom prst="cloudCallout">
            <a:avLst>
              <a:gd name="adj1" fmla="val 26928"/>
              <a:gd name="adj2" fmla="val 6178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BE1B951-5D6E-4C36-8B9D-6039A41E8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176" y="3141322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dirty="0" err="1">
                <a:latin typeface="Calibri" pitchFamily="34" charset="0"/>
              </a:rPr>
              <a:t>Thực</a:t>
            </a:r>
            <a:r>
              <a:rPr lang="en-US" altLang="en-US" sz="2800" dirty="0">
                <a:latin typeface="Calibri" pitchFamily="34" charset="0"/>
              </a:rPr>
              <a:t> </a:t>
            </a:r>
            <a:r>
              <a:rPr lang="en-US" altLang="en-US" sz="2800" dirty="0" err="1">
                <a:latin typeface="Calibri" pitchFamily="34" charset="0"/>
              </a:rPr>
              <a:t>hiện</a:t>
            </a:r>
            <a:r>
              <a:rPr lang="en-US" altLang="en-US" sz="2800" dirty="0">
                <a:latin typeface="Calibri" pitchFamily="34" charset="0"/>
              </a:rPr>
              <a:t> 4 </a:t>
            </a:r>
            <a:r>
              <a:rPr lang="en-US" altLang="en-US" sz="2800" dirty="0" err="1">
                <a:latin typeface="Calibri" pitchFamily="34" charset="0"/>
              </a:rPr>
              <a:t>lần</a:t>
            </a:r>
            <a:r>
              <a:rPr lang="en-US" altLang="en-US" sz="2800" dirty="0">
                <a:latin typeface="Calibri" pitchFamily="34" charset="0"/>
              </a:rPr>
              <a:t> </a:t>
            </a:r>
            <a:r>
              <a:rPr lang="en-US" altLang="en-US" sz="2800" dirty="0" err="1">
                <a:latin typeface="Calibri" pitchFamily="34" charset="0"/>
              </a:rPr>
              <a:t>lệnh</a:t>
            </a:r>
            <a:r>
              <a:rPr lang="en-US" altLang="en-US" sz="2800" dirty="0">
                <a:latin typeface="Calibri" pitchFamily="34" charset="0"/>
              </a:rPr>
              <a:t> FD 100 RT 90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941C780-087B-4867-89EC-6EB1CB344270}"/>
              </a:ext>
            </a:extLst>
          </p:cNvPr>
          <p:cNvSpPr/>
          <p:nvPr/>
        </p:nvSpPr>
        <p:spPr>
          <a:xfrm rot="5400000">
            <a:off x="5303929" y="830137"/>
            <a:ext cx="381000" cy="4038600"/>
          </a:xfrm>
          <a:prstGeom prst="rightBrace">
            <a:avLst>
              <a:gd name="adj1" fmla="val 8333"/>
              <a:gd name="adj2" fmla="val 500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FC32E2-07F9-480C-8047-531E5DAD2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 advTm="82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0" grpId="1"/>
      <p:bldP spid="21" grpId="0"/>
      <p:bldP spid="22" grpId="0" animBg="1"/>
      <p:bldP spid="22" grpId="1" animBg="1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D123E6F7-432B-4EC3-8EF3-8F7F2E36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318" y="839455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6" name="AutoShape 40">
            <a:extLst>
              <a:ext uri="{FF2B5EF4-FFF2-40B4-BE49-F238E27FC236}">
                <a16:creationId xmlns:a16="http://schemas.microsoft.com/office/drawing/2014/main" id="{CF1FF444-5F4E-48BE-A9C0-CFA5B0F9D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459359"/>
            <a:ext cx="5562600" cy="107489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0">
                <a:solidFill>
                  <a:srgbClr val="CC3300"/>
                </a:solidFill>
                <a:latin typeface="Arial" charset="0"/>
              </a:rPr>
              <a:t>Repeat n [các câu lệnh]</a:t>
            </a:r>
          </a:p>
        </p:txBody>
      </p:sp>
      <p:sp>
        <p:nvSpPr>
          <p:cNvPr id="27" name="Text Box 45">
            <a:extLst>
              <a:ext uri="{FF2B5EF4-FFF2-40B4-BE49-F238E27FC236}">
                <a16:creationId xmlns:a16="http://schemas.microsoft.com/office/drawing/2014/main" id="{8BC2A5AE-E4D8-4746-BBC1-533A41DD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966391"/>
            <a:ext cx="2133600" cy="1015663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Giữa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Repeat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và </a:t>
            </a:r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n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phải có dấu cách.</a:t>
            </a:r>
          </a:p>
        </p:txBody>
      </p:sp>
      <p:sp>
        <p:nvSpPr>
          <p:cNvPr id="28" name="Text Box 47">
            <a:extLst>
              <a:ext uri="{FF2B5EF4-FFF2-40B4-BE49-F238E27FC236}">
                <a16:creationId xmlns:a16="http://schemas.microsoft.com/office/drawing/2014/main" id="{9C42F11E-F752-4068-A1C6-9B8CA7D4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903109"/>
            <a:ext cx="2590800" cy="707886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Câu lệnh lặp lại được ghi trong cặp dấu </a:t>
            </a:r>
            <a:r>
              <a:rPr lang="en-US" sz="2000" b="0" i="1">
                <a:solidFill>
                  <a:srgbClr val="FF0000"/>
                </a:solidFill>
                <a:latin typeface="Arial" charset="0"/>
              </a:rPr>
              <a:t>[ ]</a:t>
            </a:r>
          </a:p>
        </p:txBody>
      </p:sp>
      <p:sp>
        <p:nvSpPr>
          <p:cNvPr id="29" name="Text Box 49">
            <a:extLst>
              <a:ext uri="{FF2B5EF4-FFF2-40B4-BE49-F238E27FC236}">
                <a16:creationId xmlns:a16="http://schemas.microsoft.com/office/drawing/2014/main" id="{B4B7C956-BD6D-4DCF-AAE0-5EB03E202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991454"/>
            <a:ext cx="1905000" cy="707886"/>
          </a:xfrm>
          <a:prstGeom prst="rect">
            <a:avLst/>
          </a:prstGeom>
          <a:noFill/>
          <a:ln w="38100" cmpd="dbl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i="1">
                <a:solidFill>
                  <a:srgbClr val="CC3300"/>
                </a:solidFill>
                <a:latin typeface="Arial" charset="0"/>
              </a:rPr>
              <a:t>n</a:t>
            </a:r>
            <a:r>
              <a:rPr lang="en-US" sz="2000" b="0" i="1">
                <a:solidFill>
                  <a:srgbClr val="0000FF"/>
                </a:solidFill>
                <a:latin typeface="Arial" charset="0"/>
              </a:rPr>
              <a:t> là số lần lặp lại.</a:t>
            </a:r>
          </a:p>
        </p:txBody>
      </p:sp>
      <p:sp>
        <p:nvSpPr>
          <p:cNvPr id="30" name="Text Box 58">
            <a:extLst>
              <a:ext uri="{FF2B5EF4-FFF2-40B4-BE49-F238E27FC236}">
                <a16:creationId xmlns:a16="http://schemas.microsoft.com/office/drawing/2014/main" id="{AF64C780-BB3C-4498-9008-DFD824FA8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34454"/>
            <a:ext cx="4756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Repeat 3 [FD 200 RT 120]</a:t>
            </a:r>
          </a:p>
        </p:txBody>
      </p:sp>
      <p:sp>
        <p:nvSpPr>
          <p:cNvPr id="31" name="Line 63">
            <a:extLst>
              <a:ext uri="{FF2B5EF4-FFF2-40B4-BE49-F238E27FC236}">
                <a16:creationId xmlns:a16="http://schemas.microsoft.com/office/drawing/2014/main" id="{9A3DF79A-FCAC-4CDA-A4C1-8E7192DDA2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229454"/>
            <a:ext cx="1600200" cy="655795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32" name="AutoShape 66">
            <a:extLst>
              <a:ext uri="{FF2B5EF4-FFF2-40B4-BE49-F238E27FC236}">
                <a16:creationId xmlns:a16="http://schemas.microsoft.com/office/drawing/2014/main" id="{8AF80BFA-FBF3-4D11-AEAA-26F0183A89FC}"/>
              </a:ext>
            </a:extLst>
          </p:cNvPr>
          <p:cNvSpPr>
            <a:spLocks/>
          </p:cNvSpPr>
          <p:nvPr/>
        </p:nvSpPr>
        <p:spPr bwMode="auto">
          <a:xfrm rot="5400000">
            <a:off x="3829050" y="2172304"/>
            <a:ext cx="1143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3" name="Line 67">
            <a:extLst>
              <a:ext uri="{FF2B5EF4-FFF2-40B4-BE49-F238E27FC236}">
                <a16:creationId xmlns:a16="http://schemas.microsoft.com/office/drawing/2014/main" id="{8F9AEE08-61B2-43DC-87F5-D92AAA7BE4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2381854"/>
            <a:ext cx="1524000" cy="6096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200"/>
          </a:p>
        </p:txBody>
      </p:sp>
      <p:sp>
        <p:nvSpPr>
          <p:cNvPr id="34" name="Line 64">
            <a:extLst>
              <a:ext uri="{FF2B5EF4-FFF2-40B4-BE49-F238E27FC236}">
                <a16:creationId xmlns:a16="http://schemas.microsoft.com/office/drawing/2014/main" id="{DE1DF3D0-3987-4ABC-8E5D-6A6942566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29454"/>
            <a:ext cx="381000" cy="83820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BA4EF0-2C2A-4B75-B9CF-D3B1B9CA9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714233"/>
      </p:ext>
    </p:extLst>
  </p:cSld>
  <p:clrMapOvr>
    <a:masterClrMapping/>
  </p:clrMapOvr>
  <p:transition advTm="40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315" y="824838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79D86279-0049-4154-8379-FA7377CAB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915" y="1236322"/>
            <a:ext cx="10668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 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 50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RT 60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3D339802-DAA7-4F8A-8E3B-8225FD8D2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290" y="3018005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……………………………………</a:t>
            </a:r>
          </a:p>
        </p:txBody>
      </p:sp>
      <p:pic>
        <p:nvPicPr>
          <p:cNvPr id="1026" name="Picture 2" descr="Tập hợp rỗng – Wikipedia tiếng Việt">
            <a:extLst>
              <a:ext uri="{FF2B5EF4-FFF2-40B4-BE49-F238E27FC236}">
                <a16:creationId xmlns:a16="http://schemas.microsoft.com/office/drawing/2014/main" id="{7F16A97A-C967-4CF1-8774-5A62B14C6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1616043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Tập hợp rỗng – Wikipedia tiếng Việt">
            <a:extLst>
              <a:ext uri="{FF2B5EF4-FFF2-40B4-BE49-F238E27FC236}">
                <a16:creationId xmlns:a16="http://schemas.microsoft.com/office/drawing/2014/main" id="{5109091A-9E5F-4927-BCC5-E71FD5E74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2157719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Tập hợp rỗng – Wikipedia tiếng Việt">
            <a:extLst>
              <a:ext uri="{FF2B5EF4-FFF2-40B4-BE49-F238E27FC236}">
                <a16:creationId xmlns:a16="http://schemas.microsoft.com/office/drawing/2014/main" id="{0AD2BE36-0CAC-4705-8793-2B0658C2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2699395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ập hợp rỗng – Wikipedia tiếng Việt">
            <a:extLst>
              <a:ext uri="{FF2B5EF4-FFF2-40B4-BE49-F238E27FC236}">
                <a16:creationId xmlns:a16="http://schemas.microsoft.com/office/drawing/2014/main" id="{2F17E288-8C14-40F0-84D9-427C101BD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3241071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ập hợp rỗng – Wikipedia tiếng Việt">
            <a:extLst>
              <a:ext uri="{FF2B5EF4-FFF2-40B4-BE49-F238E27FC236}">
                <a16:creationId xmlns:a16="http://schemas.microsoft.com/office/drawing/2014/main" id="{A2E3A853-A269-4BFD-9B6E-C321DFCE8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3782747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Tập hợp rỗng – Wikipedia tiếng Việt">
            <a:extLst>
              <a:ext uri="{FF2B5EF4-FFF2-40B4-BE49-F238E27FC236}">
                <a16:creationId xmlns:a16="http://schemas.microsoft.com/office/drawing/2014/main" id="{8FF46BD0-A0F1-4667-B344-65D2E0915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3"/>
          <a:stretch/>
        </p:blipFill>
        <p:spPr bwMode="auto">
          <a:xfrm>
            <a:off x="1930764" y="4324423"/>
            <a:ext cx="114301" cy="4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ập hợp rỗng – Wikipedia tiếng Việt">
            <a:extLst>
              <a:ext uri="{FF2B5EF4-FFF2-40B4-BE49-F238E27FC236}">
                <a16:creationId xmlns:a16="http://schemas.microsoft.com/office/drawing/2014/main" id="{D811A040-D38B-430B-B09E-522358F93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3" r="-465"/>
          <a:stretch/>
        </p:blipFill>
        <p:spPr bwMode="auto">
          <a:xfrm>
            <a:off x="2678477" y="1616043"/>
            <a:ext cx="490538" cy="317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4">
            <a:extLst>
              <a:ext uri="{FF2B5EF4-FFF2-40B4-BE49-F238E27FC236}">
                <a16:creationId xmlns:a16="http://schemas.microsoft.com/office/drawing/2014/main" id="{A650EBBA-6843-477F-9635-0D3AED05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815" y="2882926"/>
            <a:ext cx="34603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Repeat 6[FD 50 RT 60]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00828E-BBE7-4C11-8379-73B23CE2DB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425589"/>
      </p:ext>
    </p:extLst>
  </p:cSld>
  <p:clrMapOvr>
    <a:masterClrMapping/>
  </p:clrMapOvr>
  <p:transition advTm="33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32" grpId="0"/>
      <p:bldP spid="3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1" y="825997"/>
            <a:ext cx="647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alt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3F9CFCB-DCB6-46A4-8C2E-B6465DC1E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377576"/>
              </p:ext>
            </p:extLst>
          </p:nvPr>
        </p:nvGraphicFramePr>
        <p:xfrm>
          <a:off x="1155409" y="1713549"/>
          <a:ext cx="742183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918">
                  <a:extLst>
                    <a:ext uri="{9D8B030D-6E8A-4147-A177-3AD203B41FA5}">
                      <a16:colId xmlns:a16="http://schemas.microsoft.com/office/drawing/2014/main" val="3815887545"/>
                    </a:ext>
                  </a:extLst>
                </a:gridCol>
                <a:gridCol w="3710918">
                  <a:extLst>
                    <a:ext uri="{9D8B030D-6E8A-4147-A177-3AD203B41FA5}">
                      <a16:colId xmlns:a16="http://schemas.microsoft.com/office/drawing/2014/main" val="2513251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31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 Wait 60]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25051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8C4462-6527-4864-BBE3-84FFBD6370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729528"/>
      </p:ext>
    </p:extLst>
  </p:cSld>
  <p:clrMapOvr>
    <a:masterClrMapping/>
  </p:clrMapOvr>
  <p:transition advTm="454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4A8D-AF01-4A19-B9C9-BB887A6F5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55a2">
            <a:hlinkClick r:id="" action="ppaction://media"/>
            <a:extLst>
              <a:ext uri="{FF2B5EF4-FFF2-40B4-BE49-F238E27FC236}">
                <a16:creationId xmlns:a16="http://schemas.microsoft.com/office/drawing/2014/main" id="{A1E961DF-B586-4D75-AD9E-E07C2D22ACC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650" y="0"/>
            <a:ext cx="8145517" cy="5152058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7BF11F-B391-468D-ADEE-47555C9D0DE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6488"/>
    </mc:Choice>
    <mc:Fallback xmlns="">
      <p:transition advClick="0" advTm="6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06" objId="3"/>
        <p14:triggerEvt type="onClick" time="4606" objId="3"/>
        <p14:stopEvt time="54163" objId="3"/>
        <p14:playEvt time="65060" objId="3"/>
        <p14:stopEvt time="6639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1331" y="0"/>
            <a:ext cx="5589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C</a:t>
            </a:r>
            <a:r>
              <a:rPr lang="vi-V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23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CB7E163-09E1-47DA-B34E-A29C0549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1" y="825997"/>
            <a:ext cx="6477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alt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endParaRPr lang="en-US" alt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D3F9CFCB-DCB6-46A4-8C2E-B6465DC1ED98}"/>
              </a:ext>
            </a:extLst>
          </p:cNvPr>
          <p:cNvGraphicFramePr>
            <a:graphicFrameLocks noGrp="1"/>
          </p:cNvGraphicFramePr>
          <p:nvPr/>
        </p:nvGraphicFramePr>
        <p:xfrm>
          <a:off x="1155409" y="1713549"/>
          <a:ext cx="742183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918">
                  <a:extLst>
                    <a:ext uri="{9D8B030D-6E8A-4147-A177-3AD203B41FA5}">
                      <a16:colId xmlns:a16="http://schemas.microsoft.com/office/drawing/2014/main" val="3815887545"/>
                    </a:ext>
                  </a:extLst>
                </a:gridCol>
                <a:gridCol w="3710918">
                  <a:extLst>
                    <a:ext uri="{9D8B030D-6E8A-4147-A177-3AD203B41FA5}">
                      <a16:colId xmlns:a16="http://schemas.microsoft.com/office/drawing/2014/main" val="2513251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Cột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8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531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Repeat 6[FD 50 RT 60 Wait 60]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25051"/>
                  </a:ext>
                </a:extLst>
              </a:tr>
            </a:tbl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94C84328-5640-461B-A354-24246783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68" y="4257433"/>
            <a:ext cx="36241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endParaRPr lang="en-US" alt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12C0C90-DB14-4255-A9DD-A6EE5D3F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9028" y="3081935"/>
            <a:ext cx="1219200" cy="11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ADD2959-CA66-4AC9-AC3B-C6734194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2392" y="4261507"/>
            <a:ext cx="33851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en-US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71AA56D-7CCE-4D2B-8B9E-7AC360C2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5372" y="3081935"/>
            <a:ext cx="1219200" cy="118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D9079A5-9EEC-4934-A1D2-940F52F136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567350"/>
      </p:ext>
    </p:extLst>
  </p:cSld>
  <p:clrMapOvr>
    <a:masterClrMapping/>
  </p:clrMapOvr>
  <p:transition advTm="21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5.9|6.4|0.1|5.2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9|6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4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|4.2|20|2.5|1.6|1.7|1.2|6.7|5.4|1.2|3.8|12.8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5.2|3.6|6.1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6|15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8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1|1.8|6.5|6.5|7.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FF0000"/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3804</TotalTime>
  <Words>1283</Words>
  <Application>Microsoft Office PowerPoint</Application>
  <PresentationFormat>On-screen Show (16:9)</PresentationFormat>
  <Paragraphs>202</Paragraphs>
  <Slides>28</Slides>
  <Notes>21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Times New Roman</vt:lpstr>
      <vt:lpstr>Arial</vt:lpstr>
      <vt:lpstr>微软雅黑</vt:lpstr>
      <vt:lpstr>Calibri Light</vt:lpstr>
      <vt:lpstr>.VnAvant</vt:lpstr>
      <vt:lpstr>Calibri</vt:lpstr>
      <vt:lpstr>Tahoma</vt:lpstr>
      <vt:lpstr>等线 Light</vt:lpstr>
      <vt:lpstr>等线</vt:lpstr>
      <vt:lpstr>Office 主题​​</vt:lpstr>
      <vt:lpstr>1_Office 主题​​</vt:lpstr>
      <vt:lpstr>PowerPoint Presentation</vt:lpstr>
      <vt:lpstr>BÀI 5: SỬ DỤNG CÂU LỆNH LẶP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Tung</cp:lastModifiedBy>
  <cp:revision>550</cp:revision>
  <cp:lastPrinted>2018-11-06T23:08:08Z</cp:lastPrinted>
  <dcterms:created xsi:type="dcterms:W3CDTF">2015-12-15T14:14:23Z</dcterms:created>
  <dcterms:modified xsi:type="dcterms:W3CDTF">2022-04-18T14:06:13Z</dcterms:modified>
</cp:coreProperties>
</file>