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  <p:sldMasterId id="2147483698" r:id="rId5"/>
  </p:sldMasterIdLst>
  <p:notesMasterIdLst>
    <p:notesMasterId r:id="rId20"/>
  </p:notesMasterIdLst>
  <p:sldIdLst>
    <p:sldId id="345" r:id="rId6"/>
    <p:sldId id="361" r:id="rId7"/>
    <p:sldId id="266" r:id="rId8"/>
    <p:sldId id="256" r:id="rId9"/>
    <p:sldId id="257" r:id="rId10"/>
    <p:sldId id="258" r:id="rId11"/>
    <p:sldId id="2007577118" r:id="rId12"/>
    <p:sldId id="275" r:id="rId13"/>
    <p:sldId id="2007577120" r:id="rId14"/>
    <p:sldId id="2007577121" r:id="rId15"/>
    <p:sldId id="2007577122" r:id="rId16"/>
    <p:sldId id="375" r:id="rId17"/>
    <p:sldId id="343" r:id="rId18"/>
    <p:sldId id="34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56CCF-DB82-4169-803B-7B5660056BD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E8F61-8673-45BA-96FF-4FA2B0CA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44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33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87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05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821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949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988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43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94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2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51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77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80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6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03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62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18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12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20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0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15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31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22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46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2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0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03247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9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03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94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15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2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9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59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2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46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66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8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5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7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8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0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2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6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9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51997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7F3BB6-BEBD-43EA-AE35-B60150CEC34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81040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90033-B98B-4845-9D42-788CDFDF4AB5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87643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59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25365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gif"/><Relationship Id="rId5" Type="http://schemas.openxmlformats.org/officeDocument/2006/relationships/image" Target="../media/image12.gif"/><Relationship Id="rId10" Type="http://schemas.openxmlformats.org/officeDocument/2006/relationships/image" Target="../media/image14.jpeg"/><Relationship Id="rId4" Type="http://schemas.openxmlformats.org/officeDocument/2006/relationships/image" Target="../media/image6.jp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gif"/><Relationship Id="rId5" Type="http://schemas.openxmlformats.org/officeDocument/2006/relationships/image" Target="../media/image12.gif"/><Relationship Id="rId10" Type="http://schemas.openxmlformats.org/officeDocument/2006/relationships/image" Target="../media/image14.jpeg"/><Relationship Id="rId4" Type="http://schemas.openxmlformats.org/officeDocument/2006/relationships/image" Target="../media/image6.jp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gif"/><Relationship Id="rId5" Type="http://schemas.openxmlformats.org/officeDocument/2006/relationships/image" Target="../media/image12.gif"/><Relationship Id="rId10" Type="http://schemas.openxmlformats.org/officeDocument/2006/relationships/image" Target="../media/image14.jpeg"/><Relationship Id="rId4" Type="http://schemas.openxmlformats.org/officeDocument/2006/relationships/image" Target="../media/image6.jpg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BCAA7-27CF-4636-A3ED-462FA555AC5D}"/>
              </a:ext>
            </a:extLst>
          </p:cNvPr>
          <p:cNvSpPr txBox="1"/>
          <p:nvPr/>
        </p:nvSpPr>
        <p:spPr>
          <a:xfrm>
            <a:off x="1166924" y="2727120"/>
            <a:ext cx="952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6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endParaRPr kumimoji="0" lang="en-US" sz="60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2" descr="F:\360安全浏览器下载\六一\Nipic_2531170_b95b5e79d8a6cffe\1.png">
            <a:extLst>
              <a:ext uri="{FF2B5EF4-FFF2-40B4-BE49-F238E27FC236}">
                <a16:creationId xmlns:a16="http://schemas.microsoft.com/office/drawing/2014/main" id="{677E0025-CFF5-4285-B470-C35966CE1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173" y="2727120"/>
            <a:ext cx="2567516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697572C-5979-47AE-9F9C-4C74CA6086FC}"/>
              </a:ext>
            </a:extLst>
          </p:cNvPr>
          <p:cNvSpPr txBox="1"/>
          <p:nvPr/>
        </p:nvSpPr>
        <p:spPr>
          <a:xfrm>
            <a:off x="1007126" y="4013928"/>
            <a:ext cx="952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NGỮ CHỈ SỰ VẬT, HOẠT ĐỘNG. CÂU GIỚI THIỆU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3AD3CA2-21B5-47C2-A879-7E6DE974680D}"/>
              </a:ext>
            </a:extLst>
          </p:cNvPr>
          <p:cNvSpPr txBox="1"/>
          <p:nvPr/>
        </p:nvSpPr>
        <p:spPr>
          <a:xfrm>
            <a:off x="3676781" y="824911"/>
            <a:ext cx="5033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PHÒNG GIÁO DỤC VÀ ĐÀO TẠO QUẬN LONG BIÊN</a:t>
            </a:r>
          </a:p>
          <a:p>
            <a:pPr algn="ctr"/>
            <a:r>
              <a:rPr lang="vi-VN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TRƯỜNG TIỂU HỌC NGỌC THUỴ</a:t>
            </a:r>
          </a:p>
        </p:txBody>
      </p:sp>
    </p:spTree>
    <p:extLst>
      <p:ext uri="{BB962C8B-B14F-4D97-AF65-F5344CB8AC3E}">
        <p14:creationId xmlns:p14="http://schemas.microsoft.com/office/powerpoint/2010/main" val="11967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E553C5D0-CE17-4138-8650-235E18B3F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977428"/>
              </p:ext>
            </p:extLst>
          </p:nvPr>
        </p:nvGraphicFramePr>
        <p:xfrm>
          <a:off x="2058272" y="1965326"/>
          <a:ext cx="8434773" cy="3894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591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3296837673"/>
                    </a:ext>
                  </a:extLst>
                </a:gridCol>
              </a:tblGrid>
              <a:tr h="529837">
                <a:tc gridSpan="2"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 sự vật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Cặp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sách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Khăn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mặt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Chải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Bác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sỹ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Quần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Viết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bảng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670729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Bé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gái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Mũ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40329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1C8E0C3-5A04-4FB9-9D91-6DAC7EE990B4}"/>
              </a:ext>
            </a:extLst>
          </p:cNvPr>
          <p:cNvSpPr txBox="1"/>
          <p:nvPr/>
        </p:nvSpPr>
        <p:spPr>
          <a:xfrm>
            <a:off x="3606800" y="680720"/>
            <a:ext cx="5008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Kiểm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823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0F0BAD-6217-42E4-80BA-C7B6BFEF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A94372-7710-48E6-B11F-00F499732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747" y="1363985"/>
            <a:ext cx="9915154" cy="377618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5926EC-6A0A-4E90-B78A-8744470B91D4}"/>
              </a:ext>
            </a:extLst>
          </p:cNvPr>
          <p:cNvCxnSpPr>
            <a:cxnSpLocks/>
          </p:cNvCxnSpPr>
          <p:nvPr/>
        </p:nvCxnSpPr>
        <p:spPr>
          <a:xfrm>
            <a:off x="4616599" y="2836099"/>
            <a:ext cx="1635605" cy="16488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2939E3-3E00-458A-A88C-24EFFE957063}"/>
              </a:ext>
            </a:extLst>
          </p:cNvPr>
          <p:cNvCxnSpPr>
            <a:cxnSpLocks/>
          </p:cNvCxnSpPr>
          <p:nvPr/>
        </p:nvCxnSpPr>
        <p:spPr>
          <a:xfrm flipV="1">
            <a:off x="4616599" y="2945535"/>
            <a:ext cx="1683725" cy="7861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1D8BA1-423E-4357-B576-30D9A09E2A33}"/>
              </a:ext>
            </a:extLst>
          </p:cNvPr>
          <p:cNvCxnSpPr>
            <a:cxnSpLocks/>
          </p:cNvCxnSpPr>
          <p:nvPr/>
        </p:nvCxnSpPr>
        <p:spPr>
          <a:xfrm flipV="1">
            <a:off x="4616599" y="3731646"/>
            <a:ext cx="1683725" cy="8207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4138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6731225" y="2001520"/>
            <a:ext cx="47175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1153A-EA77-41EC-B066-6102D6648F9C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21106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t="7778" r="5336" b="75097"/>
          <a:stretch/>
        </p:blipFill>
        <p:spPr>
          <a:xfrm rot="660128">
            <a:off x="9604002" y="-248082"/>
            <a:ext cx="2538847" cy="216377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97B5B2FD-5119-485B-B1A2-651860EAA1B2}"/>
              </a:ext>
            </a:extLst>
          </p:cNvPr>
          <p:cNvGrpSpPr/>
          <p:nvPr/>
        </p:nvGrpSpPr>
        <p:grpSpPr>
          <a:xfrm>
            <a:off x="4112852" y="2138068"/>
            <a:ext cx="3109972" cy="3691772"/>
            <a:chOff x="3963397" y="1589167"/>
            <a:chExt cx="3565106" cy="381676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57749B8E-E5A7-4163-8507-D8F3B9F34E13}"/>
                </a:ext>
              </a:extLst>
            </p:cNvPr>
            <p:cNvSpPr/>
            <p:nvPr/>
          </p:nvSpPr>
          <p:spPr>
            <a:xfrm>
              <a:off x="4861367" y="2118167"/>
              <a:ext cx="1990846" cy="2812648"/>
            </a:xfrm>
            <a:prstGeom prst="rect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C298902-3191-41FB-91C7-4B3C21134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397" y="1589167"/>
              <a:ext cx="3565106" cy="3816760"/>
            </a:xfrm>
            <a:prstGeom prst="rect">
              <a:avLst/>
            </a:prstGeom>
          </p:spPr>
        </p:pic>
      </p:grp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1A11D29A-0E49-4158-ACAA-AB23465EC073}"/>
              </a:ext>
            </a:extLst>
          </p:cNvPr>
          <p:cNvSpPr/>
          <p:nvPr/>
        </p:nvSpPr>
        <p:spPr>
          <a:xfrm>
            <a:off x="7032579" y="395962"/>
            <a:ext cx="4559653" cy="2004362"/>
          </a:xfrm>
          <a:prstGeom prst="cloudCallout">
            <a:avLst>
              <a:gd name="adj1" fmla="val -48344"/>
              <a:gd name="adj2" fmla="val 5727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4DE19E-C05F-4F0A-81FC-15E48E3271D8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5174324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2590800" y="1408285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93B87-F5A0-4D85-A8D9-55030CD8BD6B}"/>
              </a:ext>
            </a:extLst>
          </p:cNvPr>
          <p:cNvSpPr txBox="1"/>
          <p:nvPr/>
        </p:nvSpPr>
        <p:spPr>
          <a:xfrm>
            <a:off x="0" y="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>
            <a:extLst>
              <a:ext uri="{FF2B5EF4-FFF2-40B4-BE49-F238E27FC236}">
                <a16:creationId xmlns:a16="http://schemas.microsoft.com/office/drawing/2014/main" id="{E91B2C5D-CCBD-4BDD-8B84-7B8414F53F3D}"/>
              </a:ext>
            </a:extLst>
          </p:cNvPr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13D697-D211-4FBB-95EF-54BAC413B790}"/>
              </a:ext>
            </a:extLst>
          </p:cNvPr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E1661C-02C4-4258-831C-E63BC69260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A09261-08A1-4208-BD09-6226AEE8C9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43278-191F-4E43-BA9E-B28FE9F23E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4" y="-37686"/>
            <a:ext cx="1952408" cy="1938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47B40BE-544A-4EBC-98A9-461ED18D99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31" name="Right Arrow 9">
            <a:hlinkClick r:id="rId9" action="ppaction://hlinksldjump"/>
            <a:extLst>
              <a:ext uri="{FF2B5EF4-FFF2-40B4-BE49-F238E27FC236}">
                <a16:creationId xmlns:a16="http://schemas.microsoft.com/office/drawing/2014/main" id="{215005F0-6676-4849-A4C7-CA7E444D1A36}"/>
              </a:ext>
            </a:extLst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>
            <a:hlinkClick r:id="rId9" action="ppaction://hlinksldjump"/>
            <a:extLst>
              <a:ext uri="{FF2B5EF4-FFF2-40B4-BE49-F238E27FC236}">
                <a16:creationId xmlns:a16="http://schemas.microsoft.com/office/drawing/2014/main" id="{45E4115D-6AE2-4A75-A9E5-E71218F0EC82}"/>
              </a:ext>
            </a:extLst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  <p:pic>
        <p:nvPicPr>
          <p:cNvPr id="35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id="{DC35EC28-A0A9-423E-8395-0575ED934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24000" y="-18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6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a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b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c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d</a:t>
            </a:r>
          </a:p>
        </p:txBody>
      </p:sp>
      <p:sp>
        <p:nvSpPr>
          <p:cNvPr id="22" name="cauhoi"/>
          <p:cNvSpPr/>
          <p:nvPr/>
        </p:nvSpPr>
        <p:spPr>
          <a:xfrm>
            <a:off x="1917144" y="146093"/>
            <a:ext cx="8655728" cy="15820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950140" y="429814"/>
            <a:ext cx="6471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a, b, c, d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c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x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s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b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xê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đ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d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t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b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59" y="1465957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 tranh, tìm từ ngữ: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Chỉ sự vật: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Chỉ người: học sinh,…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Chỉ vật: cặp sách,…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Chỉ hoạt động: đi học,…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3A0973-0A42-428F-ABEB-50D3305D6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328" y="657084"/>
            <a:ext cx="5764531" cy="547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08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E553C5D0-CE17-4138-8650-235E18B3F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557442"/>
              </p:ext>
            </p:extLst>
          </p:nvPr>
        </p:nvGraphicFramePr>
        <p:xfrm>
          <a:off x="2332592" y="451486"/>
          <a:ext cx="8434773" cy="2592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591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3296837673"/>
                    </a:ext>
                  </a:extLst>
                </a:gridCol>
              </a:tblGrid>
              <a:tr h="529837">
                <a:tc gridSpan="2"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 sự vật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Cặp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sách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</a:tbl>
          </a:graphicData>
        </a:graphic>
      </p:graphicFrame>
      <p:grpSp>
        <p:nvGrpSpPr>
          <p:cNvPr id="21" name="times up">
            <a:extLst>
              <a:ext uri="{FF2B5EF4-FFF2-40B4-BE49-F238E27FC236}">
                <a16:creationId xmlns:a16="http://schemas.microsoft.com/office/drawing/2014/main" id="{B867092F-C52E-4ACE-865C-BD12A3C19E17}"/>
              </a:ext>
            </a:extLst>
          </p:cNvPr>
          <p:cNvGrpSpPr/>
          <p:nvPr/>
        </p:nvGrpSpPr>
        <p:grpSpPr>
          <a:xfrm>
            <a:off x="5300520" y="5805550"/>
            <a:ext cx="1534313" cy="564658"/>
            <a:chOff x="4284637" y="-304827"/>
            <a:chExt cx="2669678" cy="697560"/>
          </a:xfrm>
        </p:grpSpPr>
        <p:sp>
          <p:nvSpPr>
            <p:cNvPr id="22" name="Rounded Rectangle 203">
              <a:extLst>
                <a:ext uri="{FF2B5EF4-FFF2-40B4-BE49-F238E27FC236}">
                  <a16:creationId xmlns:a16="http://schemas.microsoft.com/office/drawing/2014/main" id="{F65BDE88-A815-4006-986C-57A33AFA3D6A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04">
              <a:extLst>
                <a:ext uri="{FF2B5EF4-FFF2-40B4-BE49-F238E27FC236}">
                  <a16:creationId xmlns:a16="http://schemas.microsoft.com/office/drawing/2014/main" id="{ECC6FB5C-DB03-4F52-B949-13CD7C36E25B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E5F6591-7F40-4C48-A573-E41D44A545FF}"/>
              </a:ext>
            </a:extLst>
          </p:cNvPr>
          <p:cNvSpPr/>
          <p:nvPr/>
        </p:nvSpPr>
        <p:spPr>
          <a:xfrm>
            <a:off x="5393738" y="3358963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98AA95C-CD85-48FF-9C20-B6C53BC719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707" y="3663344"/>
            <a:ext cx="2181442" cy="2174522"/>
          </a:xfrm>
          <a:prstGeom prst="rect">
            <a:avLst/>
          </a:prstGeom>
        </p:spPr>
      </p:pic>
      <p:grpSp>
        <p:nvGrpSpPr>
          <p:cNvPr id="26" name="Clock hand spin">
            <a:extLst>
              <a:ext uri="{FF2B5EF4-FFF2-40B4-BE49-F238E27FC236}">
                <a16:creationId xmlns:a16="http://schemas.microsoft.com/office/drawing/2014/main" id="{7A31E1AD-CE6E-473A-B99B-0E71B657EA39}"/>
              </a:ext>
            </a:extLst>
          </p:cNvPr>
          <p:cNvGrpSpPr/>
          <p:nvPr/>
        </p:nvGrpSpPr>
        <p:grpSpPr>
          <a:xfrm rot="1786145">
            <a:off x="5446924" y="4357569"/>
            <a:ext cx="1115558" cy="1081045"/>
            <a:chOff x="840573" y="2379277"/>
            <a:chExt cx="3829048" cy="3849975"/>
          </a:xfrm>
        </p:grpSpPr>
        <p:sp>
          <p:nvSpPr>
            <p:cNvPr id="27" name="Oval 28">
              <a:extLst>
                <a:ext uri="{FF2B5EF4-FFF2-40B4-BE49-F238E27FC236}">
                  <a16:creationId xmlns:a16="http://schemas.microsoft.com/office/drawing/2014/main" id="{374D094A-0C2C-4B7F-B2DD-815687367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hour hand">
              <a:extLst>
                <a:ext uri="{FF2B5EF4-FFF2-40B4-BE49-F238E27FC236}">
                  <a16:creationId xmlns:a16="http://schemas.microsoft.com/office/drawing/2014/main" id="{E2CD69C7-B4AB-4647-9ABD-9BF3742A1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4C35FE2-94B0-4B6A-9A40-B2A091C79C1A}"/>
              </a:ext>
            </a:extLst>
          </p:cNvPr>
          <p:cNvSpPr txBox="1"/>
          <p:nvPr/>
        </p:nvSpPr>
        <p:spPr>
          <a:xfrm>
            <a:off x="6353498" y="4660334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DE02C3-5FEE-42BC-A864-27160D50DD5F}"/>
              </a:ext>
            </a:extLst>
          </p:cNvPr>
          <p:cNvSpPr txBox="1"/>
          <p:nvPr/>
        </p:nvSpPr>
        <p:spPr>
          <a:xfrm>
            <a:off x="5841883" y="5222593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36000D-A364-4AD0-900C-1497ABD49C10}"/>
              </a:ext>
            </a:extLst>
          </p:cNvPr>
          <p:cNvSpPr txBox="1"/>
          <p:nvPr/>
        </p:nvSpPr>
        <p:spPr>
          <a:xfrm>
            <a:off x="5393738" y="4660335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36A74DC-34B6-4B21-A733-1A1E15BBDEC8}"/>
              </a:ext>
            </a:extLst>
          </p:cNvPr>
          <p:cNvSpPr txBox="1"/>
          <p:nvPr/>
        </p:nvSpPr>
        <p:spPr>
          <a:xfrm>
            <a:off x="5804336" y="4242248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1AE3DE-3202-4DEA-A7F4-DD4AD0A713B8}"/>
              </a:ext>
            </a:extLst>
          </p:cNvPr>
          <p:cNvSpPr txBox="1"/>
          <p:nvPr/>
        </p:nvSpPr>
        <p:spPr>
          <a:xfrm>
            <a:off x="7294880" y="5939146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125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334</Words>
  <Application>Microsoft Office PowerPoint</Application>
  <PresentationFormat>Widescreen</PresentationFormat>
  <Paragraphs>73</Paragraphs>
  <Slides>14</Slides>
  <Notes>10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等线</vt:lpstr>
      <vt:lpstr>等线</vt:lpstr>
      <vt:lpstr>等线 Light</vt:lpstr>
      <vt:lpstr>宋体</vt:lpstr>
      <vt:lpstr>#9Slide03 Arima Madurai Medium</vt:lpstr>
      <vt:lpstr>Arial</vt:lpstr>
      <vt:lpstr>Arial-Rounded</vt:lpstr>
      <vt:lpstr>Calibri</vt:lpstr>
      <vt:lpstr>Times New Roman</vt:lpstr>
      <vt:lpstr>思源黑体 CN Regular</vt:lpstr>
      <vt:lpstr>Office 主题</vt:lpstr>
      <vt:lpstr>Office Theme</vt:lpstr>
      <vt:lpstr>Office 主题​​</vt:lpstr>
      <vt:lpstr>3_Office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Nhìn tranh, tìm từ ngữ: a. Chỉ sự vật: - Chỉ người: học sinh,… - Chỉ vật: cặp sách,… b. Chỉ hoạt động: đi học,…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Long Le</cp:lastModifiedBy>
  <cp:revision>9</cp:revision>
  <dcterms:created xsi:type="dcterms:W3CDTF">2021-07-24T01:32:28Z</dcterms:created>
  <dcterms:modified xsi:type="dcterms:W3CDTF">2021-10-26T17:52:26Z</dcterms:modified>
</cp:coreProperties>
</file>