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9" r:id="rId5"/>
    <p:sldId id="287" r:id="rId6"/>
    <p:sldId id="288" r:id="rId7"/>
    <p:sldId id="257" r:id="rId8"/>
    <p:sldId id="261" r:id="rId9"/>
    <p:sldId id="267" r:id="rId10"/>
    <p:sldId id="262" r:id="rId11"/>
    <p:sldId id="263" r:id="rId12"/>
    <p:sldId id="289" r:id="rId13"/>
    <p:sldId id="256" r:id="rId14"/>
    <p:sldId id="290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66FFFF"/>
    <a:srgbClr val="E8F3F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92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72D0A-B595-429A-86E1-F2E3F261BB2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445E0-21BF-48A7-9123-6C2F8061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95EE1-2F18-4C88-99A5-166C238390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78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29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3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A3B-D314-4625-BC4A-CFC9CC4D320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618-52A8-4DDE-8FB7-3B9BDEF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A3B-D314-4625-BC4A-CFC9CC4D320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618-52A8-4DDE-8FB7-3B9BDEF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2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A3B-D314-4625-BC4A-CFC9CC4D320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618-52A8-4DDE-8FB7-3B9BDEF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070867" y="4616876"/>
            <a:ext cx="1110400" cy="1016000"/>
            <a:chOff x="8303150" y="3550062"/>
            <a:chExt cx="832800" cy="762000"/>
          </a:xfrm>
        </p:grpSpPr>
        <p:sp>
          <p:nvSpPr>
            <p:cNvPr id="10" name="Google Shape;10;p2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11070867" y="5771472"/>
            <a:ext cx="1110400" cy="1016000"/>
            <a:chOff x="8303150" y="4328604"/>
            <a:chExt cx="832800" cy="762000"/>
          </a:xfrm>
        </p:grpSpPr>
        <p:sp>
          <p:nvSpPr>
            <p:cNvPr id="13" name="Google Shape;13;p2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1070867" y="3462281"/>
            <a:ext cx="1110400" cy="1016000"/>
            <a:chOff x="8303150" y="2665412"/>
            <a:chExt cx="832800" cy="762000"/>
          </a:xfrm>
        </p:grpSpPr>
        <p:sp>
          <p:nvSpPr>
            <p:cNvPr id="16" name="Google Shape;16;p2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1070867" y="2307685"/>
            <a:ext cx="1110400" cy="1016000"/>
            <a:chOff x="8303150" y="1780762"/>
            <a:chExt cx="832800" cy="762000"/>
          </a:xfrm>
        </p:grpSpPr>
        <p:sp>
          <p:nvSpPr>
            <p:cNvPr id="19" name="Google Shape;19;p2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1070867" y="1153091"/>
            <a:ext cx="1110400" cy="1016000"/>
            <a:chOff x="8303150" y="896112"/>
            <a:chExt cx="832800" cy="762000"/>
          </a:xfrm>
        </p:grpSpPr>
        <p:sp>
          <p:nvSpPr>
            <p:cNvPr id="22" name="Google Shape;22;p2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979684" y="-1500"/>
            <a:ext cx="1217824" cy="1016000"/>
            <a:chOff x="8235950" y="11466"/>
            <a:chExt cx="912000" cy="762000"/>
          </a:xfrm>
        </p:grpSpPr>
        <p:sp>
          <p:nvSpPr>
            <p:cNvPr id="25" name="Google Shape;25;p2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474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0" y="-25000"/>
            <a:ext cx="11092000" cy="6883200"/>
          </a:xfrm>
          <a:prstGeom prst="rect">
            <a:avLst/>
          </a:prstGeom>
          <a:solidFill>
            <a:srgbClr val="FEE1E2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1366133" y="386467"/>
            <a:ext cx="9305600" cy="60660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grpSp>
        <p:nvGrpSpPr>
          <p:cNvPr id="29" name="Google Shape;29;p2"/>
          <p:cNvGrpSpPr/>
          <p:nvPr/>
        </p:nvGrpSpPr>
        <p:grpSpPr>
          <a:xfrm>
            <a:off x="1575872" y="768527"/>
            <a:ext cx="8218657" cy="5315156"/>
            <a:chOff x="-1019810" y="6291069"/>
            <a:chExt cx="6163993" cy="3986367"/>
          </a:xfrm>
        </p:grpSpPr>
        <p:sp>
          <p:nvSpPr>
            <p:cNvPr id="30" name="Google Shape;30;p2"/>
            <p:cNvSpPr/>
            <p:nvPr/>
          </p:nvSpPr>
          <p:spPr>
            <a:xfrm rot="5400000">
              <a:off x="3680631" y="630453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5400000">
              <a:off x="1020238" y="97219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 rot="5400000">
              <a:off x="-105553" y="630442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400000">
              <a:off x="1740126" y="6531859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 rot="5400000">
              <a:off x="-1033044" y="959237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 rot="5400000">
              <a:off x="3935069" y="9667997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 rot="5400000">
              <a:off x="5047176" y="825995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 rot="5400000">
              <a:off x="-852696" y="772326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 rot="5400000">
              <a:off x="2315056" y="101803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 rot="5400000">
              <a:off x="4905860" y="6490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0" y="-21400"/>
            <a:ext cx="965200" cy="68832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66675" algn="bl" rotWithShape="0">
              <a:schemeClr val="accent5">
                <a:alpha val="21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122899" y="4146200"/>
            <a:ext cx="7777200" cy="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4C4C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pic>
        <p:nvPicPr>
          <p:cNvPr id="43" name="Google Shape;190;p1" descr="Piaget Grammar School logo final.png">
            <a:extLst>
              <a:ext uri="{FF2B5EF4-FFF2-40B4-BE49-F238E27FC236}">
                <a16:creationId xmlns:a16="http://schemas.microsoft.com/office/drawing/2014/main" id="{15BCF3B9-1587-4F8A-A4C0-C07F4D8E12D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10713" r="8781"/>
          <a:stretch/>
        </p:blipFill>
        <p:spPr>
          <a:xfrm>
            <a:off x="-12870" y="-72185"/>
            <a:ext cx="1025628" cy="1236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7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A3B-D314-4625-BC4A-CFC9CC4D320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618-52A8-4DDE-8FB7-3B9BDEF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2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A3B-D314-4625-BC4A-CFC9CC4D320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618-52A8-4DDE-8FB7-3B9BDEF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5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A3B-D314-4625-BC4A-CFC9CC4D320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618-52A8-4DDE-8FB7-3B9BDEF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A3B-D314-4625-BC4A-CFC9CC4D320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618-52A8-4DDE-8FB7-3B9BDEF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A3B-D314-4625-BC4A-CFC9CC4D320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618-52A8-4DDE-8FB7-3B9BDEF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A3B-D314-4625-BC4A-CFC9CC4D320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618-52A8-4DDE-8FB7-3B9BDEF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9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A3B-D314-4625-BC4A-CFC9CC4D320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618-52A8-4DDE-8FB7-3B9BDEF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A3B-D314-4625-BC4A-CFC9CC4D320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618-52A8-4DDE-8FB7-3B9BDEF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38A3B-D314-4625-BC4A-CFC9CC4D320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87618-52A8-4DDE-8FB7-3B9BDEF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7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ometry | Motion design animation, Motion graphics inspiration, Kids  graphic desig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19"/>
            <a:ext cx="12191999" cy="68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👋 Hello Sticker - Royalty-Free GIF - Animated Sticker - Free PNG - Animated  I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9" y="-397430"/>
            <a:ext cx="3276738" cy="32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h Review | Baamboozl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239" y="-115266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90256" y="2773009"/>
            <a:ext cx="9747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reflection blurRad="6350" stA="60000" endA="900" endPos="58000" dir="5400000" sy="-100000" algn="bl" rotWithShape="0"/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SO SÁNH SỐ BÉ BẰNG MỘT PHẦN MẤY SỐ LỚN</a:t>
            </a:r>
          </a:p>
        </p:txBody>
      </p:sp>
    </p:spTree>
    <p:extLst>
      <p:ext uri="{BB962C8B-B14F-4D97-AF65-F5344CB8AC3E}">
        <p14:creationId xmlns:p14="http://schemas.microsoft.com/office/powerpoint/2010/main" val="100651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1937608" y="1132619"/>
              <a:ext cx="7993623" cy="45750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3669">
                      <a:extLst>
                        <a:ext uri="{9D8B030D-6E8A-4147-A177-3AD203B41FA5}">
                          <a16:colId xmlns:a16="http://schemas.microsoft.com/office/drawing/2014/main" val="302905144"/>
                        </a:ext>
                      </a:extLst>
                    </a:gridCol>
                    <a:gridCol w="1026001">
                      <a:extLst>
                        <a:ext uri="{9D8B030D-6E8A-4147-A177-3AD203B41FA5}">
                          <a16:colId xmlns:a16="http://schemas.microsoft.com/office/drawing/2014/main" val="3050656807"/>
                        </a:ext>
                      </a:extLst>
                    </a:gridCol>
                    <a:gridCol w="1001003">
                      <a:extLst>
                        <a:ext uri="{9D8B030D-6E8A-4147-A177-3AD203B41FA5}">
                          <a16:colId xmlns:a16="http://schemas.microsoft.com/office/drawing/2014/main" val="2789154601"/>
                        </a:ext>
                      </a:extLst>
                    </a:gridCol>
                    <a:gridCol w="976714">
                      <a:extLst>
                        <a:ext uri="{9D8B030D-6E8A-4147-A177-3AD203B41FA5}">
                          <a16:colId xmlns:a16="http://schemas.microsoft.com/office/drawing/2014/main" val="2082512343"/>
                        </a:ext>
                      </a:extLst>
                    </a:gridCol>
                    <a:gridCol w="1028118">
                      <a:extLst>
                        <a:ext uri="{9D8B030D-6E8A-4147-A177-3AD203B41FA5}">
                          <a16:colId xmlns:a16="http://schemas.microsoft.com/office/drawing/2014/main" val="845393735"/>
                        </a:ext>
                      </a:extLst>
                    </a:gridCol>
                    <a:gridCol w="1028118">
                      <a:extLst>
                        <a:ext uri="{9D8B030D-6E8A-4147-A177-3AD203B41FA5}">
                          <a16:colId xmlns:a16="http://schemas.microsoft.com/office/drawing/2014/main" val="710535448"/>
                        </a:ext>
                      </a:extLst>
                    </a:gridCol>
                  </a:tblGrid>
                  <a:tr h="11180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4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lớn</a:t>
                          </a:r>
                          <a:endParaRPr lang="en-US" sz="24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5265784"/>
                      </a:ext>
                    </a:extLst>
                  </a:tr>
                  <a:tr h="11180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4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</a:t>
                          </a:r>
                          <a:endParaRPr lang="en-US" sz="24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075"/>
                      </a:ext>
                    </a:extLst>
                  </a:tr>
                  <a:tr h="11180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4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lớn</a:t>
                          </a:r>
                          <a:r>
                            <a:rPr lang="en-US" sz="24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gấp</a:t>
                          </a:r>
                          <a:r>
                            <a:rPr lang="en-US" sz="24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mấy</a:t>
                          </a:r>
                          <a:r>
                            <a:rPr lang="en-US" sz="24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lần</a:t>
                          </a:r>
                          <a:r>
                            <a:rPr lang="en-US" sz="24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4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</a:t>
                          </a:r>
                          <a:r>
                            <a:rPr lang="en-US" sz="24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?</a:t>
                          </a:r>
                          <a:endParaRPr lang="en-US" sz="24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9725302"/>
                      </a:ext>
                    </a:extLst>
                  </a:tr>
                  <a:tr h="122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4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</a:t>
                          </a:r>
                          <a:r>
                            <a:rPr lang="en-US" sz="24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24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một</a:t>
                          </a:r>
                          <a:r>
                            <a:rPr lang="en-US" sz="24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phần</a:t>
                          </a:r>
                          <a:r>
                            <a:rPr lang="en-US" sz="24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mấy</a:t>
                          </a:r>
                          <a:r>
                            <a:rPr lang="en-US" sz="24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lần</a:t>
                          </a:r>
                          <a:r>
                            <a:rPr lang="en-US" sz="24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4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lớn</a:t>
                          </a:r>
                          <a:r>
                            <a:rPr lang="en-US" sz="24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?</a:t>
                          </a:r>
                          <a:endParaRPr lang="en-US" sz="24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48463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0894250"/>
                  </p:ext>
                </p:extLst>
              </p:nvPr>
            </p:nvGraphicFramePr>
            <p:xfrm>
              <a:off x="1937608" y="1132619"/>
              <a:ext cx="7993623" cy="45750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3669">
                      <a:extLst>
                        <a:ext uri="{9D8B030D-6E8A-4147-A177-3AD203B41FA5}">
                          <a16:colId xmlns:a16="http://schemas.microsoft.com/office/drawing/2014/main" val="302905144"/>
                        </a:ext>
                      </a:extLst>
                    </a:gridCol>
                    <a:gridCol w="1026001">
                      <a:extLst>
                        <a:ext uri="{9D8B030D-6E8A-4147-A177-3AD203B41FA5}">
                          <a16:colId xmlns:a16="http://schemas.microsoft.com/office/drawing/2014/main" val="3050656807"/>
                        </a:ext>
                      </a:extLst>
                    </a:gridCol>
                    <a:gridCol w="1001003">
                      <a:extLst>
                        <a:ext uri="{9D8B030D-6E8A-4147-A177-3AD203B41FA5}">
                          <a16:colId xmlns:a16="http://schemas.microsoft.com/office/drawing/2014/main" val="2789154601"/>
                        </a:ext>
                      </a:extLst>
                    </a:gridCol>
                    <a:gridCol w="976714">
                      <a:extLst>
                        <a:ext uri="{9D8B030D-6E8A-4147-A177-3AD203B41FA5}">
                          <a16:colId xmlns:a16="http://schemas.microsoft.com/office/drawing/2014/main" val="2082512343"/>
                        </a:ext>
                      </a:extLst>
                    </a:gridCol>
                    <a:gridCol w="1028118">
                      <a:extLst>
                        <a:ext uri="{9D8B030D-6E8A-4147-A177-3AD203B41FA5}">
                          <a16:colId xmlns:a16="http://schemas.microsoft.com/office/drawing/2014/main" val="845393735"/>
                        </a:ext>
                      </a:extLst>
                    </a:gridCol>
                    <a:gridCol w="1028118">
                      <a:extLst>
                        <a:ext uri="{9D8B030D-6E8A-4147-A177-3AD203B41FA5}">
                          <a16:colId xmlns:a16="http://schemas.microsoft.com/office/drawing/2014/main" val="710535448"/>
                        </a:ext>
                      </a:extLst>
                    </a:gridCol>
                  </a:tblGrid>
                  <a:tr h="11180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4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lớn</a:t>
                          </a:r>
                          <a:endParaRPr lang="en-US" sz="24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5265784"/>
                      </a:ext>
                    </a:extLst>
                  </a:tr>
                  <a:tr h="11180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4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</a:t>
                          </a:r>
                          <a:endParaRPr lang="en-US" sz="24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075"/>
                      </a:ext>
                    </a:extLst>
                  </a:tr>
                  <a:tr h="11180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4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lớn</a:t>
                          </a:r>
                          <a:r>
                            <a:rPr lang="en-US" sz="24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gấp</a:t>
                          </a:r>
                          <a:r>
                            <a:rPr lang="en-US" sz="24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mấy</a:t>
                          </a:r>
                          <a:r>
                            <a:rPr lang="en-US" sz="24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lần</a:t>
                          </a:r>
                          <a:r>
                            <a:rPr lang="en-US" sz="24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4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</a:t>
                          </a:r>
                          <a:r>
                            <a:rPr lang="en-US" sz="24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?</a:t>
                          </a:r>
                          <a:endParaRPr lang="en-US" sz="24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9725302"/>
                      </a:ext>
                    </a:extLst>
                  </a:tr>
                  <a:tr h="122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4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</a:t>
                          </a:r>
                          <a:r>
                            <a:rPr lang="en-US" sz="24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24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một</a:t>
                          </a:r>
                          <a:r>
                            <a:rPr lang="en-US" sz="24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phần</a:t>
                          </a:r>
                          <a:r>
                            <a:rPr lang="en-US" sz="24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mấy</a:t>
                          </a:r>
                          <a:r>
                            <a:rPr lang="en-US" sz="24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lần</a:t>
                          </a:r>
                          <a:r>
                            <a:rPr lang="en-US" sz="24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4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lớn</a:t>
                          </a:r>
                          <a:r>
                            <a:rPr lang="en-US" sz="24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?</a:t>
                          </a:r>
                          <a:endParaRPr lang="en-US" sz="24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7500" t="-274627" r="-395833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48463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5993413" y="3633921"/>
            <a:ext cx="717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59059" y="3639739"/>
            <a:ext cx="717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78748" y="3628106"/>
            <a:ext cx="717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73199" y="4656024"/>
                <a:ext cx="43954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199" y="4656024"/>
                <a:ext cx="439543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197839" y="4656023"/>
                <a:ext cx="43954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839" y="4656023"/>
                <a:ext cx="439543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229372" y="4656023"/>
                <a:ext cx="43954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372" y="4656023"/>
                <a:ext cx="439543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9098437" y="3613356"/>
            <a:ext cx="717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160702" y="4656022"/>
                <a:ext cx="60946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702" y="4656022"/>
                <a:ext cx="609462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3">
            <a:extLst>
              <a:ext uri="{FF2B5EF4-FFF2-40B4-BE49-F238E27FC236}">
                <a16:creationId xmlns:a16="http://schemas.microsoft.com/office/drawing/2014/main" id="{35F6D3DE-405C-4B08-9CD3-75672218D2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820" y="3878826"/>
            <a:ext cx="1972154" cy="268461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34715" y="578348"/>
            <a:ext cx="2173573" cy="60152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1 (62)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1684" y="618661"/>
            <a:ext cx="568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8673" y="629648"/>
            <a:ext cx="10599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 con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28 con.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7012" y="2615293"/>
            <a:ext cx="446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7 con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28 con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4916" y="1927206"/>
            <a:ext cx="2875936" cy="9535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flipV="1">
            <a:off x="8915400" y="2880765"/>
            <a:ext cx="294967" cy="386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4916" y="3400123"/>
            <a:ext cx="2875936" cy="9535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flipV="1">
            <a:off x="9011263" y="4473252"/>
            <a:ext cx="294967" cy="386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868262" y="4997357"/>
            <a:ext cx="2875936" cy="9535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200103" y="5166765"/>
            <a:ext cx="1106127" cy="6636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2232" y="578348"/>
            <a:ext cx="2356116" cy="60152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2 (62)</a:t>
            </a:r>
          </a:p>
        </p:txBody>
      </p:sp>
    </p:spTree>
    <p:extLst>
      <p:ext uri="{BB962C8B-B14F-4D97-AF65-F5344CB8AC3E}">
        <p14:creationId xmlns:p14="http://schemas.microsoft.com/office/powerpoint/2010/main" val="317894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934" y="648546"/>
            <a:ext cx="10599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 con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28 con.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241" y="2592247"/>
            <a:ext cx="446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7 con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28 con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08167" y="2316508"/>
                <a:ext cx="5449532" cy="369079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2400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endParaRPr lang="en-US" sz="24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bò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7 + 28 = 35 (con)</a:t>
                </a:r>
              </a:p>
              <a:p>
                <a:pPr algn="ctr"/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bò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gấp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trâu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35 : 7 = 5 (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trâu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bò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r"/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167" y="2316508"/>
                <a:ext cx="5449532" cy="36907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162232" y="578348"/>
            <a:ext cx="2176234" cy="60152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2 (62)</a:t>
            </a:r>
          </a:p>
        </p:txBody>
      </p:sp>
      <p:pic>
        <p:nvPicPr>
          <p:cNvPr id="16" name="图片 12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50B367B6-A700-4BF0-AEE1-998AC79D8A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36276"/>
            <a:ext cx="3542059" cy="35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_图片 6">
            <a:extLst>
              <a:ext uri="{FF2B5EF4-FFF2-40B4-BE49-F238E27FC236}">
                <a16:creationId xmlns:a16="http://schemas.microsoft.com/office/drawing/2014/main" id="{438DC0D5-BF0E-444C-9C18-BE52B7EBCA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5" name="图片 14" descr="图片包含 文字&#10;&#10;已生成高可信度的说明">
            <a:extLst>
              <a:ext uri="{FF2B5EF4-FFF2-40B4-BE49-F238E27FC236}">
                <a16:creationId xmlns:a16="http://schemas.microsoft.com/office/drawing/2014/main" id="{4461CEF8-CBA9-4CB1-9718-679C8B4660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9689" y="1660997"/>
            <a:ext cx="3990715" cy="4655533"/>
          </a:xfrm>
          <a:prstGeom prst="rect">
            <a:avLst/>
          </a:prstGeom>
        </p:spPr>
      </p:pic>
      <p:pic>
        <p:nvPicPr>
          <p:cNvPr id="16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id="{A068BBFF-795B-45AB-A9B7-CC069AA2F8D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25464"/>
            <a:ext cx="3865071" cy="3865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0889" y="3105834"/>
            <a:ext cx="442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Xin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chào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các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65443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8 L 0.21927 -0.09051 C 0.26224 0.00324 0.32709 0.05394 0.39506 0.05394 C 0.4724 0.05394 0.53438 0.00324 0.57735 -0.09051 L 0.78477 -0.50648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4">
            <a:hlinkClick r:id="" action="ppaction://noaction"/>
          </p:cNvPr>
          <p:cNvSpPr txBox="1"/>
          <p:nvPr/>
        </p:nvSpPr>
        <p:spPr>
          <a:xfrm>
            <a:off x="11143467" y="134849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" sz="2667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2667" b="1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2" name="Google Shape;1092;p34">
            <a:hlinkClick r:id="" action="ppaction://noaction"/>
          </p:cNvPr>
          <p:cNvSpPr txBox="1"/>
          <p:nvPr/>
        </p:nvSpPr>
        <p:spPr>
          <a:xfrm>
            <a:off x="11143467" y="250308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" sz="2667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2667" b="1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3" name="Google Shape;1093;p34">
            <a:hlinkClick r:id="" action="ppaction://noaction"/>
          </p:cNvPr>
          <p:cNvSpPr txBox="1"/>
          <p:nvPr/>
        </p:nvSpPr>
        <p:spPr>
          <a:xfrm>
            <a:off x="11143467" y="3657681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" sz="2667" b="1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2667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4" name="Google Shape;1094;p34">
            <a:hlinkClick r:id="" action="ppaction://noaction"/>
          </p:cNvPr>
          <p:cNvSpPr txBox="1"/>
          <p:nvPr/>
        </p:nvSpPr>
        <p:spPr>
          <a:xfrm>
            <a:off x="11143467" y="4812276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" sz="2667" b="1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2667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87183"/>
            <a:ext cx="982640" cy="1187355"/>
          </a:xfrm>
          <a:prstGeom prst="rect">
            <a:avLst/>
          </a:prstGeom>
          <a:solidFill>
            <a:srgbClr val="FF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B6B9"/>
              </a:solidFill>
              <a:latin typeface="Arial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5685"/>
            <a:ext cx="3916045" cy="4217035"/>
          </a:xfrm>
          <a:prstGeom prst="rect">
            <a:avLst/>
          </a:prstGeom>
        </p:spPr>
      </p:pic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697" y="-541620"/>
            <a:ext cx="1845531" cy="1795387"/>
          </a:xfrm>
          <a:prstGeom prst="rect">
            <a:avLst/>
          </a:prstGeom>
        </p:spPr>
      </p:pic>
      <p:pic>
        <p:nvPicPr>
          <p:cNvPr id="15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99859" y="-207102"/>
            <a:ext cx="1882684" cy="1427193"/>
          </a:xfrm>
          <a:prstGeom prst="rect">
            <a:avLst/>
          </a:prstGeom>
        </p:spPr>
      </p:pic>
      <p:sp>
        <p:nvSpPr>
          <p:cNvPr id="20" name="Title 5"/>
          <p:cNvSpPr txBox="1">
            <a:spLocks/>
          </p:cNvSpPr>
          <p:nvPr/>
        </p:nvSpPr>
        <p:spPr bwMode="auto">
          <a:xfrm>
            <a:off x="2387450" y="755026"/>
            <a:ext cx="831320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sz="3600" b="1" dirty="0" err="1">
                <a:solidFill>
                  <a:srgbClr val="4C4C4C"/>
                </a:solidFill>
                <a:latin typeface="HP001 4 hàng" pitchFamily="34" charset="0"/>
              </a:rPr>
              <a:t>Thứ</a:t>
            </a:r>
            <a:r>
              <a:rPr lang="en-US" sz="3600" b="1" dirty="0">
                <a:solidFill>
                  <a:srgbClr val="4C4C4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4C4C4C"/>
                </a:solidFill>
                <a:latin typeface="HP001 4 hàng" pitchFamily="34" charset="0"/>
              </a:rPr>
              <a:t>hai</a:t>
            </a:r>
            <a:r>
              <a:rPr lang="en-US" sz="3600" b="1" dirty="0">
                <a:solidFill>
                  <a:srgbClr val="4C4C4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4C4C4C"/>
                </a:solidFill>
                <a:latin typeface="HP001 4 hàng" pitchFamily="34" charset="0"/>
              </a:rPr>
              <a:t>ngày</a:t>
            </a:r>
            <a:r>
              <a:rPr lang="en-US" sz="3600" b="1" dirty="0">
                <a:solidFill>
                  <a:srgbClr val="4C4C4C"/>
                </a:solidFill>
                <a:latin typeface="HP001 4 hàng" pitchFamily="34" charset="0"/>
              </a:rPr>
              <a:t> 29 </a:t>
            </a:r>
            <a:r>
              <a:rPr lang="en-US" sz="3600" b="1" dirty="0" err="1">
                <a:solidFill>
                  <a:srgbClr val="4C4C4C"/>
                </a:solidFill>
                <a:latin typeface="HP001 4 hàng" pitchFamily="34" charset="0"/>
              </a:rPr>
              <a:t>tháng</a:t>
            </a:r>
            <a:r>
              <a:rPr lang="en-US" sz="3600" b="1" dirty="0">
                <a:solidFill>
                  <a:srgbClr val="4C4C4C"/>
                </a:solidFill>
                <a:latin typeface="HP001 4 hàng" pitchFamily="34" charset="0"/>
              </a:rPr>
              <a:t> 11 </a:t>
            </a:r>
            <a:r>
              <a:rPr lang="en-US" sz="3600" b="1" dirty="0" err="1">
                <a:solidFill>
                  <a:srgbClr val="4C4C4C"/>
                </a:solidFill>
                <a:latin typeface="HP001 4 hàng" pitchFamily="34" charset="0"/>
              </a:rPr>
              <a:t>năm</a:t>
            </a:r>
            <a:r>
              <a:rPr lang="en-US" sz="3600" b="1" dirty="0">
                <a:solidFill>
                  <a:srgbClr val="4C4C4C"/>
                </a:solidFill>
                <a:latin typeface="HP001 4 hàng" pitchFamily="34" charset="0"/>
              </a:rPr>
              <a:t> 2021</a:t>
            </a:r>
            <a:br>
              <a:rPr lang="en-US" sz="3600" b="1" dirty="0">
                <a:solidFill>
                  <a:srgbClr val="4C4C4C"/>
                </a:solidFill>
                <a:latin typeface="HP001 4 hàng" pitchFamily="34" charset="0"/>
              </a:rPr>
            </a:br>
            <a:r>
              <a:rPr lang="en-US" sz="3600" b="1" dirty="0" err="1">
                <a:solidFill>
                  <a:srgbClr val="4C4C4C"/>
                </a:solidFill>
                <a:latin typeface="HP001 4 hàng" pitchFamily="34" charset="0"/>
              </a:rPr>
              <a:t>Toán</a:t>
            </a:r>
            <a:endParaRPr lang="en-US" sz="3600" b="1" dirty="0">
              <a:solidFill>
                <a:srgbClr val="4C4C4C"/>
              </a:solidFill>
              <a:latin typeface="HP001 4 hàng" pitchFamily="34" charset="0"/>
            </a:endParaRPr>
          </a:p>
        </p:txBody>
      </p:sp>
      <p:sp>
        <p:nvSpPr>
          <p:cNvPr id="21" name="Content Placeholder 6"/>
          <p:cNvSpPr txBox="1">
            <a:spLocks/>
          </p:cNvSpPr>
          <p:nvPr/>
        </p:nvSpPr>
        <p:spPr bwMode="auto">
          <a:xfrm>
            <a:off x="2100943" y="2588590"/>
            <a:ext cx="8789664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So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sánh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lớn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1851762" y="1836173"/>
            <a:ext cx="874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377">
              <a:defRPr/>
            </a:pPr>
            <a:r>
              <a:rPr lang="en-US" sz="2800" b="1" dirty="0">
                <a:solidFill>
                  <a:srgbClr val="4C4C4C"/>
                </a:solidFill>
                <a:latin typeface="HP001 4 hàng" pitchFamily="34" charset="0"/>
              </a:rPr>
              <a:t>5 ô</a:t>
            </a: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1958024" y="1126448"/>
            <a:ext cx="874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377">
              <a:defRPr/>
            </a:pPr>
            <a:r>
              <a:rPr lang="en-US" sz="2800" b="1" dirty="0">
                <a:solidFill>
                  <a:srgbClr val="4C4C4C"/>
                </a:solidFill>
                <a:latin typeface="HP001 4 hàng" pitchFamily="34" charset="0"/>
              </a:rPr>
              <a:t>1 ô</a:t>
            </a: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1757873" y="2629015"/>
            <a:ext cx="874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377">
              <a:defRPr/>
            </a:pPr>
            <a:r>
              <a:rPr lang="en-US" sz="2800" b="1" dirty="0">
                <a:solidFill>
                  <a:srgbClr val="4C4C4C"/>
                </a:solidFill>
                <a:latin typeface="HP001 4 hàng" pitchFamily="34" charset="0"/>
              </a:rPr>
              <a:t>1 ô </a:t>
            </a:r>
          </a:p>
        </p:txBody>
      </p:sp>
      <p:sp>
        <p:nvSpPr>
          <p:cNvPr id="25" name="Google Shape;1091;p34">
            <a:hlinkClick r:id="" action="ppaction://noaction"/>
          </p:cNvPr>
          <p:cNvSpPr txBox="1"/>
          <p:nvPr/>
        </p:nvSpPr>
        <p:spPr>
          <a:xfrm>
            <a:off x="11175799" y="189379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" sz="2667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Đề</a:t>
            </a:r>
            <a:endParaRPr sz="2667" b="1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Google Shape;1091;p34">
            <a:hlinkClick r:id="" action="ppaction://noaction"/>
          </p:cNvPr>
          <p:cNvSpPr txBox="1"/>
          <p:nvPr/>
        </p:nvSpPr>
        <p:spPr>
          <a:xfrm>
            <a:off x="11143467" y="5962055"/>
            <a:ext cx="9652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r>
              <a:rPr lang="en" sz="24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 chào</a:t>
            </a:r>
            <a:endParaRPr sz="2400" b="1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6F9A7-1AD9-4E9F-8B92-185EB3A3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</a:rPr>
              <a:t>Mục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tiêu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2312EF8-1D7E-4B88-A9B4-62BA388BF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0" indent="-1026160">
              <a:lnSpc>
                <a:spcPts val="1700"/>
              </a:lnSpc>
            </a:pP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BiÕt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thùc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hiÖn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s¸nh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sè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bÐ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b»ng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phÇn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mÊy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5440" indent="0">
              <a:lnSpc>
                <a:spcPts val="1700"/>
              </a:lnSpc>
              <a:buNone/>
            </a:pP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sè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lín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5440" indent="0">
              <a:lnSpc>
                <a:spcPts val="1700"/>
              </a:lnSpc>
              <a:buNone/>
            </a:pP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371600" indent="-1026160">
              <a:lnSpc>
                <a:spcPts val="1700"/>
              </a:lnSpc>
            </a:pP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BiÕt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¸p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kiÕn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thøc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®­</a:t>
            </a:r>
            <a:r>
              <a:rPr lang="vi-VN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häc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®Ó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gi¶i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c¸c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bµi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to¸n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5440" indent="0">
              <a:lnSpc>
                <a:spcPts val="1700"/>
              </a:lnSpc>
              <a:buNone/>
            </a:pP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440" indent="0">
              <a:lnSpc>
                <a:spcPts val="1700"/>
              </a:lnSpc>
              <a:buNone/>
            </a:pP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cã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lêi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indent="-1026160">
              <a:lnSpc>
                <a:spcPts val="1700"/>
              </a:lnSpc>
            </a:pPr>
            <a:endParaRPr lang="en-US" sz="3200" b="1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0617" y="388263"/>
            <a:ext cx="999565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12295" y="852251"/>
            <a:ext cx="1968660" cy="393084"/>
            <a:chOff x="1812295" y="852251"/>
            <a:chExt cx="1968660" cy="39308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943100" y="1057275"/>
              <a:ext cx="17145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812295" y="876003"/>
              <a:ext cx="248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32169" y="852251"/>
              <a:ext cx="248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90177" y="826442"/>
            <a:ext cx="39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0009" y="826442"/>
            <a:ext cx="39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509301" y="1660029"/>
            <a:ext cx="6026750" cy="507831"/>
            <a:chOff x="1509301" y="1660029"/>
            <a:chExt cx="6026750" cy="50783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943100" y="1957387"/>
              <a:ext cx="512921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12295" y="1772721"/>
              <a:ext cx="226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43115" y="1772721"/>
              <a:ext cx="226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73935" y="1752362"/>
              <a:ext cx="226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58866" y="1772721"/>
              <a:ext cx="226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09301" y="1660029"/>
              <a:ext cx="392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43123" y="1706195"/>
              <a:ext cx="392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90419" y="493097"/>
            <a:ext cx="113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cxnSp>
        <p:nvCxnSpPr>
          <p:cNvPr id="26" name="Straight Connector 25"/>
          <p:cNvCxnSpPr>
            <a:stCxn id="13" idx="2"/>
            <a:endCxn id="16" idx="0"/>
          </p:cNvCxnSpPr>
          <p:nvPr/>
        </p:nvCxnSpPr>
        <p:spPr>
          <a:xfrm flipH="1">
            <a:off x="1925742" y="1245335"/>
            <a:ext cx="10946" cy="5273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645616" y="1221583"/>
            <a:ext cx="10946" cy="5273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1924334" y="1937983"/>
            <a:ext cx="5131559" cy="362124"/>
          </a:xfrm>
          <a:custGeom>
            <a:avLst/>
            <a:gdLst>
              <a:gd name="connsiteX0" fmla="*/ 0 w 5131559"/>
              <a:gd name="connsiteY0" fmla="*/ 27296 h 864393"/>
              <a:gd name="connsiteX1" fmla="*/ 1228299 w 5131559"/>
              <a:gd name="connsiteY1" fmla="*/ 627797 h 864393"/>
              <a:gd name="connsiteX2" fmla="*/ 3425588 w 5131559"/>
              <a:gd name="connsiteY2" fmla="*/ 832514 h 864393"/>
              <a:gd name="connsiteX3" fmla="*/ 5131559 w 5131559"/>
              <a:gd name="connsiteY3" fmla="*/ 0 h 86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1559" h="864393">
                <a:moveTo>
                  <a:pt x="0" y="27296"/>
                </a:moveTo>
                <a:cubicBezTo>
                  <a:pt x="328684" y="260445"/>
                  <a:pt x="657368" y="493594"/>
                  <a:pt x="1228299" y="627797"/>
                </a:cubicBezTo>
                <a:cubicBezTo>
                  <a:pt x="1799230" y="762000"/>
                  <a:pt x="2775045" y="937147"/>
                  <a:pt x="3425588" y="832514"/>
                </a:cubicBezTo>
                <a:cubicBezTo>
                  <a:pt x="4076131" y="727881"/>
                  <a:pt x="4603845" y="363940"/>
                  <a:pt x="5131559" y="0"/>
                </a:cubicBezTo>
              </a:path>
            </a:pathLst>
          </a:cu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368065" y="2376429"/>
            <a:ext cx="113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182" y="3361245"/>
            <a:ext cx="9466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04632" y="2846872"/>
            <a:ext cx="2992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 : 2 = 3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0399" y="3339874"/>
            <a:ext cx="9466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37385" y="745009"/>
            <a:ext cx="304345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30181" y="3971328"/>
                <a:ext cx="9466099" cy="790216"/>
              </a:xfrm>
              <a:prstGeom prst="rect">
                <a:avLst/>
              </a:prstGeom>
              <a:solidFill>
                <a:srgbClr val="FFFF6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CD.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181" y="3971328"/>
                <a:ext cx="9466099" cy="7902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37"/>
          <p:cNvSpPr/>
          <p:nvPr/>
        </p:nvSpPr>
        <p:spPr>
          <a:xfrm>
            <a:off x="5210001" y="2591021"/>
            <a:ext cx="955343" cy="276775"/>
          </a:xfrm>
          <a:custGeom>
            <a:avLst/>
            <a:gdLst>
              <a:gd name="connsiteX0" fmla="*/ 0 w 709683"/>
              <a:gd name="connsiteY0" fmla="*/ 109182 h 194888"/>
              <a:gd name="connsiteX1" fmla="*/ 368489 w 709683"/>
              <a:gd name="connsiteY1" fmla="*/ 191069 h 194888"/>
              <a:gd name="connsiteX2" fmla="*/ 709683 w 709683"/>
              <a:gd name="connsiteY2" fmla="*/ 0 h 19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683" h="194888">
                <a:moveTo>
                  <a:pt x="0" y="109182"/>
                </a:moveTo>
                <a:cubicBezTo>
                  <a:pt x="125104" y="159224"/>
                  <a:pt x="250209" y="209266"/>
                  <a:pt x="368489" y="191069"/>
                </a:cubicBezTo>
                <a:cubicBezTo>
                  <a:pt x="486770" y="172872"/>
                  <a:pt x="598226" y="86436"/>
                  <a:pt x="709683" y="0"/>
                </a:cubicBezTo>
              </a:path>
            </a:pathLst>
          </a:custGeom>
          <a:noFill/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163230" y="2330264"/>
            <a:ext cx="1433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 rot="20636979" flipV="1">
            <a:off x="3193759" y="298115"/>
            <a:ext cx="955343" cy="379912"/>
          </a:xfrm>
          <a:custGeom>
            <a:avLst/>
            <a:gdLst>
              <a:gd name="connsiteX0" fmla="*/ 0 w 709683"/>
              <a:gd name="connsiteY0" fmla="*/ 109182 h 194888"/>
              <a:gd name="connsiteX1" fmla="*/ 368489 w 709683"/>
              <a:gd name="connsiteY1" fmla="*/ 191069 h 194888"/>
              <a:gd name="connsiteX2" fmla="*/ 709683 w 709683"/>
              <a:gd name="connsiteY2" fmla="*/ 0 h 19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683" h="194888">
                <a:moveTo>
                  <a:pt x="0" y="109182"/>
                </a:moveTo>
                <a:cubicBezTo>
                  <a:pt x="125104" y="159224"/>
                  <a:pt x="250209" y="209266"/>
                  <a:pt x="368489" y="191069"/>
                </a:cubicBezTo>
                <a:cubicBezTo>
                  <a:pt x="486770" y="172872"/>
                  <a:pt x="598226" y="86436"/>
                  <a:pt x="709683" y="0"/>
                </a:cubicBezTo>
              </a:path>
            </a:pathLst>
          </a:custGeom>
          <a:noFill/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212178" y="291630"/>
            <a:ext cx="1433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31" grpId="0" animBg="1"/>
      <p:bldP spid="32" grpId="0"/>
      <p:bldP spid="33" grpId="0"/>
      <p:bldP spid="33" grpId="1"/>
      <p:bldP spid="34" grpId="0"/>
      <p:bldP spid="35" grpId="0"/>
      <p:bldP spid="36" grpId="0" animBg="1"/>
      <p:bldP spid="37" grpId="0" animBg="1"/>
      <p:bldP spid="38" grpId="0" animBg="1"/>
      <p:bldP spid="39" grpId="0"/>
      <p:bldP spid="40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2" y="336550"/>
            <a:ext cx="10515600" cy="677863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716474" y="853381"/>
            <a:ext cx="57320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88099" y="839093"/>
            <a:ext cx="45535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72175" y="839093"/>
            <a:ext cx="4857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83603" y="1014413"/>
            <a:ext cx="1433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3172" y="1014412"/>
            <a:ext cx="1433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912" y="1971676"/>
            <a:ext cx="1443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6950" y="1971676"/>
            <a:ext cx="7356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3912" y="2467274"/>
            <a:ext cx="1443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6950" y="2433340"/>
            <a:ext cx="7356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73172" y="3452220"/>
                <a:ext cx="7356641" cy="2597249"/>
              </a:xfrm>
              <a:prstGeom prst="rect">
                <a:avLst/>
              </a:prstGeom>
              <a:solidFill>
                <a:srgbClr val="E8F3F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Tuổi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mẹ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gấp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tuổi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30 : 6 = 5 (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tuổi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tuổi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mẹ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172" y="3452220"/>
                <a:ext cx="7356641" cy="2597249"/>
              </a:xfrm>
              <a:prstGeom prst="rect">
                <a:avLst/>
              </a:prstGeom>
              <a:blipFill>
                <a:blip r:embed="rId2"/>
                <a:stretch>
                  <a:fillRect t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45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2" grpId="0"/>
      <p:bldP spid="13" grpId="0"/>
      <p:bldP spid="14" grpId="0"/>
      <p:bldP spid="15" grpId="0"/>
      <p:bldP spid="1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2343890" y="4321763"/>
            <a:ext cx="462455" cy="462455"/>
            <a:chOff x="1282317" y="2454183"/>
            <a:chExt cx="346841" cy="346841"/>
          </a:xfrm>
        </p:grpSpPr>
        <p:grpSp>
          <p:nvGrpSpPr>
            <p:cNvPr id="35" name="组合 34"/>
            <p:cNvGrpSpPr/>
            <p:nvPr/>
          </p:nvGrpSpPr>
          <p:grpSpPr>
            <a:xfrm>
              <a:off x="1282317" y="2454183"/>
              <a:ext cx="346841" cy="346841"/>
              <a:chOff x="1271753" y="2453562"/>
              <a:chExt cx="346841" cy="346841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271753" y="2453562"/>
                <a:ext cx="346841" cy="346841"/>
              </a:xfrm>
              <a:prstGeom prst="ellipse">
                <a:avLst/>
              </a:prstGeom>
              <a:solidFill>
                <a:srgbClr val="C2EEF9"/>
              </a:solidFill>
              <a:ln>
                <a:solidFill>
                  <a:srgbClr val="7BC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" name="弧形 37"/>
              <p:cNvSpPr/>
              <p:nvPr/>
            </p:nvSpPr>
            <p:spPr>
              <a:xfrm>
                <a:off x="1410545" y="2548971"/>
                <a:ext cx="156021" cy="156021"/>
              </a:xfrm>
              <a:prstGeom prst="arc">
                <a:avLst>
                  <a:gd name="adj1" fmla="val 16200000"/>
                  <a:gd name="adj2" fmla="val 20666359"/>
                </a:avLst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</p:grp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143467" y="4321763"/>
            <a:ext cx="462455" cy="462455"/>
            <a:chOff x="1282317" y="2454183"/>
            <a:chExt cx="346841" cy="346841"/>
          </a:xfrm>
        </p:grpSpPr>
        <p:grpSp>
          <p:nvGrpSpPr>
            <p:cNvPr id="40" name="组合 39"/>
            <p:cNvGrpSpPr/>
            <p:nvPr/>
          </p:nvGrpSpPr>
          <p:grpSpPr>
            <a:xfrm>
              <a:off x="1282317" y="2454183"/>
              <a:ext cx="346841" cy="346841"/>
              <a:chOff x="1271753" y="2453562"/>
              <a:chExt cx="346841" cy="34684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271753" y="2453562"/>
                <a:ext cx="346841" cy="346841"/>
              </a:xfrm>
              <a:prstGeom prst="ellipse">
                <a:avLst/>
              </a:prstGeom>
              <a:solidFill>
                <a:srgbClr val="60BFB4"/>
              </a:solidFill>
              <a:ln>
                <a:solidFill>
                  <a:srgbClr val="48B2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" name="弧形 42"/>
              <p:cNvSpPr/>
              <p:nvPr/>
            </p:nvSpPr>
            <p:spPr>
              <a:xfrm>
                <a:off x="1410545" y="2548971"/>
                <a:ext cx="156021" cy="156021"/>
              </a:xfrm>
              <a:prstGeom prst="arc">
                <a:avLst>
                  <a:gd name="adj1" fmla="val 16200000"/>
                  <a:gd name="adj2" fmla="val 20666359"/>
                </a:avLst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</p:grpSp>
        <p:sp>
          <p:nvSpPr>
            <p:cNvPr id="4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</p:grpSp>
      <p:pic>
        <p:nvPicPr>
          <p:cNvPr id="1026" name="Picture 2" descr="https://i.pinimg.com/564x/bf/2d/ea/bf2dea9f3029b738f8eb1877e46dd5c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429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077" y="3429000"/>
            <a:ext cx="42862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D4B46B2-5444-47E2-9402-81DC98917CA5}"/>
              </a:ext>
            </a:extLst>
          </p:cNvPr>
          <p:cNvSpPr txBox="1"/>
          <p:nvPr/>
        </p:nvSpPr>
        <p:spPr>
          <a:xfrm>
            <a:off x="1924050" y="1507347"/>
            <a:ext cx="86772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Muốn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so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sánh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bé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bằng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một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phần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mấy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lớn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ta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làm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theo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2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bước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       -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Bước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1: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lớn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gấp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mấy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lần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bé</a:t>
            </a:r>
            <a:endParaRPr lang="en-US" sz="28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       -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Bước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2: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Kết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luận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: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bé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bằng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một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phần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    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mấy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lớn</a:t>
            </a:r>
            <a:r>
              <a:rPr lang="en-US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77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0251" y="259307"/>
            <a:ext cx="518615" cy="5049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04716" y="259307"/>
            <a:ext cx="518615" cy="5049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lgerian" panose="04020705040A02060702" pitchFamily="82" charset="0"/>
              </a:rPr>
              <a:t>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804339"/>
              </p:ext>
            </p:extLst>
          </p:nvPr>
        </p:nvGraphicFramePr>
        <p:xfrm>
          <a:off x="1718102" y="1238279"/>
          <a:ext cx="8817972" cy="37977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11952">
                  <a:extLst>
                    <a:ext uri="{9D8B030D-6E8A-4147-A177-3AD203B41FA5}">
                      <a16:colId xmlns:a16="http://schemas.microsoft.com/office/drawing/2014/main" val="2142759682"/>
                    </a:ext>
                  </a:extLst>
                </a:gridCol>
                <a:gridCol w="1733265">
                  <a:extLst>
                    <a:ext uri="{9D8B030D-6E8A-4147-A177-3AD203B41FA5}">
                      <a16:colId xmlns:a16="http://schemas.microsoft.com/office/drawing/2014/main" val="2103735102"/>
                    </a:ext>
                  </a:extLst>
                </a:gridCol>
                <a:gridCol w="2702257">
                  <a:extLst>
                    <a:ext uri="{9D8B030D-6E8A-4147-A177-3AD203B41FA5}">
                      <a16:colId xmlns:a16="http://schemas.microsoft.com/office/drawing/2014/main" val="2902592520"/>
                    </a:ext>
                  </a:extLst>
                </a:gridCol>
                <a:gridCol w="2770498">
                  <a:extLst>
                    <a:ext uri="{9D8B030D-6E8A-4147-A177-3AD203B41FA5}">
                      <a16:colId xmlns:a16="http://schemas.microsoft.com/office/drawing/2014/main" val="3746663322"/>
                    </a:ext>
                  </a:extLst>
                </a:gridCol>
              </a:tblGrid>
              <a:tr h="9494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gấp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mấy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mấy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971691"/>
                  </a:ext>
                </a:extLst>
              </a:tr>
              <a:tr h="9494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785478"/>
                  </a:ext>
                </a:extLst>
              </a:tr>
              <a:tr h="9494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892145"/>
                  </a:ext>
                </a:extLst>
              </a:tr>
              <a:tr h="9494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1457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27088" y="2429302"/>
            <a:ext cx="68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42992" y="2210652"/>
                <a:ext cx="68238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992" y="2210652"/>
                <a:ext cx="682388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27088" y="3384645"/>
            <a:ext cx="68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42992" y="3137151"/>
                <a:ext cx="68238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992" y="3137151"/>
                <a:ext cx="682388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27088" y="4339988"/>
            <a:ext cx="68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42992" y="4080155"/>
                <a:ext cx="68238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992" y="4080155"/>
                <a:ext cx="682388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78173" y="280958"/>
            <a:ext cx="515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601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40740"/>
            <a:ext cx="12192000" cy="1617260"/>
          </a:xfrm>
          <a:prstGeom prst="rect">
            <a:avLst/>
          </a:prstGeom>
          <a:solidFill>
            <a:srgbClr val="E8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i.pinimg.com/564x/76/da/86/76da861be538a42c8a996dcc3893925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7" b="96224" l="26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254" y="3267479"/>
            <a:ext cx="3224288" cy="408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0824" y="81286"/>
            <a:ext cx="1030128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 algn="just">
              <a:lnSpc>
                <a:spcPct val="15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5" name="Oval 4"/>
          <p:cNvSpPr/>
          <p:nvPr/>
        </p:nvSpPr>
        <p:spPr>
          <a:xfrm>
            <a:off x="406840" y="224405"/>
            <a:ext cx="518615" cy="5049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1305" y="224405"/>
            <a:ext cx="518615" cy="5049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lgerian" panose="04020705040A02060702" pitchFamily="82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51236" y="3568328"/>
                <a:ext cx="8470851" cy="259109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ngăn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gấp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ngăn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24 : 6 = 4 (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ngăn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ngăn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236" y="3568328"/>
                <a:ext cx="8470851" cy="2591094"/>
              </a:xfrm>
              <a:prstGeom prst="rect">
                <a:avLst/>
              </a:prstGeom>
              <a:blipFill>
                <a:blip r:embed="rId4"/>
                <a:stretch>
                  <a:fillRect l="-1006" t="-1405"/>
                </a:stretch>
              </a:blipFill>
              <a:ln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3721149" y="647210"/>
            <a:ext cx="206692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50249" y="627347"/>
            <a:ext cx="206692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53890" y="1213134"/>
            <a:ext cx="849658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022062" y="621772"/>
            <a:ext cx="400050" cy="557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87460" y="1560966"/>
                <a:ext cx="4900614" cy="1895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Tóm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tắt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Ngăn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6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Ngăn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24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ngăn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?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sách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ngăn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60" y="1560966"/>
                <a:ext cx="4900614" cy="1895712"/>
              </a:xfrm>
              <a:prstGeom prst="rect">
                <a:avLst/>
              </a:prstGeom>
              <a:blipFill>
                <a:blip r:embed="rId5"/>
                <a:stretch>
                  <a:fillRect l="-1993" t="-2251" r="-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39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_图片 6">
            <a:extLst>
              <a:ext uri="{FF2B5EF4-FFF2-40B4-BE49-F238E27FC236}">
                <a16:creationId xmlns:a16="http://schemas.microsoft.com/office/drawing/2014/main" id="{438DC0D5-BF0E-444C-9C18-BE52B7EBCA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5" name="图片 14" descr="图片包含 文字&#10;&#10;已生成高可信度的说明">
            <a:extLst>
              <a:ext uri="{FF2B5EF4-FFF2-40B4-BE49-F238E27FC236}">
                <a16:creationId xmlns:a16="http://schemas.microsoft.com/office/drawing/2014/main" id="{4461CEF8-CBA9-4CB1-9718-679C8B4660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9689" y="1660997"/>
            <a:ext cx="3990715" cy="4655533"/>
          </a:xfrm>
          <a:prstGeom prst="rect">
            <a:avLst/>
          </a:prstGeom>
        </p:spPr>
      </p:pic>
      <p:pic>
        <p:nvPicPr>
          <p:cNvPr id="16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id="{A068BBFF-795B-45AB-A9B7-CC069AA2F8D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25464"/>
            <a:ext cx="3865071" cy="3865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8832" y="2979175"/>
            <a:ext cx="3318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7210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8 L 0.21927 -0.09051 C 0.26224 0.00324 0.32709 0.05394 0.39506 0.05394 C 0.4724 0.05394 0.53438 0.00324 0.57735 -0.09051 L 0.78477 -0.50648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9CF388-495D-4698-9201-B7A5F8C587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1E4A25-4E20-48B2-922F-F71A34D8F5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8EF2E8-5259-47CD-A67D-9C0C3CE14A5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682</Words>
  <Application>Microsoft Office PowerPoint</Application>
  <PresentationFormat>Widescreen</PresentationFormat>
  <Paragraphs>138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.VnTime</vt:lpstr>
      <vt:lpstr>Algerian</vt:lpstr>
      <vt:lpstr>Arial</vt:lpstr>
      <vt:lpstr>Bookman Old Style</vt:lpstr>
      <vt:lpstr>Calibri</vt:lpstr>
      <vt:lpstr>Calibri Light</vt:lpstr>
      <vt:lpstr>Cambria Math</vt:lpstr>
      <vt:lpstr>HP001 4 hàng</vt:lpstr>
      <vt:lpstr>Open Sans</vt:lpstr>
      <vt:lpstr>Wingdings</vt:lpstr>
      <vt:lpstr>1_Office Theme</vt:lpstr>
      <vt:lpstr>PowerPoint Presentation</vt:lpstr>
      <vt:lpstr>PowerPoint Presentation</vt:lpstr>
      <vt:lpstr>Mục tiêu: </vt:lpstr>
      <vt:lpstr>PowerPoint Presentation</vt:lpstr>
      <vt:lpstr>Bài toán: Mẹ 30 tuổi, con 6 tuổi. Hỏi tuổi con bằng một phần mấy tuổi mẹ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101</cp:revision>
  <dcterms:created xsi:type="dcterms:W3CDTF">2021-11-09T08:55:02Z</dcterms:created>
  <dcterms:modified xsi:type="dcterms:W3CDTF">2021-11-28T16:43:59Z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