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7"/>
  </p:notesMasterIdLst>
  <p:sldIdLst>
    <p:sldId id="389" r:id="rId2"/>
    <p:sldId id="394" r:id="rId3"/>
    <p:sldId id="364" r:id="rId4"/>
    <p:sldId id="366" r:id="rId5"/>
    <p:sldId id="368" r:id="rId6"/>
    <p:sldId id="391" r:id="rId7"/>
    <p:sldId id="392" r:id="rId8"/>
    <p:sldId id="371" r:id="rId9"/>
    <p:sldId id="373" r:id="rId10"/>
    <p:sldId id="374" r:id="rId11"/>
    <p:sldId id="379" r:id="rId12"/>
    <p:sldId id="393" r:id="rId13"/>
    <p:sldId id="387" r:id="rId14"/>
    <p:sldId id="388" r:id="rId15"/>
    <p:sldId id="37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99"/>
    <a:srgbClr val="FF0000"/>
    <a:srgbClr val="FF3300"/>
    <a:srgbClr val="FFCC00"/>
    <a:srgbClr val="0033CC"/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5" autoAdjust="0"/>
    <p:restoredTop sz="94660" autoAdjust="0"/>
  </p:normalViewPr>
  <p:slideViewPr>
    <p:cSldViewPr>
      <p:cViewPr varScale="1">
        <p:scale>
          <a:sx n="65" d="100"/>
          <a:sy n="65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504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AFA9D9D-246B-44C6-9DA7-2C95FC8425BF}" type="datetimeFigureOut">
              <a:rPr lang="en-US"/>
              <a:pPr>
                <a:defRPr/>
              </a:pPr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D35D4DE-5164-4A44-AD0B-5421F190E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3E1CE7-ECEA-4BFD-BA84-7011204DFA27}" type="slidenum">
              <a:rPr lang="en-US" altLang="vi-VN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vi-V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CD747-DAC4-4CCC-8437-D0916A7583C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313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BB716-6908-46BD-A0AE-C57D70DDB43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16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A6A57-19A9-408D-A5A3-A7B38523768C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6365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1368B-8334-4F9C-B38A-219EE73B57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351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5E321-7517-473C-8682-03F174C9A58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20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B0EB4-A8FF-43BF-947D-539CD3EBCB8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928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796C1-8239-4CFB-890B-CD4AE514C25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145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F00C2-0B4D-4AC2-A6E6-CA6417FF3C3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540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229A0-660F-446F-AB1E-EDBAB4D89AB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008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A5DFB-8EA8-451D-AEA7-0F061C0F3E0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506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CBC28-D733-462F-A073-639190A3938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79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EA11D-4A61-4A4D-A150-F68AEEB6670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918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A1DD3F-5326-4E35-B652-82DCB907C68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23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236" y="0"/>
            <a:ext cx="123442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5"/>
          <p:cNvSpPr txBox="1"/>
          <p:nvPr/>
        </p:nvSpPr>
        <p:spPr>
          <a:xfrm>
            <a:off x="1981308" y="2057437"/>
            <a:ext cx="8229384" cy="1054133"/>
          </a:xfrm>
          <a:prstGeom prst="rect">
            <a:avLst/>
          </a:prstGeom>
          <a:noFill/>
          <a:ln w="9525">
            <a:noFill/>
          </a:ln>
        </p:spPr>
        <p:txBody>
          <a:bodyPr wrap="square" lIns="68579" tIns="34289" rIns="68579" bIns="34289">
            <a:spAutoFit/>
          </a:bodyPr>
          <a:lstStyle/>
          <a:p>
            <a:pPr algn="ctr" defTabSz="513636">
              <a:defRPr/>
            </a:pPr>
            <a:r>
              <a:rPr sz="32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Chào</a:t>
            </a:r>
            <a:r>
              <a:rPr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 mừng các</a:t>
            </a:r>
            <a:r>
              <a:rPr lang="en-US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 gia </a:t>
            </a:r>
          </a:p>
          <a:p>
            <a:pPr algn="ctr" defTabSz="513636">
              <a:defRPr/>
            </a:pPr>
            <a:r>
              <a:rPr lang="en-US" sz="32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trực</a:t>
            </a:r>
            <a:r>
              <a:rPr lang="en-US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tuyến</a:t>
            </a:r>
            <a:endParaRPr lang="en-US" sz="32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32117"/>
          <p:cNvSpPr txBox="1">
            <a:spLocks noChangeArrowheads="1"/>
          </p:cNvSpPr>
          <p:nvPr/>
        </p:nvSpPr>
        <p:spPr bwMode="auto">
          <a:xfrm>
            <a:off x="1752600" y="381000"/>
            <a:ext cx="8458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/>
              <a:t>Bài 3: Chọn các từ ngữ trong ngoặc đơn thích hợp với mỗi chỗ trốngđể tạo thành hình ảnh so sánh:</a:t>
            </a:r>
          </a:p>
        </p:txBody>
      </p:sp>
      <p:sp>
        <p:nvSpPr>
          <p:cNvPr id="13315" name="Text Box 132119"/>
          <p:cNvSpPr txBox="1">
            <a:spLocks noChangeArrowheads="1"/>
          </p:cNvSpPr>
          <p:nvPr/>
        </p:nvSpPr>
        <p:spPr bwMode="auto">
          <a:xfrm>
            <a:off x="1538288" y="233680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a, Mảnh trăng non đầu tháng lơ lửng giữa trời như.....</a:t>
            </a:r>
          </a:p>
        </p:txBody>
      </p:sp>
      <p:sp>
        <p:nvSpPr>
          <p:cNvPr id="13316" name="Text Box 132120"/>
          <p:cNvSpPr txBox="1">
            <a:spLocks noChangeArrowheads="1"/>
          </p:cNvSpPr>
          <p:nvPr/>
        </p:nvSpPr>
        <p:spPr bwMode="auto">
          <a:xfrm>
            <a:off x="1717675" y="5257801"/>
            <a:ext cx="868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( một cánh diều, những hạt ngọc, tiếng sáo)</a:t>
            </a:r>
          </a:p>
        </p:txBody>
      </p:sp>
      <p:sp>
        <p:nvSpPr>
          <p:cNvPr id="13317" name="Text Box 132121"/>
          <p:cNvSpPr txBox="1">
            <a:spLocks noChangeArrowheads="1"/>
          </p:cNvSpPr>
          <p:nvPr/>
        </p:nvSpPr>
        <p:spPr bwMode="auto">
          <a:xfrm>
            <a:off x="1524001" y="3622676"/>
            <a:ext cx="7654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b,Tiếng gió rừng vi vu như</a:t>
            </a:r>
            <a:r>
              <a:rPr lang="en-US" altLang="en-US" sz="3600" b="1"/>
              <a:t>.....</a:t>
            </a:r>
          </a:p>
        </p:txBody>
      </p:sp>
      <p:sp>
        <p:nvSpPr>
          <p:cNvPr id="13318" name="Text Box 132122"/>
          <p:cNvSpPr txBox="1">
            <a:spLocks noChangeArrowheads="1"/>
          </p:cNvSpPr>
          <p:nvPr/>
        </p:nvSpPr>
        <p:spPr bwMode="auto">
          <a:xfrm>
            <a:off x="1538289" y="4440238"/>
            <a:ext cx="7564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c, Sương sớm long lanh tựa.....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32117"/>
          <p:cNvSpPr txBox="1">
            <a:spLocks noChangeArrowheads="1"/>
          </p:cNvSpPr>
          <p:nvPr/>
        </p:nvSpPr>
        <p:spPr bwMode="auto">
          <a:xfrm>
            <a:off x="1752600" y="381000"/>
            <a:ext cx="8458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/>
              <a:t>Bài 3: Chọn các từ ngữ trong ngoặc đơn thích hợp với mỗi chỗ trốngđể tạo thành hình ảnh so sánh:</a:t>
            </a:r>
          </a:p>
        </p:txBody>
      </p:sp>
      <p:sp>
        <p:nvSpPr>
          <p:cNvPr id="14339" name="Text Box 132119"/>
          <p:cNvSpPr txBox="1">
            <a:spLocks noChangeArrowheads="1"/>
          </p:cNvSpPr>
          <p:nvPr/>
        </p:nvSpPr>
        <p:spPr bwMode="auto">
          <a:xfrm>
            <a:off x="1538288" y="233680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a, Mảnh trăng non đầu tháng lơ lửng giữa trời như.....</a:t>
            </a:r>
          </a:p>
        </p:txBody>
      </p:sp>
      <p:sp>
        <p:nvSpPr>
          <p:cNvPr id="10244" name="Text Box 132120"/>
          <p:cNvSpPr txBox="1">
            <a:spLocks noChangeArrowheads="1"/>
          </p:cNvSpPr>
          <p:nvPr/>
        </p:nvSpPr>
        <p:spPr bwMode="auto">
          <a:xfrm>
            <a:off x="3352801" y="2825751"/>
            <a:ext cx="3082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một cánh diều.</a:t>
            </a:r>
          </a:p>
        </p:txBody>
      </p:sp>
      <p:sp>
        <p:nvSpPr>
          <p:cNvPr id="14341" name="Text Box 132121"/>
          <p:cNvSpPr txBox="1">
            <a:spLocks noChangeArrowheads="1"/>
          </p:cNvSpPr>
          <p:nvPr/>
        </p:nvSpPr>
        <p:spPr bwMode="auto">
          <a:xfrm>
            <a:off x="1538289" y="3632201"/>
            <a:ext cx="7654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b,Tiếng gió rừng vi vu như.....</a:t>
            </a:r>
          </a:p>
        </p:txBody>
      </p:sp>
      <p:sp>
        <p:nvSpPr>
          <p:cNvPr id="14342" name="Text Box 132122"/>
          <p:cNvSpPr txBox="1">
            <a:spLocks noChangeArrowheads="1"/>
          </p:cNvSpPr>
          <p:nvPr/>
        </p:nvSpPr>
        <p:spPr bwMode="auto">
          <a:xfrm>
            <a:off x="1538289" y="4440238"/>
            <a:ext cx="7564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c, Sương sớm long lanh tựa.....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929439" y="4460876"/>
            <a:ext cx="3432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 </a:t>
            </a:r>
            <a:r>
              <a:rPr lang="en-US" altLang="en-US" sz="3600" b="1">
                <a:solidFill>
                  <a:srgbClr val="FF0000"/>
                </a:solidFill>
              </a:rPr>
              <a:t>những hạt ngọc.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929438" y="3611563"/>
            <a:ext cx="1930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400" b="1">
                <a:solidFill>
                  <a:srgbClr val="FF0000"/>
                </a:solidFill>
              </a:rPr>
              <a:t>tiếng sáo.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0" y="5572125"/>
            <a:ext cx="7710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FF0000"/>
                </a:solidFill>
              </a:rPr>
              <a:t>(một cánh diều, những hạt ngọc, tiếng sáo)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0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4" y="5638800"/>
            <a:ext cx="915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8"/>
          <p:cNvSpPr>
            <a:spLocks noChangeArrowheads="1" noChangeShapeType="1" noTextEdit="1"/>
          </p:cNvSpPr>
          <p:nvPr/>
        </p:nvSpPr>
        <p:spPr bwMode="auto">
          <a:xfrm>
            <a:off x="3346238" y="1177054"/>
            <a:ext cx="5638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Tiếng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việt</a:t>
            </a:r>
            <a:endParaRPr lang="en-US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BDAA79-1744-4986-80AF-A9346B29F0F2}"/>
              </a:ext>
            </a:extLst>
          </p:cNvPr>
          <p:cNvSpPr/>
          <p:nvPr/>
        </p:nvSpPr>
        <p:spPr>
          <a:xfrm>
            <a:off x="2209902" y="3233623"/>
            <a:ext cx="82365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5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Ôn</a:t>
            </a:r>
            <a:r>
              <a:rPr lang="en-US" sz="5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tập</a:t>
            </a:r>
            <a:r>
              <a:rPr lang="en-US" sz="5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giữa</a:t>
            </a:r>
            <a:r>
              <a:rPr lang="en-US" sz="5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5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kì</a:t>
            </a:r>
            <a:r>
              <a:rPr lang="en-US" sz="5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I (</a:t>
            </a:r>
            <a:r>
              <a:rPr lang="en-US" sz="5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tiết</a:t>
            </a:r>
            <a:r>
              <a:rPr lang="en-US" sz="5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181513421"/>
      </p:ext>
    </p:extLst>
  </p:cSld>
  <p:clrMapOvr>
    <a:masterClrMapping/>
  </p:clrMapOvr>
  <p:transition spd="slow"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863725" y="361950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dirty="0" err="1"/>
              <a:t>Bài</a:t>
            </a:r>
            <a:r>
              <a:rPr lang="en-US" altLang="en-US" sz="3600" b="1" u="sng" dirty="0"/>
              <a:t> 2</a:t>
            </a:r>
            <a:r>
              <a:rPr lang="en-US" altLang="en-US" sz="3600" b="1" dirty="0"/>
              <a:t>: </a:t>
            </a:r>
            <a:r>
              <a:rPr lang="en-US" altLang="en-US" sz="3600" b="1" dirty="0" err="1"/>
              <a:t>Đặt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câu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hỏi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cho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bộ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phận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được</a:t>
            </a:r>
            <a:r>
              <a:rPr lang="en-US" altLang="en-US" sz="3600" b="1" dirty="0"/>
              <a:t> in </a:t>
            </a:r>
            <a:r>
              <a:rPr lang="en-US" altLang="en-US" sz="3600" b="1" dirty="0" err="1"/>
              <a:t>đậm</a:t>
            </a:r>
            <a:r>
              <a:rPr lang="en-US" altLang="en-US" sz="3600" b="1" dirty="0"/>
              <a:t>.</a:t>
            </a:r>
            <a:endParaRPr lang="en-US" altLang="en-US" sz="2400" b="1" dirty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711325" y="19050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a, </a:t>
            </a:r>
            <a:r>
              <a:rPr lang="en-US" altLang="en-US" sz="3600" b="1">
                <a:solidFill>
                  <a:srgbClr val="FF0000"/>
                </a:solidFill>
              </a:rPr>
              <a:t>Em</a:t>
            </a:r>
            <a:r>
              <a:rPr lang="en-US" altLang="en-US" sz="3600" b="1">
                <a:solidFill>
                  <a:srgbClr val="0000FF"/>
                </a:solidFill>
              </a:rPr>
              <a:t> </a:t>
            </a:r>
            <a:r>
              <a:rPr lang="en-US" altLang="en-US" sz="3600">
                <a:solidFill>
                  <a:srgbClr val="0000FF"/>
                </a:solidFill>
              </a:rPr>
              <a:t>là hội viên của câu lạc bộ thiếu nhi phường.</a:t>
            </a:r>
            <a:endParaRPr lang="en-US" altLang="en-US" sz="2400">
              <a:solidFill>
                <a:srgbClr val="0000FF"/>
              </a:solidFill>
            </a:endParaRP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635125" y="4306888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b, </a:t>
            </a:r>
            <a:r>
              <a:rPr lang="en-US" altLang="en-US" sz="3600">
                <a:solidFill>
                  <a:srgbClr val="0000FF"/>
                </a:solidFill>
              </a:rPr>
              <a:t>Câu lạc bộ thiếu nhi là </a:t>
            </a:r>
            <a:r>
              <a:rPr lang="en-US" altLang="en-US" sz="3600" b="1">
                <a:solidFill>
                  <a:srgbClr val="FF0000"/>
                </a:solidFill>
              </a:rPr>
              <a:t>nơi chúng em vui chơi, rèn luyện và học tập.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17676" y="3105150"/>
            <a:ext cx="872172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a,</a:t>
            </a:r>
            <a:r>
              <a:rPr lang="en-US" altLang="en-US" sz="3600">
                <a:solidFill>
                  <a:srgbClr val="0000FF"/>
                </a:solidFill>
              </a:rPr>
              <a:t> </a:t>
            </a:r>
            <a:r>
              <a:rPr lang="en-US" altLang="en-US" sz="3600" b="1">
                <a:solidFill>
                  <a:srgbClr val="FF0000"/>
                </a:solidFill>
              </a:rPr>
              <a:t>Ai</a:t>
            </a:r>
            <a:r>
              <a:rPr lang="en-US" altLang="en-US" sz="3600">
                <a:solidFill>
                  <a:srgbClr val="0000FF"/>
                </a:solidFill>
              </a:rPr>
              <a:t> là hội viên của câu lạc bộ thiếu nhi phường </a:t>
            </a:r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11325" y="5791201"/>
            <a:ext cx="5786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b,</a:t>
            </a:r>
            <a:r>
              <a:rPr lang="en-US" altLang="en-US" sz="3600">
                <a:solidFill>
                  <a:srgbClr val="0000FF"/>
                </a:solidFill>
              </a:rPr>
              <a:t> Câu lạc bộ thiếu nhi </a:t>
            </a:r>
            <a:r>
              <a:rPr lang="en-US" altLang="en-US" sz="3600"/>
              <a:t> </a:t>
            </a:r>
            <a:r>
              <a:rPr lang="en-US" altLang="en-US" sz="3600" b="1">
                <a:solidFill>
                  <a:srgbClr val="FF0000"/>
                </a:solidFill>
              </a:rPr>
              <a:t>là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51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2133600" y="914400"/>
            <a:ext cx="79248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00"/>
                </a:solidFill>
                <a:cs typeface="Times New Roman" panose="02020603050405020304" pitchFamily="18" charset="0"/>
              </a:rPr>
              <a:t>  Kể lại một câu chuyện đã học trong 8 tuần đầu. 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709738" y="228601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dirty="0" err="1"/>
              <a:t>Bài</a:t>
            </a:r>
            <a:r>
              <a:rPr lang="en-US" altLang="en-US" sz="3600" b="1" u="sng" dirty="0"/>
              <a:t> 3</a:t>
            </a:r>
            <a:r>
              <a:rPr lang="en-US" altLang="en-US" sz="3600" b="1" dirty="0"/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2133600" y="2055813"/>
            <a:ext cx="7467600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kern="10" dirty="0">
                <a:solidFill>
                  <a:srgbClr val="0000FF"/>
                </a:solidFill>
                <a:cs typeface="Times New Roman" panose="02020603050405020304" pitchFamily="18" charset="0"/>
              </a:rPr>
              <a:t>1. </a:t>
            </a:r>
            <a:r>
              <a:rPr lang="en-US" sz="3200" b="1" kern="1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Cậu</a:t>
            </a:r>
            <a:r>
              <a:rPr lang="en-US" sz="3200" b="1" kern="1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3200" b="1" kern="1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thông</a:t>
            </a:r>
            <a:r>
              <a:rPr lang="en-US" sz="3200" b="1" kern="10" dirty="0">
                <a:solidFill>
                  <a:srgbClr val="0000FF"/>
                </a:solidFill>
                <a:cs typeface="Times New Roman" panose="02020603050405020304" pitchFamily="18" charset="0"/>
              </a:rPr>
              <a:t> minh</a:t>
            </a:r>
          </a:p>
          <a:p>
            <a:pPr>
              <a:defRPr/>
            </a:pPr>
            <a:r>
              <a:rPr lang="en-US" sz="3200" b="1" kern="10" dirty="0">
                <a:solidFill>
                  <a:srgbClr val="0000FF"/>
                </a:solidFill>
                <a:cs typeface="Times New Roman" panose="02020603050405020304" pitchFamily="18" charset="0"/>
              </a:rPr>
              <a:t>2. Ai </a:t>
            </a:r>
            <a:r>
              <a:rPr lang="en-US" sz="3200" b="1" kern="1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3200" b="1" kern="1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lỗi</a:t>
            </a:r>
            <a:r>
              <a:rPr lang="en-US" sz="3200" b="1" kern="10" dirty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r>
              <a:rPr lang="en-US" sz="3200" b="1" kern="10" dirty="0">
                <a:solidFill>
                  <a:srgbClr val="0000FF"/>
                </a:solidFill>
                <a:cs typeface="Times New Roman" panose="02020603050405020304" pitchFamily="18" charset="0"/>
              </a:rPr>
              <a:t>3. </a:t>
            </a:r>
            <a:r>
              <a:rPr lang="en-US" sz="3200" b="1" kern="1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Chiếc</a:t>
            </a:r>
            <a:r>
              <a:rPr lang="en-US" sz="3200" b="1" kern="1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solidFill>
                  <a:srgbClr val="0000FF"/>
                </a:solidFill>
                <a:cs typeface="Times New Roman" panose="02020603050405020304" pitchFamily="18" charset="0"/>
              </a:rPr>
              <a:t>áo</a:t>
            </a:r>
            <a:r>
              <a:rPr lang="en-US" sz="3200" b="1" kern="1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len</a:t>
            </a:r>
            <a:endParaRPr lang="en-US" sz="3200" b="1" kern="1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kern="10" dirty="0">
                <a:solidFill>
                  <a:srgbClr val="0000FF"/>
                </a:solidFill>
                <a:cs typeface="Times New Roman" panose="02020603050405020304" pitchFamily="18" charset="0"/>
              </a:rPr>
              <a:t>4. </a:t>
            </a:r>
            <a:r>
              <a:rPr lang="en-US" sz="3200" b="1" kern="1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sz="3200" b="1" kern="1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mẹ</a:t>
            </a:r>
            <a:endParaRPr lang="en-US" sz="3200" b="1" kern="1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kern="10" dirty="0">
                <a:solidFill>
                  <a:srgbClr val="0000FF"/>
                </a:solidFill>
                <a:cs typeface="Times New Roman" panose="02020603050405020304" pitchFamily="18" charset="0"/>
              </a:rPr>
              <a:t>5. </a:t>
            </a:r>
            <a:r>
              <a:rPr lang="en-US" sz="3200" b="1" kern="1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sz="3200" b="1" kern="1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lính</a:t>
            </a:r>
            <a:r>
              <a:rPr lang="en-US" sz="3200" b="1" kern="10" dirty="0">
                <a:solidFill>
                  <a:srgbClr val="0000FF"/>
                </a:solidFill>
                <a:cs typeface="Times New Roman" panose="02020603050405020304" pitchFamily="18" charset="0"/>
              </a:rPr>
              <a:t> dung </a:t>
            </a:r>
            <a:r>
              <a:rPr lang="en-US" sz="3200" b="1" kern="1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cảm</a:t>
            </a:r>
            <a:endParaRPr lang="en-US" sz="3200" b="1" kern="1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kern="10" dirty="0">
                <a:solidFill>
                  <a:srgbClr val="0000FF"/>
                </a:solidFill>
                <a:cs typeface="Times New Roman" panose="02020603050405020304" pitchFamily="18" charset="0"/>
              </a:rPr>
              <a:t>6. </a:t>
            </a:r>
            <a:r>
              <a:rPr lang="en-US" sz="3200" b="1" kern="1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sz="3200" b="1" kern="1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tập</a:t>
            </a:r>
            <a:r>
              <a:rPr lang="en-US" sz="3200" b="1" kern="1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làm</a:t>
            </a:r>
            <a:r>
              <a:rPr lang="en-US" sz="3200" b="1" kern="1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văn</a:t>
            </a:r>
            <a:endParaRPr lang="en-US" sz="3200" b="1" kern="1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kern="10" dirty="0">
                <a:solidFill>
                  <a:srgbClr val="0000FF"/>
                </a:solidFill>
                <a:cs typeface="Times New Roman" panose="02020603050405020304" pitchFamily="18" charset="0"/>
              </a:rPr>
              <a:t>7. </a:t>
            </a:r>
            <a:r>
              <a:rPr lang="en-US" sz="3200" b="1" kern="1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Trận</a:t>
            </a:r>
            <a:r>
              <a:rPr lang="en-US" sz="3200" b="1" kern="1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bóng</a:t>
            </a:r>
            <a:r>
              <a:rPr lang="en-US" sz="3200" b="1" kern="1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dưới</a:t>
            </a:r>
            <a:r>
              <a:rPr lang="en-US" sz="3200" b="1" kern="10" dirty="0">
                <a:solidFill>
                  <a:srgbClr val="0000FF"/>
                </a:solidFill>
                <a:cs typeface="Times New Roman" panose="02020603050405020304" pitchFamily="18" charset="0"/>
              </a:rPr>
              <a:t> long </a:t>
            </a:r>
            <a:r>
              <a:rPr lang="en-US" sz="3200" b="1" kern="1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đường</a:t>
            </a:r>
            <a:endParaRPr lang="en-US" sz="3200" b="1" kern="1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kern="10" dirty="0">
                <a:solidFill>
                  <a:srgbClr val="0000FF"/>
                </a:solidFill>
                <a:cs typeface="Times New Roman" panose="02020603050405020304" pitchFamily="18" charset="0"/>
              </a:rPr>
              <a:t>8. </a:t>
            </a:r>
            <a:r>
              <a:rPr lang="en-US" sz="3200" b="1" kern="1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Các</a:t>
            </a:r>
            <a:r>
              <a:rPr lang="en-US" sz="3200" b="1" kern="1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solidFill>
                  <a:srgbClr val="0000FF"/>
                </a:solidFill>
                <a:cs typeface="Times New Roman" panose="02020603050405020304" pitchFamily="18" charset="0"/>
              </a:rPr>
              <a:t>em</a:t>
            </a:r>
            <a:r>
              <a:rPr lang="en-US" sz="3200" b="1" kern="1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nhỏ</a:t>
            </a:r>
            <a:r>
              <a:rPr lang="en-US" sz="3200" b="1" kern="1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sz="3200" b="1" kern="1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cụ</a:t>
            </a:r>
            <a:r>
              <a:rPr lang="en-US" sz="3200" b="1" kern="1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già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 descr="phao hoa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4580" name="Picture 9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011864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0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6" y="6164264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1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579120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2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6088064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3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5707064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4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6" y="6011864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5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571500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6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6" y="6011864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7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476" y="6011864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8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6" y="5783264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WordArt 14"/>
          <p:cNvSpPr>
            <a:spLocks noChangeArrowheads="1" noChangeShapeType="1" noTextEdit="1"/>
          </p:cNvSpPr>
          <p:nvPr/>
        </p:nvSpPr>
        <p:spPr bwMode="auto">
          <a:xfrm>
            <a:off x="1981200" y="1981200"/>
            <a:ext cx="7696200" cy="3657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r>
              <a:rPr lang="en-US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+mj-lt"/>
                <a:ea typeface="+mj-lt"/>
                <a:cs typeface="+mj-lt"/>
              </a:rPr>
              <a:t>CHÀO CÁC EM !</a:t>
            </a: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5410200" y="1695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hangingPunct="1">
              <a:buFont typeface="Arial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>
            <a:off x="7097713" y="10223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hangingPunct="1">
              <a:buFont typeface="Arial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>
            <a:off x="3840163" y="60515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hangingPunct="1">
              <a:buFont typeface="Arial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>
            <a:off x="8382000" y="57150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hangingPunct="1">
              <a:buFont typeface="Arial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5" name="AutoShape 19"/>
          <p:cNvSpPr>
            <a:spLocks noChangeArrowheads="1"/>
          </p:cNvSpPr>
          <p:nvPr/>
        </p:nvSpPr>
        <p:spPr bwMode="auto">
          <a:xfrm>
            <a:off x="2057400" y="552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hangingPunct="1">
              <a:buFont typeface="Arial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9677400" y="6858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hangingPunct="1">
              <a:buFont typeface="Arial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0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4" y="5638800"/>
            <a:ext cx="915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8"/>
          <p:cNvSpPr>
            <a:spLocks noChangeArrowheads="1" noChangeShapeType="1" noTextEdit="1"/>
          </p:cNvSpPr>
          <p:nvPr/>
        </p:nvSpPr>
        <p:spPr bwMode="auto">
          <a:xfrm>
            <a:off x="3346238" y="1177054"/>
            <a:ext cx="5638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sz="1800" b="1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BDAA79-1744-4986-80AF-A9346B29F0F2}"/>
              </a:ext>
            </a:extLst>
          </p:cNvPr>
          <p:cNvSpPr/>
          <p:nvPr/>
        </p:nvSpPr>
        <p:spPr>
          <a:xfrm>
            <a:off x="2209902" y="3233623"/>
            <a:ext cx="78579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54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54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54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54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kì</a:t>
            </a:r>
            <a:r>
              <a:rPr kumimoji="0" lang="en-US" sz="54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I (</a:t>
            </a:r>
            <a:r>
              <a:rPr kumimoji="0" lang="en-US" sz="54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54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094527E5-EC8D-4E0F-9B18-4C69EA7A05AE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501887" y="224970"/>
            <a:ext cx="9144000" cy="685800"/>
          </a:xfrm>
          <a:prstGeom prst="roundRect">
            <a:avLst>
              <a:gd name="adj" fmla="val 9106"/>
            </a:avLst>
          </a:prstGeom>
          <a:solidFill>
            <a:srgbClr val="800000">
              <a:alpha val="74901"/>
            </a:srgbClr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bg1"/>
                </a:solidFill>
              </a:rPr>
              <a:t>Thứ</a:t>
            </a:r>
            <a:r>
              <a:rPr lang="en-US" altLang="en-US" sz="2800" b="1" dirty="0">
                <a:solidFill>
                  <a:schemeClr val="bg1"/>
                </a:solidFill>
              </a:rPr>
              <a:t>  </a:t>
            </a:r>
            <a:r>
              <a:rPr lang="en-US" altLang="en-US" sz="2800" b="1" dirty="0" err="1">
                <a:solidFill>
                  <a:schemeClr val="bg1"/>
                </a:solidFill>
              </a:rPr>
              <a:t>hai</a:t>
            </a:r>
            <a:r>
              <a:rPr lang="en-US" altLang="en-US" sz="2800" b="1" dirty="0">
                <a:solidFill>
                  <a:schemeClr val="bg1"/>
                </a:solidFill>
              </a:rPr>
              <a:t>  </a:t>
            </a:r>
            <a:r>
              <a:rPr lang="en-US" altLang="en-US" sz="2800" b="1" dirty="0" err="1">
                <a:solidFill>
                  <a:schemeClr val="bg1"/>
                </a:solidFill>
              </a:rPr>
              <a:t>ngày</a:t>
            </a:r>
            <a:r>
              <a:rPr lang="en-US" altLang="en-US" sz="2800" b="1" dirty="0">
                <a:solidFill>
                  <a:schemeClr val="bg1"/>
                </a:solidFill>
              </a:rPr>
              <a:t> 1 </a:t>
            </a:r>
            <a:r>
              <a:rPr lang="en-US" altLang="en-US" sz="2800" b="1" dirty="0" err="1">
                <a:solidFill>
                  <a:schemeClr val="bg1"/>
                </a:solidFill>
              </a:rPr>
              <a:t>tháng</a:t>
            </a:r>
            <a:r>
              <a:rPr lang="en-US" altLang="en-US" sz="2800" b="1" dirty="0">
                <a:solidFill>
                  <a:schemeClr val="bg1"/>
                </a:solidFill>
              </a:rPr>
              <a:t> 11 </a:t>
            </a:r>
            <a:r>
              <a:rPr lang="en-US" altLang="en-US" sz="2800" b="1" dirty="0" err="1">
                <a:solidFill>
                  <a:schemeClr val="bg1"/>
                </a:solidFill>
              </a:rPr>
              <a:t>năm</a:t>
            </a:r>
            <a:r>
              <a:rPr lang="en-US" altLang="en-US" sz="2800" b="1" dirty="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136166545"/>
      </p:ext>
    </p:extLst>
  </p:cSld>
  <p:clrMapOvr>
    <a:masterClrMapping/>
  </p:clrMapOvr>
  <p:transition spd="slow"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0840"/>
          <p:cNvSpPr>
            <a:spLocks noChangeArrowheads="1" noChangeShapeType="1" noTextEdit="1"/>
          </p:cNvSpPr>
          <p:nvPr/>
        </p:nvSpPr>
        <p:spPr bwMode="auto">
          <a:xfrm>
            <a:off x="1409700" y="914466"/>
            <a:ext cx="8763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 1. </a:t>
            </a:r>
            <a:r>
              <a:rPr lang="en-US" sz="3600" b="1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Ôn</a:t>
            </a:r>
            <a:r>
              <a:rPr lang="en-US" sz="3600" b="1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luyện</a:t>
            </a:r>
            <a:r>
              <a:rPr lang="en-US" sz="3600" b="1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tập</a:t>
            </a:r>
            <a:r>
              <a:rPr lang="en-US" sz="3600" b="1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đọc</a:t>
            </a:r>
            <a:r>
              <a:rPr lang="en-US" sz="3600" b="1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thuộc</a:t>
            </a:r>
            <a:r>
              <a:rPr lang="en-US" sz="3600" b="1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US" sz="3600" b="1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lòng</a:t>
            </a:r>
            <a:r>
              <a:rPr lang="en-US" sz="3600" b="1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122893">
            <a:extLst>
              <a:ext uri="{FF2B5EF4-FFF2-40B4-BE49-F238E27FC236}">
                <a16:creationId xmlns:a16="http://schemas.microsoft.com/office/drawing/2014/main" id="{BB84CBAF-FF45-446C-9A29-A62B5C0CF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704" y="2590822"/>
            <a:ext cx="91440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Trò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ch</a:t>
            </a:r>
            <a:r>
              <a:rPr lang="vi-VN" altLang="en-US" sz="4000" b="1" dirty="0">
                <a:solidFill>
                  <a:srgbClr val="0000FF"/>
                </a:solidFill>
              </a:rPr>
              <a:t>ơ</a:t>
            </a:r>
            <a:r>
              <a:rPr lang="en-US" altLang="en-US" sz="4000" b="1" dirty="0" err="1">
                <a:solidFill>
                  <a:srgbClr val="0000FF"/>
                </a:solidFill>
              </a:rPr>
              <a:t>i</a:t>
            </a:r>
            <a:r>
              <a:rPr lang="en-US" altLang="en-US" sz="4000" b="1" dirty="0">
                <a:solidFill>
                  <a:srgbClr val="0000FF"/>
                </a:solidFill>
              </a:rPr>
              <a:t> quay </a:t>
            </a:r>
            <a:r>
              <a:rPr lang="en-US" altLang="en-US" sz="4000" b="1" dirty="0" err="1">
                <a:solidFill>
                  <a:srgbClr val="0000FF"/>
                </a:solidFill>
              </a:rPr>
              <a:t>số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chọn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số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thứ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tự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trên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danh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sách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lớp</a:t>
            </a:r>
            <a:r>
              <a:rPr lang="en-US" altLang="en-US" sz="4000" b="1" dirty="0">
                <a:solidFill>
                  <a:srgbClr val="0000FF"/>
                </a:solidFill>
              </a:rPr>
              <a:t>. </a:t>
            </a:r>
            <a:r>
              <a:rPr lang="en-US" altLang="en-US" sz="4000" b="1" dirty="0" err="1">
                <a:solidFill>
                  <a:srgbClr val="0000FF"/>
                </a:solidFill>
              </a:rPr>
              <a:t>Số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hiển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thị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trên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màn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hình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sẽ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đọc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bài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và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trả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lời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câu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hỏi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theo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yêu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cầu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của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cô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giáo</a:t>
            </a:r>
            <a:r>
              <a:rPr lang="en-US" altLang="en-US" sz="4000" b="1" dirty="0">
                <a:solidFill>
                  <a:srgbClr val="0000FF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122881" descr="3HAND"/>
          <p:cNvSpPr>
            <a:spLocks noChangeArrowheads="1"/>
          </p:cNvSpPr>
          <p:nvPr/>
        </p:nvSpPr>
        <p:spPr bwMode="auto">
          <a:xfrm>
            <a:off x="4557713" y="2933700"/>
            <a:ext cx="2819400" cy="28194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vi-VN" altLang="en-US" sz="4000">
              <a:latin typeface="Arial" panose="020B0604020202020204" pitchFamily="34" charset="0"/>
            </a:endParaRPr>
          </a:p>
        </p:txBody>
      </p:sp>
      <p:sp>
        <p:nvSpPr>
          <p:cNvPr id="122883" name="16-Point Star 122882"/>
          <p:cNvSpPr>
            <a:spLocks noChangeArrowheads="1"/>
          </p:cNvSpPr>
          <p:nvPr/>
        </p:nvSpPr>
        <p:spPr bwMode="auto">
          <a:xfrm>
            <a:off x="5410200" y="1676400"/>
            <a:ext cx="1189038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22884" name="16-Point Star 122883"/>
          <p:cNvSpPr>
            <a:spLocks noChangeArrowheads="1"/>
          </p:cNvSpPr>
          <p:nvPr/>
        </p:nvSpPr>
        <p:spPr bwMode="auto">
          <a:xfrm>
            <a:off x="6767514" y="21336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22885" name="16-Point Star 122884"/>
          <p:cNvSpPr>
            <a:spLocks noChangeArrowheads="1"/>
          </p:cNvSpPr>
          <p:nvPr/>
        </p:nvSpPr>
        <p:spPr bwMode="auto">
          <a:xfrm>
            <a:off x="7453314" y="3141664"/>
            <a:ext cx="1265237" cy="12017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22886" name="16-Point Star 122885"/>
          <p:cNvSpPr>
            <a:spLocks noChangeArrowheads="1"/>
          </p:cNvSpPr>
          <p:nvPr/>
        </p:nvSpPr>
        <p:spPr bwMode="auto">
          <a:xfrm>
            <a:off x="7453314" y="4343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3 </a:t>
            </a:r>
          </a:p>
        </p:txBody>
      </p:sp>
      <p:sp>
        <p:nvSpPr>
          <p:cNvPr id="122887" name="16-Point Star 122886"/>
          <p:cNvSpPr>
            <a:spLocks noChangeArrowheads="1"/>
          </p:cNvSpPr>
          <p:nvPr/>
        </p:nvSpPr>
        <p:spPr bwMode="auto">
          <a:xfrm>
            <a:off x="6767514" y="5334000"/>
            <a:ext cx="1189037" cy="11255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22888" name="16-Point Star 122887"/>
          <p:cNvSpPr>
            <a:spLocks noChangeArrowheads="1"/>
          </p:cNvSpPr>
          <p:nvPr/>
        </p:nvSpPr>
        <p:spPr bwMode="auto">
          <a:xfrm>
            <a:off x="5410200" y="5715000"/>
            <a:ext cx="1189038" cy="1143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22889" name="16-Point Star 122888"/>
          <p:cNvSpPr>
            <a:spLocks noChangeArrowheads="1"/>
          </p:cNvSpPr>
          <p:nvPr/>
        </p:nvSpPr>
        <p:spPr bwMode="auto">
          <a:xfrm>
            <a:off x="4176714" y="5486400"/>
            <a:ext cx="1189037" cy="1143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</a:rPr>
              <a:t>6 </a:t>
            </a:r>
          </a:p>
        </p:txBody>
      </p:sp>
      <p:sp>
        <p:nvSpPr>
          <p:cNvPr id="122890" name="16-Point Star 122889"/>
          <p:cNvSpPr>
            <a:spLocks noChangeArrowheads="1"/>
          </p:cNvSpPr>
          <p:nvPr/>
        </p:nvSpPr>
        <p:spPr bwMode="auto">
          <a:xfrm>
            <a:off x="3338514" y="4343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7 </a:t>
            </a:r>
          </a:p>
        </p:txBody>
      </p:sp>
      <p:sp>
        <p:nvSpPr>
          <p:cNvPr id="122891" name="16-Point Star 122890"/>
          <p:cNvSpPr>
            <a:spLocks noChangeArrowheads="1"/>
          </p:cNvSpPr>
          <p:nvPr/>
        </p:nvSpPr>
        <p:spPr bwMode="auto">
          <a:xfrm>
            <a:off x="3338514" y="3141664"/>
            <a:ext cx="1189037" cy="12017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22892" name="16-Point Star 122891"/>
          <p:cNvSpPr>
            <a:spLocks noChangeArrowheads="1"/>
          </p:cNvSpPr>
          <p:nvPr/>
        </p:nvSpPr>
        <p:spPr bwMode="auto">
          <a:xfrm>
            <a:off x="4100514" y="2057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22893" name="Explosion 1 122892"/>
          <p:cNvSpPr>
            <a:spLocks noChangeArrowheads="1"/>
          </p:cNvSpPr>
          <p:nvPr/>
        </p:nvSpPr>
        <p:spPr bwMode="auto">
          <a:xfrm>
            <a:off x="4375150" y="2497138"/>
            <a:ext cx="3505200" cy="35814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7200" b="1">
                <a:solidFill>
                  <a:srgbClr val="FFFF00"/>
                </a:solidFill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5134" name="Rectangle 122893"/>
          <p:cNvSpPr>
            <a:spLocks noChangeArrowheads="1"/>
          </p:cNvSpPr>
          <p:nvPr/>
        </p:nvSpPr>
        <p:spPr bwMode="auto">
          <a:xfrm>
            <a:off x="1524000" y="22860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>
                <a:solidFill>
                  <a:srgbClr val="0000FF"/>
                </a:solidFill>
              </a:rPr>
              <a:t>+ </a:t>
            </a:r>
            <a:r>
              <a:rPr lang="en-US" altLang="en-US" sz="4000" b="1" dirty="0" err="1">
                <a:solidFill>
                  <a:srgbClr val="0000FF"/>
                </a:solidFill>
              </a:rPr>
              <a:t>Đoạn</a:t>
            </a:r>
            <a:r>
              <a:rPr lang="en-US" altLang="en-US" sz="4000" b="1" dirty="0">
                <a:solidFill>
                  <a:srgbClr val="0000FF"/>
                </a:solidFill>
              </a:rPr>
              <a:t> 1 </a:t>
            </a:r>
            <a:r>
              <a:rPr lang="en-US" altLang="en-US" sz="4000" b="1" dirty="0" err="1">
                <a:solidFill>
                  <a:srgbClr val="0000FF"/>
                </a:solidFill>
              </a:rPr>
              <a:t>Cậu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bé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thông</a:t>
            </a:r>
            <a:r>
              <a:rPr lang="en-US" altLang="en-US" sz="4000" b="1" dirty="0">
                <a:solidFill>
                  <a:srgbClr val="0000FF"/>
                </a:solidFill>
              </a:rPr>
              <a:t> minh ( </a:t>
            </a:r>
            <a:r>
              <a:rPr lang="en-US" altLang="en-US" sz="4000" b="1" dirty="0" err="1">
                <a:solidFill>
                  <a:srgbClr val="0000FF"/>
                </a:solidFill>
              </a:rPr>
              <a:t>trang</a:t>
            </a:r>
            <a:r>
              <a:rPr lang="en-US" altLang="en-US" sz="4000" b="1" dirty="0">
                <a:solidFill>
                  <a:srgbClr val="0000FF"/>
                </a:solidFill>
              </a:rPr>
              <a:t> 4 )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124929" descr="3HAND"/>
          <p:cNvSpPr>
            <a:spLocks noChangeArrowheads="1"/>
          </p:cNvSpPr>
          <p:nvPr/>
        </p:nvSpPr>
        <p:spPr bwMode="auto">
          <a:xfrm>
            <a:off x="4557713" y="2933700"/>
            <a:ext cx="2819400" cy="28194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vi-VN" altLang="en-US" sz="4000">
              <a:latin typeface="Arial" panose="020B0604020202020204" pitchFamily="34" charset="0"/>
            </a:endParaRPr>
          </a:p>
        </p:txBody>
      </p:sp>
      <p:sp>
        <p:nvSpPr>
          <p:cNvPr id="124931" name="16-Point Star 124930"/>
          <p:cNvSpPr>
            <a:spLocks noChangeArrowheads="1"/>
          </p:cNvSpPr>
          <p:nvPr/>
        </p:nvSpPr>
        <p:spPr bwMode="auto">
          <a:xfrm>
            <a:off x="5410200" y="1676400"/>
            <a:ext cx="1189038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24932" name="16-Point Star 124931"/>
          <p:cNvSpPr>
            <a:spLocks noChangeArrowheads="1"/>
          </p:cNvSpPr>
          <p:nvPr/>
        </p:nvSpPr>
        <p:spPr bwMode="auto">
          <a:xfrm>
            <a:off x="6767514" y="21336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24933" name="16-Point Star 124932"/>
          <p:cNvSpPr>
            <a:spLocks noChangeArrowheads="1"/>
          </p:cNvSpPr>
          <p:nvPr/>
        </p:nvSpPr>
        <p:spPr bwMode="auto">
          <a:xfrm>
            <a:off x="7453314" y="3141664"/>
            <a:ext cx="1265237" cy="12017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24934" name="16-Point Star 124933"/>
          <p:cNvSpPr>
            <a:spLocks noChangeArrowheads="1"/>
          </p:cNvSpPr>
          <p:nvPr/>
        </p:nvSpPr>
        <p:spPr bwMode="auto">
          <a:xfrm>
            <a:off x="7453314" y="4343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3 </a:t>
            </a:r>
          </a:p>
        </p:txBody>
      </p:sp>
      <p:sp>
        <p:nvSpPr>
          <p:cNvPr id="124935" name="16-Point Star 124934"/>
          <p:cNvSpPr>
            <a:spLocks noChangeArrowheads="1"/>
          </p:cNvSpPr>
          <p:nvPr/>
        </p:nvSpPr>
        <p:spPr bwMode="auto">
          <a:xfrm>
            <a:off x="6767514" y="5334000"/>
            <a:ext cx="1189037" cy="11255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24936" name="16-Point Star 124935"/>
          <p:cNvSpPr>
            <a:spLocks noChangeArrowheads="1"/>
          </p:cNvSpPr>
          <p:nvPr/>
        </p:nvSpPr>
        <p:spPr bwMode="auto">
          <a:xfrm>
            <a:off x="5410200" y="5715000"/>
            <a:ext cx="1189038" cy="1143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24937" name="16-Point Star 124936"/>
          <p:cNvSpPr>
            <a:spLocks noChangeArrowheads="1"/>
          </p:cNvSpPr>
          <p:nvPr/>
        </p:nvSpPr>
        <p:spPr bwMode="auto">
          <a:xfrm>
            <a:off x="4176714" y="5486400"/>
            <a:ext cx="1189037" cy="1143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</a:rPr>
              <a:t>6 </a:t>
            </a:r>
          </a:p>
        </p:txBody>
      </p:sp>
      <p:sp>
        <p:nvSpPr>
          <p:cNvPr id="124938" name="16-Point Star 124937"/>
          <p:cNvSpPr>
            <a:spLocks noChangeArrowheads="1"/>
          </p:cNvSpPr>
          <p:nvPr/>
        </p:nvSpPr>
        <p:spPr bwMode="auto">
          <a:xfrm>
            <a:off x="3338514" y="4343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7 </a:t>
            </a:r>
          </a:p>
        </p:txBody>
      </p:sp>
      <p:sp>
        <p:nvSpPr>
          <p:cNvPr id="124939" name="16-Point Star 124938"/>
          <p:cNvSpPr>
            <a:spLocks noChangeArrowheads="1"/>
          </p:cNvSpPr>
          <p:nvPr/>
        </p:nvSpPr>
        <p:spPr bwMode="auto">
          <a:xfrm>
            <a:off x="3338514" y="3141664"/>
            <a:ext cx="1189037" cy="12017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24940" name="16-Point Star 124939"/>
          <p:cNvSpPr>
            <a:spLocks noChangeArrowheads="1"/>
          </p:cNvSpPr>
          <p:nvPr/>
        </p:nvSpPr>
        <p:spPr bwMode="auto">
          <a:xfrm>
            <a:off x="4100514" y="2057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24941" name="Explosion 1 124940"/>
          <p:cNvSpPr>
            <a:spLocks noChangeArrowheads="1"/>
          </p:cNvSpPr>
          <p:nvPr/>
        </p:nvSpPr>
        <p:spPr bwMode="auto">
          <a:xfrm>
            <a:off x="4343400" y="2743200"/>
            <a:ext cx="3505200" cy="35814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7200" b="1">
                <a:solidFill>
                  <a:srgbClr val="FFFF00"/>
                </a:solidFill>
                <a:latin typeface="Arial" panose="020B0604020202020204" pitchFamily="34" charset="0"/>
              </a:rPr>
              <a:t>07</a:t>
            </a:r>
          </a:p>
        </p:txBody>
      </p:sp>
      <p:sp>
        <p:nvSpPr>
          <p:cNvPr id="6158" name="Rectangle 124941"/>
          <p:cNvSpPr>
            <a:spLocks noChangeArrowheads="1"/>
          </p:cNvSpPr>
          <p:nvPr/>
        </p:nvSpPr>
        <p:spPr bwMode="auto">
          <a:xfrm>
            <a:off x="1524000" y="228601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00FF"/>
                </a:solidFill>
              </a:rPr>
              <a:t>+ </a:t>
            </a:r>
            <a:r>
              <a:rPr lang="en-US" altLang="en-US" sz="4000" b="1" dirty="0" err="1">
                <a:solidFill>
                  <a:srgbClr val="0000FF"/>
                </a:solidFill>
              </a:rPr>
              <a:t>Bài</a:t>
            </a:r>
            <a:r>
              <a:rPr lang="en-US" altLang="en-US" sz="4000" b="1" dirty="0">
                <a:solidFill>
                  <a:srgbClr val="0000FF"/>
                </a:solidFill>
              </a:rPr>
              <a:t> : Hai </a:t>
            </a:r>
            <a:r>
              <a:rPr lang="en-US" altLang="en-US" sz="4000" b="1" dirty="0" err="1">
                <a:solidFill>
                  <a:srgbClr val="0000FF"/>
                </a:solidFill>
              </a:rPr>
              <a:t>bàn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tay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em</a:t>
            </a:r>
            <a:r>
              <a:rPr lang="en-US" altLang="en-US" sz="4000" b="1" dirty="0">
                <a:solidFill>
                  <a:srgbClr val="0000FF"/>
                </a:solidFill>
              </a:rPr>
              <a:t> ( </a:t>
            </a:r>
            <a:r>
              <a:rPr lang="en-US" altLang="en-US" sz="4000" b="1" dirty="0" err="1">
                <a:solidFill>
                  <a:srgbClr val="0000FF"/>
                </a:solidFill>
              </a:rPr>
              <a:t>trang</a:t>
            </a:r>
            <a:r>
              <a:rPr lang="en-US" altLang="en-US" sz="4000" b="1" dirty="0">
                <a:solidFill>
                  <a:srgbClr val="0000FF"/>
                </a:solidFill>
              </a:rPr>
              <a:t> 7 )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124929" descr="3HAND"/>
          <p:cNvSpPr>
            <a:spLocks noChangeArrowheads="1"/>
          </p:cNvSpPr>
          <p:nvPr/>
        </p:nvSpPr>
        <p:spPr bwMode="auto">
          <a:xfrm>
            <a:off x="4557713" y="2933700"/>
            <a:ext cx="2819400" cy="28194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vi-VN" altLang="en-US" sz="4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4931" name="16-Point Star 124930"/>
          <p:cNvSpPr>
            <a:spLocks noChangeArrowheads="1"/>
          </p:cNvSpPr>
          <p:nvPr/>
        </p:nvSpPr>
        <p:spPr bwMode="auto">
          <a:xfrm>
            <a:off x="5410200" y="1676400"/>
            <a:ext cx="1189038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24932" name="16-Point Star 124931"/>
          <p:cNvSpPr>
            <a:spLocks noChangeArrowheads="1"/>
          </p:cNvSpPr>
          <p:nvPr/>
        </p:nvSpPr>
        <p:spPr bwMode="auto">
          <a:xfrm>
            <a:off x="6767514" y="21336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24933" name="16-Point Star 124932"/>
          <p:cNvSpPr>
            <a:spLocks noChangeArrowheads="1"/>
          </p:cNvSpPr>
          <p:nvPr/>
        </p:nvSpPr>
        <p:spPr bwMode="auto">
          <a:xfrm>
            <a:off x="7453314" y="3141664"/>
            <a:ext cx="1265237" cy="12017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24934" name="16-Point Star 124933"/>
          <p:cNvSpPr>
            <a:spLocks noChangeArrowheads="1"/>
          </p:cNvSpPr>
          <p:nvPr/>
        </p:nvSpPr>
        <p:spPr bwMode="auto">
          <a:xfrm>
            <a:off x="7453314" y="4343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3 </a:t>
            </a:r>
          </a:p>
        </p:txBody>
      </p:sp>
      <p:sp>
        <p:nvSpPr>
          <p:cNvPr id="124935" name="16-Point Star 124934"/>
          <p:cNvSpPr>
            <a:spLocks noChangeArrowheads="1"/>
          </p:cNvSpPr>
          <p:nvPr/>
        </p:nvSpPr>
        <p:spPr bwMode="auto">
          <a:xfrm>
            <a:off x="6767514" y="5334000"/>
            <a:ext cx="1189037" cy="11255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24936" name="16-Point Star 124935"/>
          <p:cNvSpPr>
            <a:spLocks noChangeArrowheads="1"/>
          </p:cNvSpPr>
          <p:nvPr/>
        </p:nvSpPr>
        <p:spPr bwMode="auto">
          <a:xfrm>
            <a:off x="5410200" y="5715000"/>
            <a:ext cx="1189038" cy="1143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24937" name="16-Point Star 124936"/>
          <p:cNvSpPr>
            <a:spLocks noChangeArrowheads="1"/>
          </p:cNvSpPr>
          <p:nvPr/>
        </p:nvSpPr>
        <p:spPr bwMode="auto">
          <a:xfrm>
            <a:off x="4176714" y="5486400"/>
            <a:ext cx="1189037" cy="1143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</a:rPr>
              <a:t>6 </a:t>
            </a:r>
          </a:p>
        </p:txBody>
      </p:sp>
      <p:sp>
        <p:nvSpPr>
          <p:cNvPr id="124938" name="16-Point Star 124937"/>
          <p:cNvSpPr>
            <a:spLocks noChangeArrowheads="1"/>
          </p:cNvSpPr>
          <p:nvPr/>
        </p:nvSpPr>
        <p:spPr bwMode="auto">
          <a:xfrm>
            <a:off x="3338514" y="4343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7 </a:t>
            </a:r>
          </a:p>
        </p:txBody>
      </p:sp>
      <p:sp>
        <p:nvSpPr>
          <p:cNvPr id="124939" name="16-Point Star 124938"/>
          <p:cNvSpPr>
            <a:spLocks noChangeArrowheads="1"/>
          </p:cNvSpPr>
          <p:nvPr/>
        </p:nvSpPr>
        <p:spPr bwMode="auto">
          <a:xfrm>
            <a:off x="3338514" y="3141664"/>
            <a:ext cx="1189037" cy="12017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24940" name="16-Point Star 124939"/>
          <p:cNvSpPr>
            <a:spLocks noChangeArrowheads="1"/>
          </p:cNvSpPr>
          <p:nvPr/>
        </p:nvSpPr>
        <p:spPr bwMode="auto">
          <a:xfrm>
            <a:off x="4100514" y="2057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24941" name="Explosion 1 124940"/>
          <p:cNvSpPr>
            <a:spLocks noChangeArrowheads="1"/>
          </p:cNvSpPr>
          <p:nvPr/>
        </p:nvSpPr>
        <p:spPr bwMode="auto">
          <a:xfrm>
            <a:off x="4343400" y="2743200"/>
            <a:ext cx="3505200" cy="35814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7200" b="1">
                <a:solidFill>
                  <a:srgbClr val="FFFF00"/>
                </a:solidFill>
                <a:latin typeface="Arial" panose="020B0604020202020204" pitchFamily="34" charset="0"/>
              </a:rPr>
              <a:t>01</a:t>
            </a:r>
          </a:p>
        </p:txBody>
      </p:sp>
      <p:sp>
        <p:nvSpPr>
          <p:cNvPr id="19470" name="Rectangle 124941"/>
          <p:cNvSpPr>
            <a:spLocks noChangeArrowheads="1"/>
          </p:cNvSpPr>
          <p:nvPr/>
        </p:nvSpPr>
        <p:spPr bwMode="auto">
          <a:xfrm>
            <a:off x="1524000" y="228601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4000" b="1">
                <a:solidFill>
                  <a:srgbClr val="0000FF"/>
                </a:solidFill>
              </a:rPr>
              <a:t>+  Bài : Ai có lỗi? (Đoạn 1+2/ trang 12)</a:t>
            </a:r>
          </a:p>
        </p:txBody>
      </p:sp>
    </p:spTree>
    <p:extLst>
      <p:ext uri="{BB962C8B-B14F-4D97-AF65-F5344CB8AC3E}">
        <p14:creationId xmlns:p14="http://schemas.microsoft.com/office/powerpoint/2010/main" val="109802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125953" descr="3HAND"/>
          <p:cNvSpPr>
            <a:spLocks noChangeArrowheads="1"/>
          </p:cNvSpPr>
          <p:nvPr/>
        </p:nvSpPr>
        <p:spPr bwMode="auto">
          <a:xfrm>
            <a:off x="4557713" y="2933700"/>
            <a:ext cx="2819400" cy="28194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vi-VN" altLang="en-US" sz="4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5955" name="16-Point Star 125954"/>
          <p:cNvSpPr>
            <a:spLocks noChangeArrowheads="1"/>
          </p:cNvSpPr>
          <p:nvPr/>
        </p:nvSpPr>
        <p:spPr bwMode="auto">
          <a:xfrm>
            <a:off x="5410200" y="1676400"/>
            <a:ext cx="1189038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25956" name="16-Point Star 125955"/>
          <p:cNvSpPr>
            <a:spLocks noChangeArrowheads="1"/>
          </p:cNvSpPr>
          <p:nvPr/>
        </p:nvSpPr>
        <p:spPr bwMode="auto">
          <a:xfrm>
            <a:off x="6767514" y="21336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25957" name="16-Point Star 125956"/>
          <p:cNvSpPr>
            <a:spLocks noChangeArrowheads="1"/>
          </p:cNvSpPr>
          <p:nvPr/>
        </p:nvSpPr>
        <p:spPr bwMode="auto">
          <a:xfrm>
            <a:off x="7453314" y="3141664"/>
            <a:ext cx="1265237" cy="12017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25958" name="16-Point Star 125957"/>
          <p:cNvSpPr>
            <a:spLocks noChangeArrowheads="1"/>
          </p:cNvSpPr>
          <p:nvPr/>
        </p:nvSpPr>
        <p:spPr bwMode="auto">
          <a:xfrm>
            <a:off x="7453314" y="4343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3 </a:t>
            </a:r>
          </a:p>
        </p:txBody>
      </p:sp>
      <p:sp>
        <p:nvSpPr>
          <p:cNvPr id="125959" name="16-Point Star 125958"/>
          <p:cNvSpPr>
            <a:spLocks noChangeArrowheads="1"/>
          </p:cNvSpPr>
          <p:nvPr/>
        </p:nvSpPr>
        <p:spPr bwMode="auto">
          <a:xfrm>
            <a:off x="6767514" y="5334000"/>
            <a:ext cx="1189037" cy="11255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25960" name="16-Point Star 125959"/>
          <p:cNvSpPr>
            <a:spLocks noChangeArrowheads="1"/>
          </p:cNvSpPr>
          <p:nvPr/>
        </p:nvSpPr>
        <p:spPr bwMode="auto">
          <a:xfrm>
            <a:off x="5410200" y="5715000"/>
            <a:ext cx="1189038" cy="1143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25961" name="16-Point Star 125960"/>
          <p:cNvSpPr>
            <a:spLocks noChangeArrowheads="1"/>
          </p:cNvSpPr>
          <p:nvPr/>
        </p:nvSpPr>
        <p:spPr bwMode="auto">
          <a:xfrm>
            <a:off x="4176714" y="5486400"/>
            <a:ext cx="1189037" cy="1143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</a:rPr>
              <a:t>6 </a:t>
            </a:r>
          </a:p>
        </p:txBody>
      </p:sp>
      <p:sp>
        <p:nvSpPr>
          <p:cNvPr id="125962" name="16-Point Star 125961"/>
          <p:cNvSpPr>
            <a:spLocks noChangeArrowheads="1"/>
          </p:cNvSpPr>
          <p:nvPr/>
        </p:nvSpPr>
        <p:spPr bwMode="auto">
          <a:xfrm>
            <a:off x="3338514" y="4343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7 </a:t>
            </a:r>
          </a:p>
        </p:txBody>
      </p:sp>
      <p:sp>
        <p:nvSpPr>
          <p:cNvPr id="125963" name="16-Point Star 125962"/>
          <p:cNvSpPr>
            <a:spLocks noChangeArrowheads="1"/>
          </p:cNvSpPr>
          <p:nvPr/>
        </p:nvSpPr>
        <p:spPr bwMode="auto">
          <a:xfrm>
            <a:off x="3338514" y="3141664"/>
            <a:ext cx="1189037" cy="12017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25964" name="16-Point Star 125963"/>
          <p:cNvSpPr>
            <a:spLocks noChangeArrowheads="1"/>
          </p:cNvSpPr>
          <p:nvPr/>
        </p:nvSpPr>
        <p:spPr bwMode="auto">
          <a:xfrm>
            <a:off x="4100514" y="2057400"/>
            <a:ext cx="1189037" cy="12017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25965" name="Explosion 1 125964"/>
          <p:cNvSpPr>
            <a:spLocks noChangeArrowheads="1"/>
          </p:cNvSpPr>
          <p:nvPr/>
        </p:nvSpPr>
        <p:spPr bwMode="auto">
          <a:xfrm>
            <a:off x="4343400" y="2743200"/>
            <a:ext cx="3505200" cy="35814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7200" b="1">
                <a:solidFill>
                  <a:srgbClr val="FFFF00"/>
                </a:solidFill>
                <a:latin typeface="Arial" panose="020B0604020202020204" pitchFamily="34" charset="0"/>
              </a:rPr>
              <a:t>21</a:t>
            </a:r>
          </a:p>
        </p:txBody>
      </p:sp>
      <p:sp>
        <p:nvSpPr>
          <p:cNvPr id="20494" name="Rectangle 125965"/>
          <p:cNvSpPr>
            <a:spLocks noChangeArrowheads="1"/>
          </p:cNvSpPr>
          <p:nvPr/>
        </p:nvSpPr>
        <p:spPr bwMode="auto">
          <a:xfrm>
            <a:off x="1524000" y="228601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4000" b="1">
                <a:solidFill>
                  <a:srgbClr val="0000FF"/>
                </a:solidFill>
              </a:rPr>
              <a:t>+  Bài : Cô giáo tí hon ( trang 17)</a:t>
            </a:r>
          </a:p>
        </p:txBody>
      </p:sp>
    </p:spTree>
    <p:extLst>
      <p:ext uri="{BB962C8B-B14F-4D97-AF65-F5344CB8AC3E}">
        <p14:creationId xmlns:p14="http://schemas.microsoft.com/office/powerpoint/2010/main" val="68147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30" name="Content Placeholder 12802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98283994"/>
              </p:ext>
            </p:extLst>
          </p:nvPr>
        </p:nvGraphicFramePr>
        <p:xfrm>
          <a:off x="1752600" y="5029200"/>
          <a:ext cx="7924706" cy="1757363"/>
        </p:xfrm>
        <a:graphic>
          <a:graphicData uri="http://schemas.openxmlformats.org/drawingml/2006/table">
            <a:tbl>
              <a:tblPr/>
              <a:tblGrid>
                <a:gridCol w="3962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791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800" b="1" dirty="0">
                          <a:solidFill>
                            <a:srgbClr val="0000FF"/>
                          </a:solidFill>
                        </a:rPr>
                        <a:t>Sự vật 1</a:t>
                      </a:r>
                      <a:endParaRPr 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41" marR="91441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800" b="1" dirty="0">
                          <a:solidFill>
                            <a:srgbClr val="0000FF"/>
                          </a:solidFill>
                        </a:rPr>
                        <a:t>Sự vật 2</a:t>
                      </a:r>
                      <a:endParaRPr 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41" marR="91441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57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sz="2800" dirty="0"/>
                    </a:p>
                  </a:txBody>
                  <a:tcPr marL="91441" marR="91441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sz="2800" dirty="0"/>
                    </a:p>
                  </a:txBody>
                  <a:tcPr marL="91441" marR="91441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12" name="Text Box 128030"/>
          <p:cNvSpPr txBox="1">
            <a:spLocks noChangeArrowheads="1"/>
          </p:cNvSpPr>
          <p:nvPr/>
        </p:nvSpPr>
        <p:spPr bwMode="auto">
          <a:xfrm>
            <a:off x="1558925" y="20638"/>
            <a:ext cx="95250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3400" b="1" dirty="0" err="1"/>
              <a:t>Bài</a:t>
            </a:r>
            <a:r>
              <a:rPr lang="en-US" altLang="en-US" sz="3400" b="1" dirty="0"/>
              <a:t> 2: </a:t>
            </a:r>
            <a:r>
              <a:rPr lang="en-US" altLang="en-US" sz="3400" b="1" dirty="0" err="1"/>
              <a:t>Ghi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tên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các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sự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vật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được</a:t>
            </a:r>
            <a:r>
              <a:rPr lang="en-US" altLang="en-US" sz="3400" b="1" dirty="0"/>
              <a:t> so </a:t>
            </a:r>
            <a:r>
              <a:rPr lang="en-US" altLang="en-US" sz="3400" b="1" dirty="0" err="1"/>
              <a:t>sánh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với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nhau</a:t>
            </a:r>
            <a:r>
              <a:rPr lang="en-US" altLang="en-US" sz="3400" dirty="0"/>
              <a:t> .</a:t>
            </a:r>
          </a:p>
          <a:p>
            <a:pPr marL="514350" indent="-514350" eaLnBrk="1" hangingPunct="1">
              <a:spcBef>
                <a:spcPct val="50000"/>
              </a:spcBef>
              <a:buFont typeface="Arial" panose="020B0604020202020204" pitchFamily="34" charset="0"/>
              <a:buAutoNum type="alphaLcParenR"/>
              <a:defRPr/>
            </a:pPr>
            <a:r>
              <a:rPr lang="en-US" altLang="en-US" sz="3400" dirty="0" err="1"/>
              <a:t>Từ</a:t>
            </a:r>
            <a:r>
              <a:rPr lang="en-US" altLang="en-US" sz="3400" dirty="0"/>
              <a:t> </a:t>
            </a:r>
            <a:r>
              <a:rPr lang="en-US" altLang="en-US" sz="3400" dirty="0" err="1"/>
              <a:t>trên</a:t>
            </a:r>
            <a:r>
              <a:rPr lang="en-US" altLang="en-US" sz="3400" dirty="0"/>
              <a:t> </a:t>
            </a:r>
            <a:r>
              <a:rPr lang="en-US" altLang="en-US" sz="3400" dirty="0" err="1"/>
              <a:t>cao</a:t>
            </a:r>
            <a:r>
              <a:rPr lang="en-US" altLang="en-US" sz="3400" dirty="0"/>
              <a:t> </a:t>
            </a:r>
            <a:r>
              <a:rPr lang="en-US" altLang="en-US" sz="3400" dirty="0" err="1"/>
              <a:t>nhìn</a:t>
            </a:r>
            <a:r>
              <a:rPr lang="en-US" altLang="en-US" sz="3400" dirty="0"/>
              <a:t> </a:t>
            </a:r>
            <a:r>
              <a:rPr lang="en-US" altLang="en-US" sz="3400" dirty="0" err="1"/>
              <a:t>xuống</a:t>
            </a:r>
            <a:r>
              <a:rPr lang="en-US" altLang="en-US" sz="3400" dirty="0"/>
              <a:t>, </a:t>
            </a:r>
            <a:r>
              <a:rPr lang="en-US" altLang="en-US" sz="3400" dirty="0" err="1"/>
              <a:t>hồ</a:t>
            </a:r>
            <a:r>
              <a:rPr lang="en-US" altLang="en-US" sz="3400" dirty="0"/>
              <a:t> </a:t>
            </a:r>
            <a:r>
              <a:rPr lang="en-US" altLang="en-US" sz="3400" dirty="0" err="1"/>
              <a:t>như</a:t>
            </a:r>
            <a:r>
              <a:rPr lang="en-US" altLang="en-US" sz="3400" dirty="0"/>
              <a:t> </a:t>
            </a:r>
            <a:r>
              <a:rPr lang="en-US" altLang="en-US" sz="3400" dirty="0" err="1"/>
              <a:t>một</a:t>
            </a:r>
            <a:r>
              <a:rPr lang="en-US" altLang="en-US" sz="3400" dirty="0"/>
              <a:t> </a:t>
            </a:r>
            <a:r>
              <a:rPr lang="en-US" altLang="en-US" sz="3400" dirty="0" err="1"/>
              <a:t>chiếc</a:t>
            </a:r>
            <a:r>
              <a:rPr lang="en-US" altLang="en-US" sz="3400" dirty="0"/>
              <a:t> </a:t>
            </a:r>
            <a:r>
              <a:rPr lang="en-US" altLang="en-US" sz="3400" dirty="0" err="1"/>
              <a:t>gương</a:t>
            </a:r>
            <a:r>
              <a:rPr lang="en-US" altLang="en-US" sz="3400" dirty="0"/>
              <a:t> </a:t>
            </a:r>
            <a:r>
              <a:rPr lang="en-US" altLang="en-US" sz="3400" dirty="0" err="1"/>
              <a:t>bầu</a:t>
            </a:r>
            <a:r>
              <a:rPr lang="en-US" altLang="en-US" sz="3400" dirty="0"/>
              <a:t> </a:t>
            </a:r>
            <a:r>
              <a:rPr lang="en-US" altLang="en-US" sz="3400" dirty="0" err="1"/>
              <a:t>dục</a:t>
            </a:r>
            <a:r>
              <a:rPr lang="en-US" altLang="en-US" sz="3400" dirty="0"/>
              <a:t> </a:t>
            </a:r>
            <a:r>
              <a:rPr lang="en-US" altLang="en-US" sz="3400" dirty="0" err="1"/>
              <a:t>khổng</a:t>
            </a:r>
            <a:r>
              <a:rPr lang="en-US" altLang="en-US" sz="3400" dirty="0"/>
              <a:t> </a:t>
            </a:r>
            <a:r>
              <a:rPr lang="en-US" altLang="en-US" sz="3400" dirty="0" err="1"/>
              <a:t>lồ</a:t>
            </a:r>
            <a:r>
              <a:rPr lang="en-US" altLang="en-US" sz="3400" dirty="0"/>
              <a:t>, </a:t>
            </a:r>
            <a:r>
              <a:rPr lang="en-US" altLang="en-US" sz="3400" dirty="0" err="1"/>
              <a:t>sáng</a:t>
            </a:r>
            <a:r>
              <a:rPr lang="en-US" altLang="en-US" sz="3400" dirty="0"/>
              <a:t> long </a:t>
            </a:r>
            <a:r>
              <a:rPr lang="en-US" altLang="en-US" sz="3400" dirty="0" err="1"/>
              <a:t>lanh</a:t>
            </a:r>
            <a:r>
              <a:rPr lang="en-US" altLang="en-US" sz="3400" dirty="0"/>
              <a:t>.</a:t>
            </a:r>
          </a:p>
          <a:p>
            <a:pPr marL="514350" indent="-514350" eaLnBrk="1" hangingPunct="1">
              <a:spcBef>
                <a:spcPct val="50000"/>
              </a:spcBef>
              <a:buFont typeface="Arial" panose="020B0604020202020204" pitchFamily="34" charset="0"/>
              <a:buAutoNum type="alphaLcParenR"/>
              <a:defRPr/>
            </a:pPr>
            <a:r>
              <a:rPr lang="en-US" altLang="en-US" sz="3400" dirty="0" err="1"/>
              <a:t>Cầu</a:t>
            </a:r>
            <a:r>
              <a:rPr lang="en-US" altLang="en-US" sz="3400" dirty="0"/>
              <a:t> </a:t>
            </a:r>
            <a:r>
              <a:rPr lang="en-US" altLang="en-US" sz="3400" dirty="0" err="1"/>
              <a:t>Thê</a:t>
            </a:r>
            <a:r>
              <a:rPr lang="en-US" altLang="en-US" sz="3400" dirty="0"/>
              <a:t> </a:t>
            </a:r>
            <a:r>
              <a:rPr lang="en-US" altLang="en-US" sz="3400" dirty="0" err="1"/>
              <a:t>Húc</a:t>
            </a:r>
            <a:r>
              <a:rPr lang="en-US" altLang="en-US" sz="3400" dirty="0"/>
              <a:t> </a:t>
            </a:r>
            <a:r>
              <a:rPr lang="en-US" altLang="en-US" sz="3400" dirty="0" err="1"/>
              <a:t>màu</a:t>
            </a:r>
            <a:r>
              <a:rPr lang="en-US" altLang="en-US" sz="3400" dirty="0"/>
              <a:t> son, </a:t>
            </a:r>
            <a:r>
              <a:rPr lang="en-US" altLang="en-US" sz="3400" dirty="0" err="1"/>
              <a:t>cong</a:t>
            </a:r>
            <a:r>
              <a:rPr lang="en-US" altLang="en-US" sz="3400" dirty="0"/>
              <a:t> </a:t>
            </a:r>
            <a:r>
              <a:rPr lang="en-US" altLang="en-US" sz="3400" dirty="0" err="1"/>
              <a:t>cong</a:t>
            </a:r>
            <a:r>
              <a:rPr lang="en-US" altLang="en-US" sz="3400" dirty="0"/>
              <a:t> </a:t>
            </a:r>
            <a:r>
              <a:rPr lang="en-US" altLang="en-US" sz="3400" dirty="0" err="1"/>
              <a:t>như</a:t>
            </a:r>
            <a:r>
              <a:rPr lang="en-US" altLang="en-US" sz="3400" dirty="0"/>
              <a:t> con </a:t>
            </a:r>
            <a:r>
              <a:rPr lang="en-US" altLang="en-US" sz="3400" dirty="0" err="1"/>
              <a:t>tôm</a:t>
            </a:r>
            <a:r>
              <a:rPr lang="en-US" altLang="en-US" sz="3400" dirty="0"/>
              <a:t>, </a:t>
            </a:r>
            <a:r>
              <a:rPr lang="en-US" altLang="en-US" sz="3400" dirty="0" err="1"/>
              <a:t>dẫn</a:t>
            </a:r>
            <a:r>
              <a:rPr lang="en-US" altLang="en-US" sz="3400" dirty="0"/>
              <a:t> </a:t>
            </a:r>
            <a:r>
              <a:rPr lang="en-US" altLang="en-US" sz="3400" dirty="0" err="1"/>
              <a:t>vào</a:t>
            </a:r>
            <a:r>
              <a:rPr lang="en-US" altLang="en-US" sz="3400" dirty="0"/>
              <a:t> </a:t>
            </a:r>
            <a:r>
              <a:rPr lang="en-US" altLang="en-US" sz="3400" dirty="0" err="1"/>
              <a:t>đền</a:t>
            </a:r>
            <a:r>
              <a:rPr lang="en-US" altLang="en-US" sz="3400" dirty="0"/>
              <a:t> </a:t>
            </a:r>
            <a:r>
              <a:rPr lang="en-US" altLang="en-US" sz="3400" dirty="0" err="1"/>
              <a:t>Ngọc</a:t>
            </a:r>
            <a:r>
              <a:rPr lang="en-US" altLang="en-US" sz="3400" dirty="0"/>
              <a:t> </a:t>
            </a:r>
            <a:r>
              <a:rPr lang="en-US" altLang="en-US" sz="3400" dirty="0" err="1"/>
              <a:t>Sơn</a:t>
            </a:r>
            <a:r>
              <a:rPr lang="en-US" altLang="en-US" sz="3400" dirty="0"/>
              <a:t>.</a:t>
            </a:r>
          </a:p>
          <a:p>
            <a:pPr marL="514350" indent="-514350" eaLnBrk="1" hangingPunct="1">
              <a:spcBef>
                <a:spcPct val="50000"/>
              </a:spcBef>
              <a:buFont typeface="Arial" panose="020B0604020202020204" pitchFamily="34" charset="0"/>
              <a:buAutoNum type="alphaLcParenR"/>
              <a:defRPr/>
            </a:pPr>
            <a:r>
              <a:rPr lang="en-US" altLang="en-US" sz="3400" dirty="0" err="1"/>
              <a:t>Người</a:t>
            </a:r>
            <a:r>
              <a:rPr lang="en-US" altLang="en-US" sz="3400" dirty="0"/>
              <a:t> ta </a:t>
            </a:r>
            <a:r>
              <a:rPr lang="en-US" altLang="en-US" sz="3400" dirty="0" err="1"/>
              <a:t>thấy</a:t>
            </a:r>
            <a:r>
              <a:rPr lang="en-US" altLang="en-US" sz="3400" dirty="0"/>
              <a:t> </a:t>
            </a:r>
            <a:r>
              <a:rPr lang="en-US" altLang="en-US" sz="3400" dirty="0" err="1"/>
              <a:t>có</a:t>
            </a:r>
            <a:r>
              <a:rPr lang="en-US" altLang="en-US" sz="3400" dirty="0"/>
              <a:t> con </a:t>
            </a:r>
            <a:r>
              <a:rPr lang="en-US" altLang="en-US" sz="3400" dirty="0" err="1"/>
              <a:t>rùa</a:t>
            </a:r>
            <a:r>
              <a:rPr lang="en-US" altLang="en-US" sz="3400" dirty="0"/>
              <a:t> </a:t>
            </a:r>
            <a:r>
              <a:rPr lang="en-US" altLang="en-US" sz="3400" dirty="0" err="1"/>
              <a:t>lớn</a:t>
            </a:r>
            <a:r>
              <a:rPr lang="en-US" altLang="en-US" sz="3400" dirty="0"/>
              <a:t>, </a:t>
            </a:r>
            <a:r>
              <a:rPr lang="en-US" altLang="en-US" sz="3400" dirty="0" err="1"/>
              <a:t>đầu</a:t>
            </a:r>
            <a:r>
              <a:rPr lang="en-US" altLang="en-US" sz="3400" dirty="0"/>
              <a:t> to </a:t>
            </a:r>
            <a:r>
              <a:rPr lang="en-US" altLang="en-US" sz="3400" dirty="0" err="1"/>
              <a:t>như</a:t>
            </a:r>
            <a:r>
              <a:rPr lang="en-US" altLang="en-US" sz="3400" dirty="0"/>
              <a:t> </a:t>
            </a:r>
            <a:r>
              <a:rPr lang="en-US" altLang="en-US" sz="3400" dirty="0" err="1"/>
              <a:t>trái</a:t>
            </a:r>
            <a:r>
              <a:rPr lang="en-US" altLang="en-US" sz="3400" dirty="0"/>
              <a:t> </a:t>
            </a:r>
            <a:r>
              <a:rPr lang="en-US" altLang="en-US" sz="3400" dirty="0" err="1"/>
              <a:t>bưởi</a:t>
            </a:r>
            <a:r>
              <a:rPr lang="en-US" altLang="en-US" sz="3400" dirty="0"/>
              <a:t>, </a:t>
            </a:r>
            <a:r>
              <a:rPr lang="en-US" altLang="en-US" sz="3400" dirty="0" err="1"/>
              <a:t>nhô</a:t>
            </a:r>
            <a:r>
              <a:rPr lang="en-US" altLang="en-US" sz="3400" dirty="0"/>
              <a:t> </a:t>
            </a:r>
            <a:r>
              <a:rPr lang="en-US" altLang="en-US" sz="3400" dirty="0" err="1"/>
              <a:t>lên</a:t>
            </a:r>
            <a:r>
              <a:rPr lang="en-US" altLang="en-US" sz="3400" dirty="0"/>
              <a:t> </a:t>
            </a:r>
            <a:r>
              <a:rPr lang="en-US" altLang="en-US" sz="3400" dirty="0" err="1"/>
              <a:t>khỏi</a:t>
            </a:r>
            <a:r>
              <a:rPr lang="en-US" altLang="en-US" sz="3400" dirty="0"/>
              <a:t> </a:t>
            </a:r>
            <a:r>
              <a:rPr lang="en-US" altLang="en-US" sz="3400" dirty="0" err="1"/>
              <a:t>mặt</a:t>
            </a:r>
            <a:r>
              <a:rPr lang="en-US" altLang="en-US" sz="3400" dirty="0"/>
              <a:t> </a:t>
            </a:r>
            <a:r>
              <a:rPr lang="en-US" altLang="en-US" sz="3400" dirty="0" err="1"/>
              <a:t>nước</a:t>
            </a:r>
            <a:r>
              <a:rPr lang="en-US" altLang="en-US" sz="3400"/>
              <a:t>.</a:t>
            </a:r>
            <a:endParaRPr lang="en-US" altLang="en-US" sz="3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108" name="Content Placeholder 131107"/>
          <p:cNvGraphicFramePr>
            <a:graphicFrameLocks noGrp="1"/>
          </p:cNvGraphicFramePr>
          <p:nvPr>
            <p:ph/>
          </p:nvPr>
        </p:nvGraphicFramePr>
        <p:xfrm>
          <a:off x="2133600" y="2819401"/>
          <a:ext cx="8305800" cy="3498849"/>
        </p:xfrm>
        <a:graphic>
          <a:graphicData uri="http://schemas.openxmlformats.org/drawingml/2006/table">
            <a:tbl>
              <a:tblPr/>
              <a:tblGrid>
                <a:gridCol w="4034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6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4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800" b="1" dirty="0">
                          <a:solidFill>
                            <a:srgbClr val="0000FF"/>
                          </a:solidFill>
                        </a:rPr>
                        <a:t>Hình ảnh so sánh </a:t>
                      </a:r>
                      <a:endParaRPr 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41" marR="91441" marT="45711" marB="4571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800" b="1" dirty="0">
                          <a:solidFill>
                            <a:srgbClr val="0000FF"/>
                          </a:solidFill>
                        </a:rPr>
                        <a:t>Sự vật 1</a:t>
                      </a:r>
                      <a:endParaRPr 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41" marR="91441" marT="45711" marB="457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800" b="1" err="1">
                          <a:solidFill>
                            <a:srgbClr val="0000FF"/>
                          </a:solidFill>
                        </a:rPr>
                        <a:t>Sự vật</a:t>
                      </a:r>
                      <a:r>
                        <a:rPr sz="2800" b="1">
                          <a:solidFill>
                            <a:srgbClr val="0000FF"/>
                          </a:solidFill>
                        </a:rPr>
                        <a:t> 2</a:t>
                      </a:r>
                      <a:endParaRPr lang="en-US" sz="2800" b="1">
                        <a:solidFill>
                          <a:srgbClr val="0000FF"/>
                        </a:solidFill>
                      </a:endParaRPr>
                    </a:p>
                  </a:txBody>
                  <a:tcPr marL="91441" marR="91441" marT="45711" marB="457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569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b="1" dirty="0">
                          <a:solidFill>
                            <a:schemeClr val="tx1"/>
                          </a:solidFill>
                        </a:rPr>
                        <a:t>a, Hồ như một chi</a:t>
                      </a:r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ếc</a:t>
                      </a:r>
                      <a:r>
                        <a:rPr sz="2400" b="1" dirty="0">
                          <a:solidFill>
                            <a:schemeClr val="tx1"/>
                          </a:solidFill>
                        </a:rPr>
                        <a:t> gương bầu dục khổng lồ.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11" marB="4571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 dirty="0">
                          <a:solidFill>
                            <a:srgbClr val="FF0000"/>
                          </a:solidFill>
                        </a:rPr>
                        <a:t>Hồ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711" marB="457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b="1" dirty="0">
                          <a:solidFill>
                            <a:srgbClr val="0000FF"/>
                          </a:solidFill>
                        </a:rPr>
                        <a:t>Chiếc gương bầu dục khổng lồ 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41" marR="91441" marT="45711" marB="457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569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b="1" dirty="0">
                          <a:solidFill>
                            <a:schemeClr val="tx1"/>
                          </a:solidFill>
                        </a:rPr>
                        <a:t>b,</a:t>
                      </a:r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sz="2400" b="1" dirty="0" err="1">
                          <a:solidFill>
                            <a:schemeClr val="tx1"/>
                          </a:solidFill>
                        </a:rPr>
                        <a:t>ầu</a:t>
                      </a:r>
                      <a:r>
                        <a:rPr sz="2400" b="1" dirty="0">
                          <a:solidFill>
                            <a:schemeClr val="tx1"/>
                          </a:solidFill>
                        </a:rPr>
                        <a:t> Thê Húc màu son cong cong như con tôm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11" marB="4571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 dirty="0">
                          <a:solidFill>
                            <a:srgbClr val="FF0000"/>
                          </a:solidFill>
                        </a:rPr>
                        <a:t>Cầu Thê Húc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711" marB="457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b="1" dirty="0">
                          <a:solidFill>
                            <a:srgbClr val="0000FF"/>
                          </a:solidFill>
                        </a:rPr>
                        <a:t>Con tôm 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41" marR="91441" marT="45711" marB="457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569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b="1" dirty="0">
                          <a:solidFill>
                            <a:schemeClr val="tx1"/>
                          </a:solidFill>
                        </a:rPr>
                        <a:t>c,</a:t>
                      </a:r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2400" b="1" dirty="0">
                          <a:solidFill>
                            <a:schemeClr val="tx1"/>
                          </a:solidFill>
                        </a:rPr>
                        <a:t>Con Rùa đầu to như trái bưởi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11" marB="4571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 dirty="0">
                          <a:solidFill>
                            <a:srgbClr val="FF0000"/>
                          </a:solidFill>
                        </a:rPr>
                        <a:t>Đầu con rùa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711" marB="457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b="1" dirty="0">
                          <a:solidFill>
                            <a:srgbClr val="0000FF"/>
                          </a:solidFill>
                        </a:rPr>
                        <a:t>Trái bưởi 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41" marR="91441" marT="45711" marB="457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312" name="Text Box 131093"/>
          <p:cNvSpPr txBox="1">
            <a:spLocks noChangeArrowheads="1"/>
          </p:cNvSpPr>
          <p:nvPr/>
        </p:nvSpPr>
        <p:spPr bwMode="auto">
          <a:xfrm>
            <a:off x="1752600" y="1219200"/>
            <a:ext cx="8839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400" b="1"/>
              <a:t>Bài 2:  Tên các sự vật được so sánh với nhau</a:t>
            </a:r>
            <a:r>
              <a:rPr lang="en-US" altLang="en-US" sz="3400"/>
              <a:t> 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617</Words>
  <Application>Microsoft Office PowerPoint</Application>
  <PresentationFormat>Widescreen</PresentationFormat>
  <Paragraphs>110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Nguyễn Ngọc Hưng</dc:creator>
  <cp:lastModifiedBy>Administrator</cp:lastModifiedBy>
  <cp:revision>127</cp:revision>
  <dcterms:created xsi:type="dcterms:W3CDTF">2011-04-07T11:21:52Z</dcterms:created>
  <dcterms:modified xsi:type="dcterms:W3CDTF">2021-11-01T01:44:32Z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1033-10.2.0.7516</vt:lpwstr>
  </property>
</Properties>
</file>