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sldIdLst>
    <p:sldId id="365" r:id="rId2"/>
    <p:sldId id="366" r:id="rId3"/>
    <p:sldId id="434" r:id="rId4"/>
    <p:sldId id="451" r:id="rId5"/>
    <p:sldId id="440" r:id="rId6"/>
    <p:sldId id="447" r:id="rId7"/>
    <p:sldId id="448" r:id="rId8"/>
    <p:sldId id="449" r:id="rId9"/>
    <p:sldId id="450" r:id="rId10"/>
    <p:sldId id="376" r:id="rId11"/>
    <p:sldId id="373" r:id="rId12"/>
    <p:sldId id="414" r:id="rId13"/>
    <p:sldId id="379" r:id="rId14"/>
    <p:sldId id="380" r:id="rId15"/>
    <p:sldId id="374" r:id="rId16"/>
    <p:sldId id="462" r:id="rId17"/>
    <p:sldId id="463" r:id="rId18"/>
    <p:sldId id="413" r:id="rId19"/>
    <p:sldId id="415" r:id="rId20"/>
    <p:sldId id="390" r:id="rId21"/>
    <p:sldId id="396" r:id="rId22"/>
    <p:sldId id="397" r:id="rId23"/>
    <p:sldId id="457" r:id="rId24"/>
    <p:sldId id="460" r:id="rId25"/>
    <p:sldId id="461" r:id="rId26"/>
    <p:sldId id="458" r:id="rId27"/>
    <p:sldId id="453" r:id="rId28"/>
    <p:sldId id="416" r:id="rId29"/>
    <p:sldId id="452" r:id="rId30"/>
    <p:sldId id="394" r:id="rId31"/>
    <p:sldId id="455" r:id="rId32"/>
    <p:sldId id="456" r:id="rId33"/>
    <p:sldId id="32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4660"/>
  </p:normalViewPr>
  <p:slideViewPr>
    <p:cSldViewPr>
      <p:cViewPr varScale="1">
        <p:scale>
          <a:sx n="65" d="100"/>
          <a:sy n="65" d="100"/>
        </p:scale>
        <p:origin x="122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96D92-41A9-484F-AD18-FF831CC5E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766B25-B8F0-4F74-8F34-9A8EF0227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9A1E3-F440-4841-95AA-999E6934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15018-88FB-4AB9-A34E-D9C5FA64E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AF590-7462-408E-95E9-5FB921502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5FD9BF-E925-4050-98D2-1621D1E049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23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A806-6B2A-45CD-B11D-39C5C1FF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CA568-5345-4DB5-909D-2299997CF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636FA-F4BB-417A-8D14-8296BB69B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89C83-6A30-4BAA-BE48-9C804DF54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868C6-006E-4179-9C2A-D0EEF084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1BCD2-BE3A-418F-A08C-80A23FF8AA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26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58560-0DA2-426A-AF61-D9807F18B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89057-D41B-4F8C-8555-1A87391655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33022-2894-4CCD-9DDC-E869304BA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072DA-6DF7-4BA5-BC71-68146F21F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407DF-7AFF-4273-83FA-38F79A9DB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0AF961-8306-4C6F-A170-A397602E39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45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415B1-E7B2-40D4-9FF2-D1C6B52A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4C874-F191-4F2D-9BC7-36E7854A0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AC0A0-9DCB-4689-90A6-DA26A6682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C32BD-71D1-4F13-921E-4683BF4B5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98412-0584-48F7-8271-DB1D003D2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EDA07B-F101-431C-873B-022643002D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DBE2A-688D-401A-A2FC-326AC031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51268A-7CDA-4FCD-8C93-4F9839439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C6127-977E-44BA-B2DA-F78568F4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1F3EE-06D5-4B81-AA04-AC05A3806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CCDDB-C695-4B74-8161-660F1575C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8E6A2-9BA7-49E0-85B7-37D5E7F508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143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7AC6-701F-4C40-A285-89F8B953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17220A-9F1B-4112-B056-4BA9EF7540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A5CCA-F37B-4499-BC03-5901FC97C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B35F3-9A0E-496D-A476-D3BE715CB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DAD152-4E5B-4AC3-9AEF-1ED0C7A9F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692318-DE39-409A-908B-835FF231E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6F413B-C79E-480A-BBB3-C2EBDBCFAD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88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44194-A7B1-4575-BF6F-868A4C2B9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98EEC2-568A-48EF-A757-508E29056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1526-1076-497C-ABAA-58E8D8D4B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077FDC-6BA4-40A5-AAD8-5FB21220CC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925C79-3515-4F7B-A8C0-2B88601C97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A8567-FDDE-4E36-810F-6409162B0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1C0149-D29E-467C-B9A9-92317C895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75FAA8-BC3F-4592-B57A-CD941DBF1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B74E5-A064-4553-9F9D-5871AD8427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31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82190-CAB3-4C88-81C5-9D18B0758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73233-1B0B-4818-890E-B31EE0AA4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DC88A-8CFA-4AED-94EE-26964573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B32DF9-B5D0-4A58-B05C-37FFA545F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3DDB8-F913-4F8F-BCCC-E6CBAB8381F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6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2D094F-2BE5-44A9-BC99-CEDB2AFCB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25B59-F3FF-4ED3-BEBA-1BC4FD667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49707-4473-43B1-9A94-E7162966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A5B3C0-7B53-4F30-AD12-9B22801FFFB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5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29BC-BA70-419E-9A37-6C05D39F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868F1-6378-45A0-8D67-7A750932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41230-F1CC-42DE-9F21-18AF79CFE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B248B-AA2A-4D29-9A11-4DE54346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D34BA-7236-47FE-848D-2D5E05C67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87035-13AC-4988-9982-4B0AEAB2A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CF8269-ED2C-4CAA-A416-1C4724718E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8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5C7F-5C7E-4EF7-8D8A-ED7378634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3F1174-C8AD-46BE-9428-D13678FAF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4BD0C-84EE-4E81-99A3-EBD04D720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CB127-274E-4CA5-8BEA-B3493314A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A77820-9EA6-4089-91BF-7A6608741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E576D-23F9-43B3-B30A-74BAEC7A1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62E158-269E-4352-9B20-646AD9053D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09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FB8A7-E61D-4D6F-98DA-C5E1D94C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6E6B9-81D5-4975-B641-014F406F5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51655-1FB5-43A7-BCC5-DB3F365FF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0BB57-2DC6-44CE-879C-957B35119C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05F0C0-839B-4656-94F7-F6C1CA6AD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A7BD79-6EC3-4020-9276-3EF1A0E101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gif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6.jpeg"/><Relationship Id="rId15" Type="http://schemas.openxmlformats.org/officeDocument/2006/relationships/slide" Target="slide8.xml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slide" Target="slide4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5.xml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openxmlformats.org/officeDocument/2006/relationships/image" Target="../media/image13.gif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6.jpeg"/><Relationship Id="rId15" Type="http://schemas.openxmlformats.org/officeDocument/2006/relationships/slide" Target="slide8.xml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slide" Target="slide4.xml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9.gif"/><Relationship Id="rId5" Type="http://schemas.openxmlformats.org/officeDocument/2006/relationships/image" Target="../media/image7.png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9.png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9.gif"/><Relationship Id="rId5" Type="http://schemas.openxmlformats.org/officeDocument/2006/relationships/image" Target="../media/image11.png"/><Relationship Id="rId10" Type="http://schemas.openxmlformats.org/officeDocument/2006/relationships/image" Target="../media/image18.gif"/><Relationship Id="rId4" Type="http://schemas.openxmlformats.org/officeDocument/2006/relationships/image" Target="../media/image15.png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12" Type="http://schemas.openxmlformats.org/officeDocument/2006/relationships/slide" Target="slide7.xml"/><Relationship Id="rId17" Type="http://schemas.openxmlformats.org/officeDocument/2006/relationships/image" Target="../media/image12.png"/><Relationship Id="rId2" Type="http://schemas.openxmlformats.org/officeDocument/2006/relationships/audio" Target="../media/media1.wav"/><Relationship Id="rId16" Type="http://schemas.openxmlformats.org/officeDocument/2006/relationships/slide" Target="slide8.xml"/><Relationship Id="rId20" Type="http://schemas.openxmlformats.org/officeDocument/2006/relationships/image" Target="../media/image23.jpeg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5" Type="http://schemas.openxmlformats.org/officeDocument/2006/relationships/image" Target="../media/image11.png"/><Relationship Id="rId10" Type="http://schemas.openxmlformats.org/officeDocument/2006/relationships/slide" Target="slide4.xml"/><Relationship Id="rId19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BEC1EA3E-E20A-40A0-8F82-6E620640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92ACFB6-3A73-4A09-B6BB-6DF2A94C0E81}"/>
              </a:ext>
            </a:extLst>
          </p:cNvPr>
          <p:cNvGrpSpPr/>
          <p:nvPr/>
        </p:nvGrpSpPr>
        <p:grpSpPr>
          <a:xfrm>
            <a:off x="1371751" y="2266553"/>
            <a:ext cx="6512617" cy="2314575"/>
            <a:chOff x="1200149" y="4293096"/>
            <a:chExt cx="6512617" cy="2314575"/>
          </a:xfrm>
        </p:grpSpPr>
        <p:pic>
          <p:nvPicPr>
            <p:cNvPr id="1028" name="Picture 4" descr="Hình nền Powerpoint bảng đen - Mẫu Powerpoint bảng đen cực đẹp">
              <a:extLst>
                <a:ext uri="{FF2B5EF4-FFF2-40B4-BE49-F238E27FC236}">
                  <a16:creationId xmlns:a16="http://schemas.microsoft.com/office/drawing/2014/main" id="{DA06D453-FD69-4B01-97E2-CCCAC286B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1953" y="4293096"/>
              <a:ext cx="6500813" cy="2314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3D36F7-289E-4135-A0DE-3A0D5688E6E5}"/>
                </a:ext>
              </a:extLst>
            </p:cNvPr>
            <p:cNvSpPr/>
            <p:nvPr/>
          </p:nvSpPr>
          <p:spPr>
            <a:xfrm>
              <a:off x="1200149" y="4594049"/>
              <a:ext cx="6500813" cy="1592744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95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DẠY HỌC TRỰC TUYẾN</a:t>
              </a:r>
            </a:p>
            <a:p>
              <a:pPr algn="ctr"/>
              <a:r>
                <a:rPr lang="en-US" sz="4950" b="1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LỚP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2635964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8184CEC5-9DCA-4D6F-AF14-9F0099C7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C9E029-3420-450C-9966-DBAF93962379}"/>
              </a:ext>
            </a:extLst>
          </p:cNvPr>
          <p:cNvSpPr/>
          <p:nvPr/>
        </p:nvSpPr>
        <p:spPr>
          <a:xfrm>
            <a:off x="3056763" y="433755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4373B1-ECA4-413A-8F4B-9AAB6C0B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6060" r="12201" b="10941"/>
          <a:stretch/>
        </p:blipFill>
        <p:spPr>
          <a:xfrm>
            <a:off x="349123" y="1801039"/>
            <a:ext cx="8385486" cy="46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62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364C2486-7E32-48BC-A324-855CDF06E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AutoShape 84">
            <a:extLst>
              <a:ext uri="{FF2B5EF4-FFF2-40B4-BE49-F238E27FC236}">
                <a16:creationId xmlns:a16="http://schemas.microsoft.com/office/drawing/2014/main" id="{744FB312-35C0-456A-860A-F34F1E8389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01274" y="5119332"/>
            <a:ext cx="4515142" cy="75794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85">
            <a:extLst>
              <a:ext uri="{FF2B5EF4-FFF2-40B4-BE49-F238E27FC236}">
                <a16:creationId xmlns:a16="http://schemas.microsoft.com/office/drawing/2014/main" id="{211CF1C3-25E6-4606-909D-1B885827B59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46502" y="5119332"/>
            <a:ext cx="813491" cy="742782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600" b="1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86">
            <a:extLst>
              <a:ext uri="{FF2B5EF4-FFF2-40B4-BE49-F238E27FC236}">
                <a16:creationId xmlns:a16="http://schemas.microsoft.com/office/drawing/2014/main" id="{D60AB5AC-A1D6-4AFE-8B21-4EEA2E8FD45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934357" y="5178905"/>
            <a:ext cx="409402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</a:t>
            </a:r>
          </a:p>
        </p:txBody>
      </p:sp>
      <p:sp>
        <p:nvSpPr>
          <p:cNvPr id="9" name="Text Box 87">
            <a:extLst>
              <a:ext uri="{FF2B5EF4-FFF2-40B4-BE49-F238E27FC236}">
                <a16:creationId xmlns:a16="http://schemas.microsoft.com/office/drawing/2014/main" id="{43B38341-752A-49E0-A650-E2E45161788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059832" y="5211051"/>
            <a:ext cx="76239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</a:p>
        </p:txBody>
      </p:sp>
      <p:sp>
        <p:nvSpPr>
          <p:cNvPr id="10" name="AutoShape 89">
            <a:extLst>
              <a:ext uri="{FF2B5EF4-FFF2-40B4-BE49-F238E27FC236}">
                <a16:creationId xmlns:a16="http://schemas.microsoft.com/office/drawing/2014/main" id="{3F4E1565-5B1E-4FC4-B213-F8F78B1B186D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00570" y="2800659"/>
            <a:ext cx="4559554" cy="749902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90">
            <a:extLst>
              <a:ext uri="{FF2B5EF4-FFF2-40B4-BE49-F238E27FC236}">
                <a16:creationId xmlns:a16="http://schemas.microsoft.com/office/drawing/2014/main" id="{86563917-3387-477C-AD71-1F69C3593288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06765" y="2835906"/>
            <a:ext cx="813491" cy="712105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600" b="1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92">
            <a:extLst>
              <a:ext uri="{FF2B5EF4-FFF2-40B4-BE49-F238E27FC236}">
                <a16:creationId xmlns:a16="http://schemas.microsoft.com/office/drawing/2014/main" id="{467244BB-CBB0-48BC-A78C-A63907C471C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85468" y="2908239"/>
            <a:ext cx="33606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3" name="AutoShape 94">
            <a:extLst>
              <a:ext uri="{FF2B5EF4-FFF2-40B4-BE49-F238E27FC236}">
                <a16:creationId xmlns:a16="http://schemas.microsoft.com/office/drawing/2014/main" id="{D5DBAF84-A6B9-4E67-A9B7-32906CE322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3844365" y="3965648"/>
            <a:ext cx="4515602" cy="68186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algn="ctr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6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utoShape 95">
            <a:extLst>
              <a:ext uri="{FF2B5EF4-FFF2-40B4-BE49-F238E27FC236}">
                <a16:creationId xmlns:a16="http://schemas.microsoft.com/office/drawing/2014/main" id="{E96E38BB-8972-4901-B270-EA8A90D3CBB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053641" y="3966540"/>
            <a:ext cx="796268" cy="654653"/>
          </a:xfrm>
          <a:prstGeom prst="diamond">
            <a:avLst/>
          </a:prstGeom>
          <a:solidFill>
            <a:schemeClr val="accent6">
              <a:lumMod val="40000"/>
              <a:lumOff val="60000"/>
            </a:schemeClr>
          </a:solidFill>
          <a:ln w="25400" algn="ctr">
            <a:solidFill>
              <a:schemeClr val="bg1"/>
            </a:solidFill>
            <a:miter lim="800000"/>
            <a:headEnd/>
            <a:tailEnd/>
          </a:ln>
          <a:effectLst>
            <a:outerShdw dist="63500" dir="221219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36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96">
            <a:extLst>
              <a:ext uri="{FF2B5EF4-FFF2-40B4-BE49-F238E27FC236}">
                <a16:creationId xmlns:a16="http://schemas.microsoft.com/office/drawing/2014/main" id="{1DE58349-F0DD-4843-887D-0DEA13E00121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4134581" y="2899309"/>
            <a:ext cx="428755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Luyện</a:t>
            </a:r>
            <a:r>
              <a:rPr lang="en-US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16" name="Text Box 97">
            <a:extLst>
              <a:ext uri="{FF2B5EF4-FFF2-40B4-BE49-F238E27FC236}">
                <a16:creationId xmlns:a16="http://schemas.microsoft.com/office/drawing/2014/main" id="{E816D66E-E852-4313-BA5B-7E835FB8DCEF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3271484" y="4014761"/>
            <a:ext cx="457286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6E76AF-9BCB-448F-A3B6-EE664F69C597}"/>
              </a:ext>
            </a:extLst>
          </p:cNvPr>
          <p:cNvSpPr/>
          <p:nvPr/>
        </p:nvSpPr>
        <p:spPr>
          <a:xfrm>
            <a:off x="4106006" y="4023690"/>
            <a:ext cx="5037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Trẻ Em, Học Bài, Học Tập, Cậu Bé, Tải hình PNG 94 - Free.Vector6.com">
            <a:extLst>
              <a:ext uri="{FF2B5EF4-FFF2-40B4-BE49-F238E27FC236}">
                <a16:creationId xmlns:a16="http://schemas.microsoft.com/office/drawing/2014/main" id="{35099DFD-6F26-44C1-89C4-2A5794F1D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4" y="3039093"/>
            <a:ext cx="2645162" cy="231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D1A91FE-DD58-4293-9C4C-C4C1B3E98C5B}"/>
              </a:ext>
            </a:extLst>
          </p:cNvPr>
          <p:cNvSpPr/>
          <p:nvPr/>
        </p:nvSpPr>
        <p:spPr>
          <a:xfrm>
            <a:off x="2859879" y="942144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48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999+ Hình nền Powerpoint chuyên nghiệp &amp;quot;Tải ngay &amp;quot; miễn phí">
            <a:extLst>
              <a:ext uri="{FF2B5EF4-FFF2-40B4-BE49-F238E27FC236}">
                <a16:creationId xmlns:a16="http://schemas.microsoft.com/office/drawing/2014/main" id="{85CB179C-E18D-406D-91D2-E0B803580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4893" r="6895" b="64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C9E029-3420-450C-9966-DBAF93962379}"/>
              </a:ext>
            </a:extLst>
          </p:cNvPr>
          <p:cNvSpPr/>
          <p:nvPr/>
        </p:nvSpPr>
        <p:spPr>
          <a:xfrm>
            <a:off x="3056763" y="433755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4373B1-ECA4-413A-8F4B-9AAB6C0B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6060" r="12201" b="10941"/>
          <a:stretch/>
        </p:blipFill>
        <p:spPr>
          <a:xfrm>
            <a:off x="1979712" y="1793242"/>
            <a:ext cx="5818793" cy="3208100"/>
          </a:xfrm>
          <a:prstGeom prst="rect">
            <a:avLst/>
          </a:prstGeom>
        </p:spPr>
      </p:pic>
      <p:sp>
        <p:nvSpPr>
          <p:cNvPr id="7" name="Text Box 96">
            <a:extLst>
              <a:ext uri="{FF2B5EF4-FFF2-40B4-BE49-F238E27FC236}">
                <a16:creationId xmlns:a16="http://schemas.microsoft.com/office/drawing/2014/main" id="{BD6DAD97-A22C-448B-8CE4-F5C841A78782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11760" y="5301208"/>
            <a:ext cx="42875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2D2D8A"/>
                </a:solidFill>
                <a:cs typeface="Arial" panose="020B0604020202020204" pitchFamily="34" charset="0"/>
              </a:rPr>
              <a:t>Luyện</a:t>
            </a:r>
            <a:r>
              <a:rPr lang="en-US" altLang="en-US" sz="5400" b="1" dirty="0">
                <a:solidFill>
                  <a:srgbClr val="2D2D8A"/>
                </a:solidFill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2D2D8A"/>
                </a:solidFill>
                <a:cs typeface="Arial" panose="020B0604020202020204" pitchFamily="34" charset="0"/>
              </a:rPr>
              <a:t>đọc</a:t>
            </a:r>
            <a:endParaRPr lang="en-US" altLang="en-US" sz="5400" b="1" dirty="0">
              <a:solidFill>
                <a:srgbClr val="2D2D8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999+ Hình nền Powerpoint chuyên nghiệp &amp;quot;Tải ngay &amp;quot; miễn phí">
            <a:extLst>
              <a:ext uri="{FF2B5EF4-FFF2-40B4-BE49-F238E27FC236}">
                <a16:creationId xmlns:a16="http://schemas.microsoft.com/office/drawing/2014/main" id="{85CB179C-E18D-406D-91D2-E0B803580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4893" r="6895" b="64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694405-38B4-48E4-BDF6-528A5FF72786}"/>
              </a:ext>
            </a:extLst>
          </p:cNvPr>
          <p:cNvSpPr/>
          <p:nvPr/>
        </p:nvSpPr>
        <p:spPr>
          <a:xfrm>
            <a:off x="1979712" y="1490667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58ABBE-448B-4FFA-A5FC-BCC42432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44960" r="16138" b="18501"/>
          <a:stretch/>
        </p:blipFill>
        <p:spPr>
          <a:xfrm>
            <a:off x="397247" y="2892975"/>
            <a:ext cx="8279209" cy="288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999+ Hình nền Powerpoint chuyên nghiệp &amp;quot;Tải ngay &amp;quot; miễn phí">
            <a:extLst>
              <a:ext uri="{FF2B5EF4-FFF2-40B4-BE49-F238E27FC236}">
                <a16:creationId xmlns:a16="http://schemas.microsoft.com/office/drawing/2014/main" id="{85CB179C-E18D-406D-91D2-E0B803580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4893" r="6895" b="64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073995-0541-4819-96AB-491BDC8AF638}"/>
              </a:ext>
            </a:extLst>
          </p:cNvPr>
          <p:cNvGrpSpPr/>
          <p:nvPr/>
        </p:nvGrpSpPr>
        <p:grpSpPr>
          <a:xfrm>
            <a:off x="1475656" y="645510"/>
            <a:ext cx="6660777" cy="5714869"/>
            <a:chOff x="2051184" y="645510"/>
            <a:chExt cx="6660777" cy="57148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F6441B-B58E-4C8A-B8AD-9AE39EBD7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75" t="12201" r="21651" b="19760"/>
            <a:stretch/>
          </p:blipFill>
          <p:spPr>
            <a:xfrm>
              <a:off x="2051720" y="645510"/>
              <a:ext cx="6660241" cy="48601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BAC06B-805F-47AC-B77D-733ABEBF2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075" t="22795" r="22439" b="65121"/>
            <a:stretch/>
          </p:blipFill>
          <p:spPr>
            <a:xfrm>
              <a:off x="2051184" y="5485416"/>
              <a:ext cx="6660241" cy="874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900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238F446F-5276-4CB0-AEF5-9B79F76CD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838DE4A-3D6F-4C65-840F-4018B6F33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2916133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buNone/>
              <a:defRPr/>
            </a:pPr>
            <a:r>
              <a:rPr lang="en-US" altLang="en-US" sz="2800" dirty="0">
                <a:solidFill>
                  <a:srgbClr val="002060"/>
                </a:solidFill>
              </a:rPr>
              <a:t>- Đoạn 1: Từ đầu... cai cản lại.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3C5D31-8FEB-4384-838D-EEF148819BC8}"/>
              </a:ext>
            </a:extLst>
          </p:cNvPr>
          <p:cNvSpPr/>
          <p:nvPr/>
        </p:nvSpPr>
        <p:spPr>
          <a:xfrm>
            <a:off x="94569" y="1778222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u="sng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Chia </a:t>
            </a:r>
            <a:r>
              <a:rPr lang="en-US" sz="4400" u="sng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đoạn</a:t>
            </a:r>
            <a:r>
              <a:rPr lang="en-US" sz="4400" u="sng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E2BCC-4EBA-4DEC-89A4-57D4B459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3934431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buNone/>
              <a:defRPr/>
            </a:pPr>
            <a:r>
              <a:rPr lang="en-US" altLang="en-US" sz="2800" dirty="0">
                <a:solidFill>
                  <a:srgbClr val="002060"/>
                </a:solidFill>
              </a:rPr>
              <a:t>- Đoạn 2: Tiếp theo .....chưa thấy.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1F8D4E-9563-41A7-BE24-505EF33F9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4821059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buNone/>
              <a:defRPr/>
            </a:pPr>
            <a:r>
              <a:rPr lang="en-US" altLang="en-US" sz="2800" dirty="0">
                <a:solidFill>
                  <a:srgbClr val="002060"/>
                </a:solidFill>
              </a:rPr>
              <a:t>- </a:t>
            </a:r>
            <a:r>
              <a:rPr lang="en-US" altLang="en-US" sz="2800" dirty="0" err="1">
                <a:solidFill>
                  <a:srgbClr val="002060"/>
                </a:solidFill>
              </a:rPr>
              <a:t>Đoạn</a:t>
            </a:r>
            <a:r>
              <a:rPr lang="en-US" altLang="en-US" sz="2800" dirty="0">
                <a:solidFill>
                  <a:srgbClr val="002060"/>
                </a:solidFill>
              </a:rPr>
              <a:t> 3: </a:t>
            </a:r>
            <a:r>
              <a:rPr lang="en-US" altLang="en-US" sz="2800" dirty="0" err="1">
                <a:solidFill>
                  <a:srgbClr val="002060"/>
                </a:solidFill>
              </a:rPr>
              <a:t>Phần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còn</a:t>
            </a:r>
            <a:r>
              <a:rPr lang="en-US" altLang="en-US" sz="2800" dirty="0">
                <a:solidFill>
                  <a:srgbClr val="002060"/>
                </a:solidFill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</a:rPr>
              <a:t>lại</a:t>
            </a:r>
            <a:endParaRPr lang="en-US" altLang="en-US" sz="28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65D4B9-76EA-4847-A04A-D3E73BC21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8" t="19584" r="18500" b="5900"/>
          <a:stretch/>
        </p:blipFill>
        <p:spPr>
          <a:xfrm>
            <a:off x="6362997" y="463732"/>
            <a:ext cx="2241451" cy="159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74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999+ Hình nền Powerpoint chuyên nghiệp &amp;quot;Tải ngay &amp;quot; miễn phí">
            <a:extLst>
              <a:ext uri="{FF2B5EF4-FFF2-40B4-BE49-F238E27FC236}">
                <a16:creationId xmlns:a16="http://schemas.microsoft.com/office/drawing/2014/main" id="{85CB179C-E18D-406D-91D2-E0B803580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4893" r="6895" b="64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694405-38B4-48E4-BDF6-528A5FF72786}"/>
              </a:ext>
            </a:extLst>
          </p:cNvPr>
          <p:cNvSpPr/>
          <p:nvPr/>
        </p:nvSpPr>
        <p:spPr>
          <a:xfrm>
            <a:off x="1979712" y="1490667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58ABBE-448B-4FFA-A5FC-BCC42432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44960" r="16138" b="18501"/>
          <a:stretch/>
        </p:blipFill>
        <p:spPr>
          <a:xfrm>
            <a:off x="397247" y="2892975"/>
            <a:ext cx="8279209" cy="288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72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999+ Hình nền Powerpoint chuyên nghiệp &amp;quot;Tải ngay &amp;quot; miễn phí">
            <a:extLst>
              <a:ext uri="{FF2B5EF4-FFF2-40B4-BE49-F238E27FC236}">
                <a16:creationId xmlns:a16="http://schemas.microsoft.com/office/drawing/2014/main" id="{85CB179C-E18D-406D-91D2-E0B803580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t="4893" r="6895" b="64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8073995-0541-4819-96AB-491BDC8AF638}"/>
              </a:ext>
            </a:extLst>
          </p:cNvPr>
          <p:cNvGrpSpPr/>
          <p:nvPr/>
        </p:nvGrpSpPr>
        <p:grpSpPr>
          <a:xfrm>
            <a:off x="1475656" y="645510"/>
            <a:ext cx="6660777" cy="5714869"/>
            <a:chOff x="2051184" y="645510"/>
            <a:chExt cx="6660777" cy="57148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DF6441B-B58E-4C8A-B8AD-9AE39EBD7C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075" t="12201" r="21651" b="19760"/>
            <a:stretch/>
          </p:blipFill>
          <p:spPr>
            <a:xfrm>
              <a:off x="2051720" y="645510"/>
              <a:ext cx="6660241" cy="48601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BAC06B-805F-47AC-B77D-733ABEBF2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075" t="22795" r="22439" b="65121"/>
            <a:stretch/>
          </p:blipFill>
          <p:spPr>
            <a:xfrm>
              <a:off x="2051184" y="5485416"/>
              <a:ext cx="6660241" cy="874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091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17D3D927-D096-45A1-8758-E1E991435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03501A-7786-4A58-8B90-BDB9B50C7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26060" r="15350" b="10941"/>
          <a:stretch/>
        </p:blipFill>
        <p:spPr>
          <a:xfrm>
            <a:off x="503548" y="2021113"/>
            <a:ext cx="8011802" cy="4451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E73C40-26A6-4357-93D0-01EA2B899467}"/>
              </a:ext>
            </a:extLst>
          </p:cNvPr>
          <p:cNvSpPr/>
          <p:nvPr/>
        </p:nvSpPr>
        <p:spPr>
          <a:xfrm>
            <a:off x="2859879" y="704620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7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E6DF43D8-93EC-48AE-B130-7ABEC7F71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C9E029-3420-450C-9966-DBAF93962379}"/>
              </a:ext>
            </a:extLst>
          </p:cNvPr>
          <p:cNvSpPr/>
          <p:nvPr/>
        </p:nvSpPr>
        <p:spPr>
          <a:xfrm>
            <a:off x="3056763" y="433755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4373B1-ECA4-413A-8F4B-9AAB6C0B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6060" r="12201" b="10941"/>
          <a:stretch/>
        </p:blipFill>
        <p:spPr>
          <a:xfrm>
            <a:off x="1259632" y="1793241"/>
            <a:ext cx="6538873" cy="3605105"/>
          </a:xfrm>
          <a:prstGeom prst="rect">
            <a:avLst/>
          </a:prstGeom>
        </p:spPr>
      </p:pic>
      <p:sp>
        <p:nvSpPr>
          <p:cNvPr id="8" name="Text Box 96">
            <a:extLst>
              <a:ext uri="{FF2B5EF4-FFF2-40B4-BE49-F238E27FC236}">
                <a16:creationId xmlns:a16="http://schemas.microsoft.com/office/drawing/2014/main" id="{4A88020A-8BB8-4665-B379-2D0D0BEF520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411760" y="5301208"/>
            <a:ext cx="428755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2D2D8A"/>
                </a:solidFill>
                <a:cs typeface="Arial" panose="020B0604020202020204" pitchFamily="34" charset="0"/>
              </a:rPr>
              <a:t>Tìm</a:t>
            </a:r>
            <a:r>
              <a:rPr lang="en-US" altLang="en-US" sz="5400" b="1" dirty="0">
                <a:solidFill>
                  <a:srgbClr val="2D2D8A"/>
                </a:solidFill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2D2D8A"/>
                </a:solidFill>
                <a:cs typeface="Arial" panose="020B0604020202020204" pitchFamily="34" charset="0"/>
              </a:rPr>
              <a:t>hiểu</a:t>
            </a:r>
            <a:r>
              <a:rPr lang="en-US" altLang="en-US" sz="5400" b="1" dirty="0">
                <a:solidFill>
                  <a:srgbClr val="2D2D8A"/>
                </a:solidFill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2D2D8A"/>
                </a:solidFill>
                <a:cs typeface="Arial" panose="020B0604020202020204" pitchFamily="34" charset="0"/>
              </a:rPr>
              <a:t>bài</a:t>
            </a:r>
            <a:endParaRPr lang="en-US" altLang="en-US" sz="5400" b="1" dirty="0">
              <a:solidFill>
                <a:srgbClr val="2D2D8A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52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1B42-9F4B-4972-8FAE-0B9E9381C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B4340-938A-4B31-AFA9-6488771DD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Bảng thông báo Ban giám đốc miễn Phí nội dung Clip nghệ thuật - hội đồng  giáo dục. png tải về - Miễn phí trong suốt Khung Hình png Tải về.">
            <a:extLst>
              <a:ext uri="{FF2B5EF4-FFF2-40B4-BE49-F238E27FC236}">
                <a16:creationId xmlns:a16="http://schemas.microsoft.com/office/drawing/2014/main" id="{82DE5C76-D054-41F8-958E-5860C2A2A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9" t="4047" r="7092" b="87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92B77E-11EE-4401-923E-25CB6F6DE3CB}"/>
              </a:ext>
            </a:extLst>
          </p:cNvPr>
          <p:cNvSpPr/>
          <p:nvPr/>
        </p:nvSpPr>
        <p:spPr>
          <a:xfrm>
            <a:off x="1602631" y="476672"/>
            <a:ext cx="5938741" cy="493981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 học : Tiếng Việt</a:t>
            </a:r>
          </a:p>
          <a:p>
            <a:pPr algn="ctr"/>
            <a:endParaRPr lang="en-US" sz="24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6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spc="38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600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800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LÒNG DÂN </a:t>
            </a:r>
          </a:p>
          <a:p>
            <a:pPr algn="ctr">
              <a:lnSpc>
                <a:spcPct val="150000"/>
              </a:lnSpc>
            </a:pPr>
            <a:r>
              <a:rPr lang="en-US" sz="2800" b="1" i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(Tiếp theo)</a:t>
            </a:r>
          </a:p>
        </p:txBody>
      </p:sp>
    </p:spTree>
    <p:extLst>
      <p:ext uri="{BB962C8B-B14F-4D97-AF65-F5344CB8AC3E}">
        <p14:creationId xmlns:p14="http://schemas.microsoft.com/office/powerpoint/2010/main" val="719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4532E832-E09F-4A60-A4D1-9CD7BB50E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E2BCC-4EBA-4DEC-89A4-57D4B459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96" y="2665849"/>
            <a:ext cx="7579754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1. An 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đ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ã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bọn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giặc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mừng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hụt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nh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286EA-CDD1-4824-A562-E0DBAA35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956963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Hổng phải tía....</a:t>
            </a: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Cháu… kêu bằng ba, chứ hổng phải tía.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alt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33004-0F96-4379-904A-272F431545D9}"/>
              </a:ext>
            </a:extLst>
          </p:cNvPr>
          <p:cNvSpPr/>
          <p:nvPr/>
        </p:nvSpPr>
        <p:spPr>
          <a:xfrm>
            <a:off x="3131840" y="902899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Tìm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hiểu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44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2" descr="Phim hoạt hình học sinh suy nghĩ về câu hỏi png dưới trong suốt | Công cụ  đồ họa PSD Tải xuống miễn phí - Pikbest">
            <a:extLst>
              <a:ext uri="{FF2B5EF4-FFF2-40B4-BE49-F238E27FC236}">
                <a16:creationId xmlns:a16="http://schemas.microsoft.com/office/drawing/2014/main" id="{F37C9A71-AA12-4A7C-A305-95224464D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572" r="8858" b="6572"/>
          <a:stretch/>
        </p:blipFill>
        <p:spPr bwMode="auto">
          <a:xfrm>
            <a:off x="4340305" y="800527"/>
            <a:ext cx="770336" cy="8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C40595-C08A-4D9C-9993-ED1C44FCE7BE}"/>
              </a:ext>
            </a:extLst>
          </p:cNvPr>
          <p:cNvCxnSpPr>
            <a:cxnSpLocks/>
          </p:cNvCxnSpPr>
          <p:nvPr/>
        </p:nvCxnSpPr>
        <p:spPr>
          <a:xfrm>
            <a:off x="827584" y="2220149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A58ABBE-448B-4FFA-A5FC-BCC424321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44960" r="16138" b="18501"/>
          <a:stretch/>
        </p:blipFill>
        <p:spPr>
          <a:xfrm>
            <a:off x="432395" y="2700873"/>
            <a:ext cx="8279209" cy="288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6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B3466D82-4066-4EE9-874B-E9FAFD2CB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E2BCC-4EBA-4DEC-89A4-57D4B459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96" y="2665849"/>
            <a:ext cx="7579754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2.Những chi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dì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N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ă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m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thông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minh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?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rgbClr val="002060"/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286EA-CDD1-4824-A562-E0DBAA35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4005064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Dì vờ hỏi giấy tờ chỗ nào</a:t>
            </a: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Nói tên, tuổi chồng, tên bố chồng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alt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33004-0F96-4379-904A-272F431545D9}"/>
              </a:ext>
            </a:extLst>
          </p:cNvPr>
          <p:cNvSpPr/>
          <p:nvPr/>
        </p:nvSpPr>
        <p:spPr>
          <a:xfrm>
            <a:off x="3131840" y="902899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Tìm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hiểu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44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2" descr="Phim hoạt hình học sinh suy nghĩ về câu hỏi png dưới trong suốt | Công cụ  đồ họa PSD Tải xuống miễn phí - Pikbest">
            <a:extLst>
              <a:ext uri="{FF2B5EF4-FFF2-40B4-BE49-F238E27FC236}">
                <a16:creationId xmlns:a16="http://schemas.microsoft.com/office/drawing/2014/main" id="{F37C9A71-AA12-4A7C-A305-95224464D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572" r="8858" b="6572"/>
          <a:stretch/>
        </p:blipFill>
        <p:spPr bwMode="auto">
          <a:xfrm>
            <a:off x="4340305" y="800527"/>
            <a:ext cx="770336" cy="8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C40595-C08A-4D9C-9993-ED1C44FCE7BE}"/>
              </a:ext>
            </a:extLst>
          </p:cNvPr>
          <p:cNvCxnSpPr>
            <a:cxnSpLocks/>
          </p:cNvCxnSpPr>
          <p:nvPr/>
        </p:nvCxnSpPr>
        <p:spPr>
          <a:xfrm>
            <a:off x="827584" y="2220149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6441B-B58E-4C8A-B8AD-9AE39EBD7C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75" t="12201" r="21651" b="19760"/>
          <a:stretch/>
        </p:blipFill>
        <p:spPr>
          <a:xfrm>
            <a:off x="628650" y="576539"/>
            <a:ext cx="7887085" cy="575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98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2EA5D0F1-741F-496E-A5C6-5933C813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4E2BCC-4EBA-4DEC-89A4-57D4B459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2420888"/>
            <a:ext cx="8208404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1. An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đã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làm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bọn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giặc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mừng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hụt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nh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ư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thế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nào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33004-0F96-4379-904A-272F431545D9}"/>
              </a:ext>
            </a:extLst>
          </p:cNvPr>
          <p:cNvSpPr/>
          <p:nvPr/>
        </p:nvSpPr>
        <p:spPr>
          <a:xfrm>
            <a:off x="3131840" y="902899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Tìm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hiểu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44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2" descr="Phim hoạt hình học sinh suy nghĩ về câu hỏi png dưới trong suốt | Công cụ  đồ họa PSD Tải xuống miễn phí - Pikbest">
            <a:extLst>
              <a:ext uri="{FF2B5EF4-FFF2-40B4-BE49-F238E27FC236}">
                <a16:creationId xmlns:a16="http://schemas.microsoft.com/office/drawing/2014/main" id="{F37C9A71-AA12-4A7C-A305-95224464D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572" r="8858" b="6572"/>
          <a:stretch/>
        </p:blipFill>
        <p:spPr bwMode="auto">
          <a:xfrm>
            <a:off x="4340305" y="800527"/>
            <a:ext cx="770336" cy="8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C40595-C08A-4D9C-9993-ED1C44FCE7BE}"/>
              </a:ext>
            </a:extLst>
          </p:cNvPr>
          <p:cNvCxnSpPr>
            <a:cxnSpLocks/>
          </p:cNvCxnSpPr>
          <p:nvPr/>
        </p:nvCxnSpPr>
        <p:spPr>
          <a:xfrm>
            <a:off x="827584" y="2220149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197735BD-08BB-4CCF-89E4-E07720B4E7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5" t="44961" r="16138" b="30442"/>
          <a:stretch/>
        </p:blipFill>
        <p:spPr>
          <a:xfrm>
            <a:off x="583791" y="3189069"/>
            <a:ext cx="8279209" cy="19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927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2EA5D0F1-741F-496E-A5C6-5933C813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4E2BCC-4EBA-4DEC-89A4-57D4B459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96" y="2420888"/>
            <a:ext cx="7579754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2.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Những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chi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tiết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nào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cho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thấy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dì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Năm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ứng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xử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rất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thông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minh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?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rgbClr val="002060"/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286EA-CDD1-4824-A562-E0DBAA35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884955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Vờ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hỏi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chú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cán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bộ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để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giấy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tờ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chỗ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nào</a:t>
            </a:r>
            <a:endParaRPr lang="en-GB" sz="2400" b="1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Nói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tên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tuổi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của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chồng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tên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bố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chồng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để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chú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cán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bộ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trả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lời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với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tên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cai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trùng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khớp</a:t>
            </a:r>
            <a:r>
              <a:rPr lang="en-GB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alt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33004-0F96-4379-904A-272F431545D9}"/>
              </a:ext>
            </a:extLst>
          </p:cNvPr>
          <p:cNvSpPr/>
          <p:nvPr/>
        </p:nvSpPr>
        <p:spPr>
          <a:xfrm>
            <a:off x="3131840" y="902899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Tìm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hiểu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44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2" descr="Phim hoạt hình học sinh suy nghĩ về câu hỏi png dưới trong suốt | Công cụ  đồ họa PSD Tải xuống miễn phí - Pikbest">
            <a:extLst>
              <a:ext uri="{FF2B5EF4-FFF2-40B4-BE49-F238E27FC236}">
                <a16:creationId xmlns:a16="http://schemas.microsoft.com/office/drawing/2014/main" id="{F37C9A71-AA12-4A7C-A305-95224464D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572" r="8858" b="6572"/>
          <a:stretch/>
        </p:blipFill>
        <p:spPr bwMode="auto">
          <a:xfrm>
            <a:off x="4340305" y="800527"/>
            <a:ext cx="770336" cy="8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C40595-C08A-4D9C-9993-ED1C44FCE7BE}"/>
              </a:ext>
            </a:extLst>
          </p:cNvPr>
          <p:cNvCxnSpPr>
            <a:cxnSpLocks/>
          </p:cNvCxnSpPr>
          <p:nvPr/>
        </p:nvCxnSpPr>
        <p:spPr>
          <a:xfrm>
            <a:off x="827584" y="2220149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5566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2EA5D0F1-741F-496E-A5C6-5933C813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4E2BCC-4EBA-4DEC-89A4-57D4B459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96" y="2420888"/>
            <a:ext cx="7579754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3.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Nhận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xét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các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nhân</a:t>
            </a:r>
            <a:r>
              <a:rPr lang="en-GB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" charset="0"/>
              </a:rPr>
              <a:t>vật</a:t>
            </a:r>
            <a:endParaRPr lang="en-US" sz="2800" b="1" dirty="0">
              <a:solidFill>
                <a:srgbClr val="002060"/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286EA-CDD1-4824-A562-E0DBAA35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68960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Bé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An: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hồn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nhiên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vô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tư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thông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minh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tham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gia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vào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màn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kịch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do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dì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an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dựng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để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lừa</a:t>
            </a:r>
            <a:r>
              <a:rPr lang="en-GB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GB" altLang="en-US" sz="2000" b="1" dirty="0" err="1">
                <a:solidFill>
                  <a:schemeClr val="accent2">
                    <a:lumMod val="50000"/>
                  </a:schemeClr>
                </a:solidFill>
              </a:rPr>
              <a:t>địch</a:t>
            </a:r>
            <a:endParaRPr lang="en-GB" altLang="en-U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Chú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cán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bộ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: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bình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tĩnh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nhập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vai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nhanh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phối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hợp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ăn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ý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với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dì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Năm</a:t>
            </a:r>
            <a:endParaRPr lang="en-GB" sz="2000" b="1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Dì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Năm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: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mưu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trí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dũng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cảm</a:t>
            </a:r>
            <a:endParaRPr lang="en-GB" sz="2000" b="1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algn="just">
              <a:lnSpc>
                <a:spcPct val="150000"/>
              </a:lnSpc>
              <a:buFontTx/>
              <a:buChar char="-"/>
              <a:defRPr/>
            </a:pP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Địch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: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hống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hách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hách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GB" sz="20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dịch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33004-0F96-4379-904A-272F431545D9}"/>
              </a:ext>
            </a:extLst>
          </p:cNvPr>
          <p:cNvSpPr/>
          <p:nvPr/>
        </p:nvSpPr>
        <p:spPr>
          <a:xfrm>
            <a:off x="3131840" y="902899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Tìm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hiểu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44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2" descr="Phim hoạt hình học sinh suy nghĩ về câu hỏi png dưới trong suốt | Công cụ  đồ họa PSD Tải xuống miễn phí - Pikbest">
            <a:extLst>
              <a:ext uri="{FF2B5EF4-FFF2-40B4-BE49-F238E27FC236}">
                <a16:creationId xmlns:a16="http://schemas.microsoft.com/office/drawing/2014/main" id="{F37C9A71-AA12-4A7C-A305-95224464D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572" r="8858" b="6572"/>
          <a:stretch/>
        </p:blipFill>
        <p:spPr bwMode="auto">
          <a:xfrm>
            <a:off x="4340305" y="800527"/>
            <a:ext cx="770336" cy="8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C40595-C08A-4D9C-9993-ED1C44FCE7BE}"/>
              </a:ext>
            </a:extLst>
          </p:cNvPr>
          <p:cNvCxnSpPr>
            <a:cxnSpLocks/>
          </p:cNvCxnSpPr>
          <p:nvPr/>
        </p:nvCxnSpPr>
        <p:spPr>
          <a:xfrm>
            <a:off x="827584" y="2220149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4534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2EA5D0F1-741F-496E-A5C6-5933C813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4E2BCC-4EBA-4DEC-89A4-57D4B459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96" y="2420888"/>
            <a:ext cx="7579754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2200" b="1" dirty="0">
                <a:solidFill>
                  <a:srgbClr val="002060"/>
                </a:solidFill>
                <a:latin typeface="Arial" charset="0"/>
              </a:rPr>
              <a:t>4.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Nguyên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nhân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giúp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chú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cán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bộ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thoát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khỏi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nguy</a:t>
            </a:r>
            <a:r>
              <a:rPr lang="en-GB" sz="22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Arial" charset="0"/>
              </a:rPr>
              <a:t>hiểm</a:t>
            </a:r>
            <a:endParaRPr lang="en-US" sz="2200" b="1" dirty="0">
              <a:solidFill>
                <a:srgbClr val="002060"/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2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286EA-CDD1-4824-A562-E0DBAA35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068960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>
              <a:lnSpc>
                <a:spcPct val="150000"/>
              </a:lnSpc>
              <a:buAutoNum type="alphaUcPeriod"/>
              <a:defRPr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Chú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cán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bộ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dũng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cảm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nhanh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trí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just">
              <a:lnSpc>
                <a:spcPct val="150000"/>
              </a:lnSpc>
              <a:buAutoNum type="alphaUcPeriod"/>
              <a:defRPr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Bọn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địch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ngu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dốt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khờ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dại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457200" indent="-457200" algn="just">
              <a:lnSpc>
                <a:spcPct val="150000"/>
              </a:lnSpc>
              <a:buAutoNum type="alphaUcPeriod"/>
              <a:defRPr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Chú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cán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bộ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có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chỗ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dựa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vững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chắc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là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lòng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được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nhân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dân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hết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lòng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bảo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</a:rPr>
              <a:t>vệ</a:t>
            </a:r>
            <a:endParaRPr lang="en-US" altLang="en-US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33004-0F96-4379-904A-272F431545D9}"/>
              </a:ext>
            </a:extLst>
          </p:cNvPr>
          <p:cNvSpPr/>
          <p:nvPr/>
        </p:nvSpPr>
        <p:spPr>
          <a:xfrm>
            <a:off x="3131840" y="902899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Tìm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hiểu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44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2" descr="Phim hoạt hình học sinh suy nghĩ về câu hỏi png dưới trong suốt | Công cụ  đồ họa PSD Tải xuống miễn phí - Pikbest">
            <a:extLst>
              <a:ext uri="{FF2B5EF4-FFF2-40B4-BE49-F238E27FC236}">
                <a16:creationId xmlns:a16="http://schemas.microsoft.com/office/drawing/2014/main" id="{F37C9A71-AA12-4A7C-A305-95224464D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572" r="8858" b="6572"/>
          <a:stretch/>
        </p:blipFill>
        <p:spPr bwMode="auto">
          <a:xfrm>
            <a:off x="4340305" y="800527"/>
            <a:ext cx="770336" cy="8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C40595-C08A-4D9C-9993-ED1C44FCE7BE}"/>
              </a:ext>
            </a:extLst>
          </p:cNvPr>
          <p:cNvCxnSpPr>
            <a:cxnSpLocks/>
          </p:cNvCxnSpPr>
          <p:nvPr/>
        </p:nvCxnSpPr>
        <p:spPr>
          <a:xfrm>
            <a:off x="827584" y="2220149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0906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2EA5D0F1-741F-496E-A5C6-5933C8136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4E2BCC-4EBA-4DEC-89A4-57D4B4593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596" y="2420888"/>
            <a:ext cx="7579754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5.Vì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vở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kịch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đư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ợc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Arial" charset="0"/>
              </a:rPr>
              <a:t>đ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ặt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Lòng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Arial" charset="0"/>
              </a:rPr>
              <a:t>?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rgbClr val="002060"/>
              </a:solidFill>
              <a:latin typeface="Arial" charset="0"/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3286EA-CDD1-4824-A562-E0DBAA35C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608" y="3212976"/>
            <a:ext cx="7272808" cy="768181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>
              <a:lnSpc>
                <a:spcPct val="150000"/>
              </a:lnSpc>
              <a:buNone/>
              <a:defRPr/>
            </a:pPr>
            <a:r>
              <a:rPr lang="en-US" altLang="en-US" sz="2800" b="1" dirty="0">
                <a:solidFill>
                  <a:schemeClr val="accent2">
                    <a:lumMod val="50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Vì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vở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kịch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thể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hiện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tấm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lòng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của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ng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ư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ời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dân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ối với cách mạng. </a:t>
            </a: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  <a:defRPr/>
            </a:pPr>
            <a:endParaRPr lang="en-US" altLang="en-US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C33004-0F96-4379-904A-272F431545D9}"/>
              </a:ext>
            </a:extLst>
          </p:cNvPr>
          <p:cNvSpPr/>
          <p:nvPr/>
        </p:nvSpPr>
        <p:spPr>
          <a:xfrm>
            <a:off x="3131840" y="902899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Tìm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hiểu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bài</a:t>
            </a:r>
            <a:endParaRPr lang="en-US" sz="4400" dirty="0">
              <a:ln w="0"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Picture 2" descr="Phim hoạt hình học sinh suy nghĩ về câu hỏi png dưới trong suốt | Công cụ  đồ họa PSD Tải xuống miễn phí - Pikbest">
            <a:extLst>
              <a:ext uri="{FF2B5EF4-FFF2-40B4-BE49-F238E27FC236}">
                <a16:creationId xmlns:a16="http://schemas.microsoft.com/office/drawing/2014/main" id="{F37C9A71-AA12-4A7C-A305-95224464D5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572" r="8858" b="6572"/>
          <a:stretch/>
        </p:blipFill>
        <p:spPr bwMode="auto">
          <a:xfrm>
            <a:off x="4340305" y="800527"/>
            <a:ext cx="770336" cy="82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C40595-C08A-4D9C-9993-ED1C44FCE7BE}"/>
              </a:ext>
            </a:extLst>
          </p:cNvPr>
          <p:cNvCxnSpPr>
            <a:cxnSpLocks/>
          </p:cNvCxnSpPr>
          <p:nvPr/>
        </p:nvCxnSpPr>
        <p:spPr>
          <a:xfrm>
            <a:off x="827584" y="2220149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2906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EEF2EC6F-CCF5-488C-8195-1AAB5183B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5123"/>
            <a:ext cx="78867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223CF3-BD6F-4BFD-9C8E-E59DC2551979}"/>
              </a:ext>
            </a:extLst>
          </p:cNvPr>
          <p:cNvSpPr/>
          <p:nvPr/>
        </p:nvSpPr>
        <p:spPr>
          <a:xfrm>
            <a:off x="3138990" y="78048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id="{9FDBF8E9-DB0B-4D3D-AE41-06748ED2F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847" y="1245032"/>
            <a:ext cx="7886701" cy="5847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586415-090F-455C-B6D7-07E9235F2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6" t="27447" r="16781" b="12227"/>
          <a:stretch/>
        </p:blipFill>
        <p:spPr>
          <a:xfrm>
            <a:off x="344254" y="1916832"/>
            <a:ext cx="8455492" cy="463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83C757CB-A85E-4907-B124-951219D33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C9E029-3420-450C-9966-DBAF93962379}"/>
              </a:ext>
            </a:extLst>
          </p:cNvPr>
          <p:cNvSpPr/>
          <p:nvPr/>
        </p:nvSpPr>
        <p:spPr>
          <a:xfrm>
            <a:off x="3056763" y="433755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E4373B1-ECA4-413A-8F4B-9AAB6C0B3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8" t="26060" r="12201" b="10941"/>
          <a:stretch/>
        </p:blipFill>
        <p:spPr>
          <a:xfrm>
            <a:off x="1979712" y="1793242"/>
            <a:ext cx="5818793" cy="3208100"/>
          </a:xfrm>
          <a:prstGeom prst="rect">
            <a:avLst/>
          </a:prstGeom>
        </p:spPr>
      </p:pic>
      <p:sp>
        <p:nvSpPr>
          <p:cNvPr id="9" name="Text Box 96">
            <a:extLst>
              <a:ext uri="{FF2B5EF4-FFF2-40B4-BE49-F238E27FC236}">
                <a16:creationId xmlns:a16="http://schemas.microsoft.com/office/drawing/2014/main" id="{5A92E5FD-F28B-422C-9C5C-67E1E580C0A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403648" y="5301208"/>
            <a:ext cx="61926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2D2D8A"/>
                </a:solidFill>
                <a:cs typeface="Arial" panose="020B0604020202020204" pitchFamily="34" charset="0"/>
              </a:rPr>
              <a:t>Luyện</a:t>
            </a:r>
            <a:r>
              <a:rPr lang="en-US" altLang="en-US" sz="5400" b="1" dirty="0">
                <a:solidFill>
                  <a:srgbClr val="2D2D8A"/>
                </a:solidFill>
                <a:cs typeface="Arial" panose="020B0604020202020204" pitchFamily="34" charset="0"/>
              </a:rPr>
              <a:t> </a:t>
            </a:r>
            <a:r>
              <a:rPr lang="en-US" altLang="en-US" sz="5400" b="1" dirty="0" err="1">
                <a:solidFill>
                  <a:srgbClr val="2D2D8A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5400" b="1" dirty="0">
                <a:solidFill>
                  <a:srgbClr val="2D2D8A"/>
                </a:solidFill>
                <a:cs typeface="Arial" panose="020B0604020202020204" pitchFamily="34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8715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05BD9551-5EFF-41DA-81AA-FF5B51C9F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7384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3115"/>
            <a:ext cx="78867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E8151-CF4B-441F-BA80-EE31611B6A05}"/>
              </a:ext>
            </a:extLst>
          </p:cNvPr>
          <p:cNvSpPr/>
          <p:nvPr/>
        </p:nvSpPr>
        <p:spPr>
          <a:xfrm>
            <a:off x="3491880" y="300186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đọc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hay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A8D19E-1FF0-4CCC-BF77-5B97FD61A2B0}"/>
              </a:ext>
            </a:extLst>
          </p:cNvPr>
          <p:cNvCxnSpPr>
            <a:cxnSpLocks/>
          </p:cNvCxnSpPr>
          <p:nvPr/>
        </p:nvCxnSpPr>
        <p:spPr>
          <a:xfrm>
            <a:off x="827584" y="1524322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 descr="Hình ảnh Suy Nghĩ đấy , Suy Nghĩ., Đứa Trẻ, Chuyển động Học miễn phí tải  tập tin PNG PSDComment và Vector">
            <a:extLst>
              <a:ext uri="{FF2B5EF4-FFF2-40B4-BE49-F238E27FC236}">
                <a16:creationId xmlns:a16="http://schemas.microsoft.com/office/drawing/2014/main" id="{3807DB8C-135F-4F27-9755-8291AA3A4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1111" r="10298" b="4825"/>
          <a:stretch/>
        </p:blipFill>
        <p:spPr bwMode="auto">
          <a:xfrm>
            <a:off x="4418435" y="300186"/>
            <a:ext cx="854820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7">
            <a:extLst>
              <a:ext uri="{FF2B5EF4-FFF2-40B4-BE49-F238E27FC236}">
                <a16:creationId xmlns:a16="http://schemas.microsoft.com/office/drawing/2014/main" id="{CEC70A94-CE16-4B89-A25D-E217BCE6B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1804" y="1524322"/>
            <a:ext cx="7742684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Đọc diễn cảm, rõ ràng, rành mạch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Chú ý hạ giọng khi đọc chú thích.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Đổi giọng, đọc phân biệt lời nói từng nhân vật:</a:t>
            </a:r>
            <a:b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</a:b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+ Giọng cai, lính: khi dịu giọng mua chuộc; khi hống hách dọa dẫm</a:t>
            </a:r>
            <a:b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</a:b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+ Dì Năm, cán bộ: tự nhiên; bình tĩnh</a:t>
            </a:r>
            <a:b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</a:b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+ An: giọng vô tư, hồn nhiên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Nhấn giọng từ ngữ biểu cảm.</a:t>
            </a:r>
          </a:p>
        </p:txBody>
      </p:sp>
    </p:spTree>
    <p:extLst>
      <p:ext uri="{BB962C8B-B14F-4D97-AF65-F5344CB8AC3E}">
        <p14:creationId xmlns:p14="http://schemas.microsoft.com/office/powerpoint/2010/main" val="379699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BCE35-BFCB-4BCD-894D-CBD786409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F7BB6-6971-4C11-8AF5-92F3CA1EA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ình nền PowerPoint màu xanh dương đẹp nhất cho slide">
            <a:extLst>
              <a:ext uri="{FF2B5EF4-FFF2-40B4-BE49-F238E27FC236}">
                <a16:creationId xmlns:a16="http://schemas.microsoft.com/office/drawing/2014/main" id="{79ACF3DF-D163-4830-9F86-CE0AF7C9E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" b="5813"/>
          <a:stretch/>
        </p:blipFill>
        <p:spPr bwMode="auto">
          <a:xfrm>
            <a:off x="0" y="0"/>
            <a:ext cx="9132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0FB8E0-9251-423C-8221-A877ED2E2460}"/>
              </a:ext>
            </a:extLst>
          </p:cNvPr>
          <p:cNvSpPr/>
          <p:nvPr/>
        </p:nvSpPr>
        <p:spPr>
          <a:xfrm>
            <a:off x="323528" y="1545432"/>
            <a:ext cx="7643192" cy="45704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 tiêu cần đạt:</a:t>
            </a:r>
          </a:p>
          <a:p>
            <a:pPr algn="ctr"/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150000"/>
              </a:lnSpc>
              <a:buFontTx/>
              <a:buChar char="-"/>
            </a:pPr>
            <a:r>
              <a:rPr lang="en-US" sz="2400" b="1" spc="38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Biết cách đọc đúng một văn bản kịch, đúng ngữ điệu các kiểu câu, biết thay đổi giọng đọc phù hợp nhân vật.</a:t>
            </a:r>
          </a:p>
          <a:p>
            <a:pPr marL="514350" indent="-514350" algn="just">
              <a:lnSpc>
                <a:spcPct val="150000"/>
              </a:lnSpc>
              <a:buFontTx/>
              <a:buChar char="-"/>
            </a:pPr>
            <a:r>
              <a:rPr lang="en-US" sz="2400" b="1" spc="38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Hiểu các từ ngữ trong bài.</a:t>
            </a:r>
          </a:p>
          <a:p>
            <a:pPr marL="514350" indent="-514350" algn="just">
              <a:lnSpc>
                <a:spcPct val="150000"/>
              </a:lnSpc>
              <a:buFontTx/>
              <a:buChar char="-"/>
            </a:pPr>
            <a:r>
              <a:rPr lang="en-US" sz="2400" b="1" spc="38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Hiểu được nội dung, ý nghĩa toàn bộ vở kịch “Lòng dân”.</a:t>
            </a:r>
          </a:p>
        </p:txBody>
      </p:sp>
    </p:spTree>
    <p:extLst>
      <p:ext uri="{BB962C8B-B14F-4D97-AF65-F5344CB8AC3E}">
        <p14:creationId xmlns:p14="http://schemas.microsoft.com/office/powerpoint/2010/main" val="327204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9C724CCC-30EC-4E08-9B2C-E941F7866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08298"/>
            <a:ext cx="78867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E8151-CF4B-441F-BA80-EE31611B6A05}"/>
              </a:ext>
            </a:extLst>
          </p:cNvPr>
          <p:cNvSpPr/>
          <p:nvPr/>
        </p:nvSpPr>
        <p:spPr>
          <a:xfrm>
            <a:off x="3491880" y="372194"/>
            <a:ext cx="7186613" cy="7463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Luyện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4400" dirty="0" err="1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đọc</a:t>
            </a:r>
            <a:r>
              <a:rPr lang="en-US" sz="44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hay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A8D19E-1FF0-4CCC-BF77-5B97FD61A2B0}"/>
              </a:ext>
            </a:extLst>
          </p:cNvPr>
          <p:cNvCxnSpPr>
            <a:cxnSpLocks/>
          </p:cNvCxnSpPr>
          <p:nvPr/>
        </p:nvCxnSpPr>
        <p:spPr>
          <a:xfrm>
            <a:off x="827584" y="1399505"/>
            <a:ext cx="7920880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 descr="Hình ảnh Suy Nghĩ đấy , Suy Nghĩ., Đứa Trẻ, Chuyển động Học miễn phí tải  tập tin PNG PSDComment và Vector">
            <a:extLst>
              <a:ext uri="{FF2B5EF4-FFF2-40B4-BE49-F238E27FC236}">
                <a16:creationId xmlns:a16="http://schemas.microsoft.com/office/drawing/2014/main" id="{3807DB8C-135F-4F27-9755-8291AA3A4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11111" r="10298" b="4825"/>
          <a:stretch/>
        </p:blipFill>
        <p:spPr bwMode="auto">
          <a:xfrm>
            <a:off x="4418435" y="391244"/>
            <a:ext cx="854820" cy="92333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7">
            <a:extLst>
              <a:ext uri="{FF2B5EF4-FFF2-40B4-BE49-F238E27FC236}">
                <a16:creationId xmlns:a16="http://schemas.microsoft.com/office/drawing/2014/main" id="{101C75B1-68DC-4B25-90DF-9B3651DC8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831553"/>
            <a:ext cx="7920880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Cai: 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Hừm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!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Thằng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nhỏ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lại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ây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.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ó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phải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tía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mầy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không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?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Nói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dối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tao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bắn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An: 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hổng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phải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tía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…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Cai: (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Hí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hửng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) Ờ,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giỏi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!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Vậy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là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ai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nào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?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An: 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Dạ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cháu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…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kêu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bằng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chứ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hổng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phải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tía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Cai: -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Thằng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ranh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! (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Ngó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chú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cán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bộ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Giấy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tờ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âu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đư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a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coi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!</a:t>
            </a:r>
          </a:p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Cán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bộ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: (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Giọng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miễn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c</a:t>
            </a:r>
            <a:r>
              <a:rPr lang="vi-VN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ư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ỡng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)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Để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tôi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vi-VN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đ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lấy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(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chú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toan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vi-VN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đ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i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. Cai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cản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 </a:t>
            </a:r>
            <a:r>
              <a:rPr lang="en-US" sz="2400" b="1" i="1" dirty="0" err="1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lại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charset="0"/>
                <a:sym typeface="Wingdings" pitchFamily="2" charset="2"/>
              </a:rPr>
              <a:t>).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C897E1-36C4-4073-840C-BE266752DFC5}"/>
              </a:ext>
            </a:extLst>
          </p:cNvPr>
          <p:cNvCxnSpPr/>
          <p:nvPr/>
        </p:nvCxnSpPr>
        <p:spPr>
          <a:xfrm>
            <a:off x="2709341" y="2210643"/>
            <a:ext cx="1502619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E39A790-894B-41E4-9755-1996F0A54458}"/>
              </a:ext>
            </a:extLst>
          </p:cNvPr>
          <p:cNvCxnSpPr>
            <a:cxnSpLocks/>
          </p:cNvCxnSpPr>
          <p:nvPr/>
        </p:nvCxnSpPr>
        <p:spPr>
          <a:xfrm>
            <a:off x="7245845" y="2239553"/>
            <a:ext cx="422499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3946D-EE13-476C-8A3A-7E5EAB9D32F7}"/>
              </a:ext>
            </a:extLst>
          </p:cNvPr>
          <p:cNvCxnSpPr>
            <a:cxnSpLocks/>
          </p:cNvCxnSpPr>
          <p:nvPr/>
        </p:nvCxnSpPr>
        <p:spPr>
          <a:xfrm>
            <a:off x="1989261" y="2570683"/>
            <a:ext cx="107057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632F6A9-9AE3-4F25-BEB1-03420350E05E}"/>
              </a:ext>
            </a:extLst>
          </p:cNvPr>
          <p:cNvCxnSpPr>
            <a:cxnSpLocks/>
          </p:cNvCxnSpPr>
          <p:nvPr/>
        </p:nvCxnSpPr>
        <p:spPr>
          <a:xfrm>
            <a:off x="1619672" y="3146747"/>
            <a:ext cx="422499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3E67F5-9F34-42EE-9474-94432F15F57C}"/>
              </a:ext>
            </a:extLst>
          </p:cNvPr>
          <p:cNvCxnSpPr>
            <a:cxnSpLocks/>
          </p:cNvCxnSpPr>
          <p:nvPr/>
        </p:nvCxnSpPr>
        <p:spPr>
          <a:xfrm>
            <a:off x="3717453" y="3146747"/>
            <a:ext cx="422499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8521ED3-515A-4767-9968-09FBA9A520EC}"/>
              </a:ext>
            </a:extLst>
          </p:cNvPr>
          <p:cNvCxnSpPr>
            <a:cxnSpLocks/>
          </p:cNvCxnSpPr>
          <p:nvPr/>
        </p:nvCxnSpPr>
        <p:spPr>
          <a:xfrm>
            <a:off x="6084168" y="4226867"/>
            <a:ext cx="136815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EB2B247-35A9-49FC-AB40-441C3AAFFB08}"/>
              </a:ext>
            </a:extLst>
          </p:cNvPr>
          <p:cNvCxnSpPr>
            <a:cxnSpLocks/>
          </p:cNvCxnSpPr>
          <p:nvPr/>
        </p:nvCxnSpPr>
        <p:spPr>
          <a:xfrm>
            <a:off x="4788024" y="4154859"/>
            <a:ext cx="422499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416293-C1CC-4F63-8775-CF98CEE6F4E2}"/>
              </a:ext>
            </a:extLst>
          </p:cNvPr>
          <p:cNvCxnSpPr>
            <a:cxnSpLocks/>
          </p:cNvCxnSpPr>
          <p:nvPr/>
        </p:nvCxnSpPr>
        <p:spPr>
          <a:xfrm>
            <a:off x="2174055" y="4802931"/>
            <a:ext cx="1070571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720128-EDE6-4EDD-A64F-466C4AF7F5A1}"/>
              </a:ext>
            </a:extLst>
          </p:cNvPr>
          <p:cNvCxnSpPr>
            <a:cxnSpLocks/>
          </p:cNvCxnSpPr>
          <p:nvPr/>
        </p:nvCxnSpPr>
        <p:spPr>
          <a:xfrm>
            <a:off x="6228184" y="4802931"/>
            <a:ext cx="1368152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37158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ền, hoa, lá - Chia sẻ hình ảnh đẹp miễn phí">
            <a:extLst>
              <a:ext uri="{FF2B5EF4-FFF2-40B4-BE49-F238E27FC236}">
                <a16:creationId xmlns:a16="http://schemas.microsoft.com/office/drawing/2014/main" id="{593AB881-5FED-42DC-AEB5-09B4833A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BBF0F9-20B7-49B3-A8EF-C2ECFEE97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F1A-84B5-48C0-878C-58E0BF9FB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0528" y="908720"/>
            <a:ext cx="9289032" cy="526824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223CF3-BD6F-4BFD-9C8E-E59DC2551979}"/>
              </a:ext>
            </a:extLst>
          </p:cNvPr>
          <p:cNvSpPr/>
          <p:nvPr/>
        </p:nvSpPr>
        <p:spPr>
          <a:xfrm>
            <a:off x="3138990" y="548680"/>
            <a:ext cx="6401562" cy="1190712"/>
          </a:xfrm>
          <a:prstGeom prst="rect">
            <a:avLst/>
          </a:prstGeom>
          <a:noFill/>
          <a:ln>
            <a:noFill/>
          </a:ln>
        </p:spPr>
        <p:txBody>
          <a:bodyPr wrap="square" lIns="51435" tIns="25718" rIns="51435" bIns="25718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LÒNG DÂN</a:t>
            </a:r>
          </a:p>
          <a:p>
            <a:pPr lvl="6" algn="ctr"/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Nguyễn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000" b="1" i="1" dirty="0" err="1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Văn</a:t>
            </a:r>
            <a:r>
              <a:rPr lang="en-US" sz="2000" b="1" i="1" dirty="0">
                <a:ln w="0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Xe</a:t>
            </a:r>
            <a:endParaRPr lang="en-US" sz="1200" b="1" i="1" dirty="0">
              <a:ln w="0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586415-090F-455C-B6D7-07E9235F29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66" t="27447" r="16781" b="12227"/>
          <a:stretch/>
        </p:blipFill>
        <p:spPr>
          <a:xfrm>
            <a:off x="23328" y="1210554"/>
            <a:ext cx="9166446" cy="502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8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litter pattern="hexago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999984" y="0"/>
            <a:ext cx="252536" cy="6957392"/>
          </a:xfrm>
          <a:prstGeom prst="rect">
            <a:avLst/>
          </a:prstGeom>
          <a:solidFill>
            <a:srgbClr val="F1995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(Body)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3916" y="1628800"/>
            <a:ext cx="8596168" cy="3313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dung: Ca ngợi mẹ con dì Năm dũng cảm,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mưu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lừa giặc, cứu cán bộ cách mạng. Vở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kịch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khẳng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tấm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sắt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son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mạng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1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EC9A1-4D5A-4D10-9D80-1B9CB0E08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C728A-DCC5-4E85-904D-6F8367D60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Hình nền Powerpoint làm Slide chào hỏi 10 - Dạy học online">
            <a:extLst>
              <a:ext uri="{FF2B5EF4-FFF2-40B4-BE49-F238E27FC236}">
                <a16:creationId xmlns:a16="http://schemas.microsoft.com/office/drawing/2014/main" id="{1794DACD-B98F-40C9-8708-1998F8049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1" y="0"/>
            <a:ext cx="9122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A04173E-CA8C-4BEC-A6E0-B82CB9047E75}"/>
              </a:ext>
            </a:extLst>
          </p:cNvPr>
          <p:cNvSpPr txBox="1">
            <a:spLocks noChangeArrowheads="1"/>
          </p:cNvSpPr>
          <p:nvPr/>
        </p:nvSpPr>
        <p:spPr>
          <a:xfrm>
            <a:off x="1608368" y="1703268"/>
            <a:ext cx="6121581" cy="22962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89297" algn="just">
              <a:buNone/>
            </a:pPr>
            <a:r>
              <a:rPr lang="en-US" alt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altLang="en-US" sz="36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altLang="en-US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altLang="en-US" sz="3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89297" algn="just">
              <a:lnSpc>
                <a:spcPct val="150000"/>
              </a:lnSpc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Đọc lại bài Lòng dân</a:t>
            </a:r>
          </a:p>
          <a:p>
            <a:pPr marL="0" indent="89297" algn="just">
              <a:lnSpc>
                <a:spcPct val="160000"/>
              </a:lnSpc>
              <a:buNone/>
            </a:pPr>
            <a:r>
              <a:rPr lang="en-US" alt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Xem trước bài Những con sếu bằng giấy</a:t>
            </a:r>
          </a:p>
        </p:txBody>
      </p:sp>
    </p:spTree>
    <p:extLst>
      <p:ext uri="{BB962C8B-B14F-4D97-AF65-F5344CB8AC3E}">
        <p14:creationId xmlns:p14="http://schemas.microsoft.com/office/powerpoint/2010/main" val="35745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1B84CC-7C98-4FD3-9EE9-997033CFEC31}"/>
              </a:ext>
            </a:extLst>
          </p:cNvPr>
          <p:cNvGrpSpPr/>
          <p:nvPr/>
        </p:nvGrpSpPr>
        <p:grpSpPr>
          <a:xfrm>
            <a:off x="-8532" y="0"/>
            <a:ext cx="9151542" cy="8685584"/>
            <a:chOff x="-8532" y="0"/>
            <a:chExt cx="9151542" cy="6858000"/>
          </a:xfrm>
        </p:grpSpPr>
        <p:pic>
          <p:nvPicPr>
            <p:cNvPr id="17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4244D305-D205-45BA-AE27-CE5634CBEC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-8532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4D978877-C3E4-40B5-8619-F020C06694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1583186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82028C3B-B3C6-44E9-B40A-4DA1321B6E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5326586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-396552" y="4778340"/>
            <a:ext cx="11700275" cy="105693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0" y="3978710"/>
            <a:ext cx="1889758" cy="1673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47" y="3670044"/>
            <a:ext cx="1977518" cy="1328096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40" y="3978709"/>
            <a:ext cx="1889758" cy="1673284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46" y="3670043"/>
            <a:ext cx="1977518" cy="132809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51" y="3978709"/>
            <a:ext cx="1889758" cy="1673284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58" y="3670043"/>
            <a:ext cx="1977518" cy="13280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5807071"/>
            <a:ext cx="5850136" cy="321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07071"/>
            <a:ext cx="5850136" cy="3213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676931" y="1772816"/>
            <a:ext cx="8078173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3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9441E1-4596-4212-99FD-979DECBEDCB3}"/>
              </a:ext>
            </a:extLst>
          </p:cNvPr>
          <p:cNvSpPr/>
          <p:nvPr/>
        </p:nvSpPr>
        <p:spPr>
          <a:xfrm>
            <a:off x="1318786" y="445020"/>
            <a:ext cx="66247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64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DFF9C02-480E-475B-861B-F91CBB0E70AC}"/>
              </a:ext>
            </a:extLst>
          </p:cNvPr>
          <p:cNvGrpSpPr/>
          <p:nvPr/>
        </p:nvGrpSpPr>
        <p:grpSpPr>
          <a:xfrm>
            <a:off x="-8532" y="0"/>
            <a:ext cx="9151542" cy="8685584"/>
            <a:chOff x="-8532" y="0"/>
            <a:chExt cx="9151542" cy="6858000"/>
          </a:xfrm>
        </p:grpSpPr>
        <p:pic>
          <p:nvPicPr>
            <p:cNvPr id="16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D7B16086-8205-4502-B78C-C30FB9D90F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-8532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D3ABA0D9-86D1-4928-905D-FE2513967D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1583186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3A1CC21C-8009-485A-9B46-8B666A6C5C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5326586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-396552" y="4778340"/>
            <a:ext cx="11700275" cy="105693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0" y="3978710"/>
            <a:ext cx="1889758" cy="1673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47" y="3670044"/>
            <a:ext cx="1977518" cy="1328096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40" y="3978709"/>
            <a:ext cx="1889758" cy="1673284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46" y="3670043"/>
            <a:ext cx="1977518" cy="1328096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51" y="3978709"/>
            <a:ext cx="1889758" cy="1673284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58" y="3670043"/>
            <a:ext cx="1977518" cy="13280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5807071"/>
            <a:ext cx="5850136" cy="321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07071"/>
            <a:ext cx="5850136" cy="3213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676931" y="1772816"/>
            <a:ext cx="8078173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4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3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F9441E1-4596-4212-99FD-979DECBEDCB3}"/>
              </a:ext>
            </a:extLst>
          </p:cNvPr>
          <p:cNvSpPr/>
          <p:nvPr/>
        </p:nvSpPr>
        <p:spPr>
          <a:xfrm>
            <a:off x="1318786" y="445020"/>
            <a:ext cx="66247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7865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9" grpId="0"/>
      <p:bldP spid="2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6D85BA-8B44-4E8D-938B-65F8EE59F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09625"/>
            <a:ext cx="7620000" cy="5238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044" y="5440195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50" y="5056113"/>
            <a:ext cx="1545470" cy="1037934"/>
          </a:xfrm>
          <a:prstGeom prst="rect">
            <a:avLst/>
          </a:prstGeom>
        </p:spPr>
      </p:pic>
      <p:sp>
        <p:nvSpPr>
          <p:cNvPr id="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598328" y="4734740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đã dành được 1 viên kim cương</a:t>
            </a:r>
          </a:p>
        </p:txBody>
      </p:sp>
      <p:sp>
        <p:nvSpPr>
          <p:cNvPr id="9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71199" y="1509150"/>
            <a:ext cx="6711280" cy="60628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Chú cán bộ gặp chuyện gì nguy hiểm?</a:t>
            </a:r>
          </a:p>
        </p:txBody>
      </p:sp>
      <p:sp>
        <p:nvSpPr>
          <p:cNvPr id="10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71197" y="2529380"/>
            <a:ext cx="6266439" cy="554774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Bị địch rượt bắt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04193" y="5378260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1754" y="4684441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HOME</a:t>
            </a:r>
            <a:endParaRPr lang="en-US" sz="2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9" y="5725775"/>
            <a:ext cx="714375" cy="764381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200124" y="4778419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8" y="4210960"/>
            <a:ext cx="583484" cy="5764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9120" y="4381334"/>
            <a:ext cx="660121" cy="6323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337" y="4735895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293" y="4661090"/>
            <a:ext cx="535781" cy="8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0416 -0.161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6754242-3BE0-4946-A608-C80836368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09625"/>
            <a:ext cx="7620000" cy="5238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36" y="5246741"/>
            <a:ext cx="1476884" cy="1307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542" y="4862659"/>
            <a:ext cx="1545470" cy="1037934"/>
          </a:xfrm>
          <a:prstGeom prst="rect">
            <a:avLst/>
          </a:prstGeom>
        </p:spPr>
      </p:pic>
      <p:sp>
        <p:nvSpPr>
          <p:cNvPr id="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20120" y="4541286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dành được 1 viên kim cương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87501" y="514993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Arrow: Pentagon 30"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65062" y="445611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H2OME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87" y="5497450"/>
            <a:ext cx="714375" cy="764381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283432" y="45500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16" y="3982635"/>
            <a:ext cx="583484" cy="576482"/>
          </a:xfrm>
          <a:prstGeom prst="rect">
            <a:avLst/>
          </a:prstGeom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2428" y="4153009"/>
            <a:ext cx="660121" cy="6323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06" y="4540388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085" y="4467636"/>
            <a:ext cx="535781" cy="892969"/>
          </a:xfrm>
          <a:prstGeom prst="rect">
            <a:avLst/>
          </a:prstGeom>
        </p:spPr>
      </p:pic>
      <p:sp>
        <p:nvSpPr>
          <p:cNvPr id="22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113534" y="1834005"/>
            <a:ext cx="6545647" cy="92411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Dì Năm đã nghĩ ra cách gì để cứu chú cán bộ?</a:t>
            </a:r>
          </a:p>
        </p:txBody>
      </p:sp>
      <p:sp>
        <p:nvSpPr>
          <p:cNvPr id="23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113533" y="2854235"/>
            <a:ext cx="4106539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Đưa chiếc áo khác cho chú thay, vờ như đang ăn cơm</a:t>
            </a:r>
          </a:p>
        </p:txBody>
      </p:sp>
    </p:spTree>
    <p:extLst>
      <p:ext uri="{BB962C8B-B14F-4D97-AF65-F5344CB8AC3E}">
        <p14:creationId xmlns:p14="http://schemas.microsoft.com/office/powerpoint/2010/main" val="297386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0416 -0.15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A3ACE91-FB51-4CF1-A6B5-336B5F005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809625"/>
            <a:ext cx="7620000" cy="5238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061" y="5227620"/>
            <a:ext cx="1476884" cy="13077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67" y="4843538"/>
            <a:ext cx="1545470" cy="1037934"/>
          </a:xfrm>
          <a:prstGeom prst="rect">
            <a:avLst/>
          </a:prstGeom>
        </p:spPr>
      </p:pic>
      <p:sp>
        <p:nvSpPr>
          <p:cNvPr id="24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34345" y="4522165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135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dành được 1 viên kim cương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19491" y="518393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97052" y="449011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21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HOME</a:t>
            </a:r>
            <a:endParaRPr lang="en-US" sz="21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7" y="5531450"/>
            <a:ext cx="714375" cy="764381"/>
          </a:xfrm>
          <a:prstGeom prst="rect">
            <a:avLst/>
          </a:prstGeom>
        </p:spPr>
      </p:pic>
      <p:sp>
        <p:nvSpPr>
          <p:cNvPr id="30" name="Flowchart: Summing Junction 29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1215422" y="45840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6" y="4016635"/>
            <a:ext cx="583484" cy="5764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4418" y="4187009"/>
            <a:ext cx="660121" cy="6323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931" y="4521267"/>
            <a:ext cx="371475" cy="3286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310" y="4448515"/>
            <a:ext cx="535781" cy="8929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2" y="138889"/>
            <a:ext cx="1673604" cy="1392450"/>
          </a:xfrm>
          <a:prstGeom prst="rect">
            <a:avLst/>
          </a:prstGeom>
        </p:spPr>
      </p:pic>
      <p:sp>
        <p:nvSpPr>
          <p:cNvPr id="38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15530" y="1683766"/>
            <a:ext cx="6801804" cy="92411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Qua vở kịch ta thấy dì Năm là người như thế nào?</a:t>
            </a:r>
          </a:p>
        </p:txBody>
      </p:sp>
      <p:sp>
        <p:nvSpPr>
          <p:cNvPr id="39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037656" y="2760309"/>
            <a:ext cx="4237064" cy="845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</a:rPr>
              <a:t>Dì Năm mưu trí, dũng cảm lừa giặc, bảo vệ cán bộ.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0416 -0.161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948BE60-E0B7-49A1-98A5-C89FC4BA71D1}"/>
              </a:ext>
            </a:extLst>
          </p:cNvPr>
          <p:cNvGrpSpPr/>
          <p:nvPr/>
        </p:nvGrpSpPr>
        <p:grpSpPr>
          <a:xfrm>
            <a:off x="-8532" y="0"/>
            <a:ext cx="9151542" cy="8685584"/>
            <a:chOff x="-8532" y="0"/>
            <a:chExt cx="9151542" cy="6858000"/>
          </a:xfrm>
        </p:grpSpPr>
        <p:pic>
          <p:nvPicPr>
            <p:cNvPr id="19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740D0402-1C7A-4F43-8F51-5DC9D7753F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-8532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7D196D6C-EBDC-41AE-9681-3D03C49667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1583186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iseño De Fondo Oficina Simple, Simple, Fondo De La Oficina, Fondo De La  Ilustración Imagen de fondo para descarga gratuita">
              <a:extLst>
                <a:ext uri="{FF2B5EF4-FFF2-40B4-BE49-F238E27FC236}">
                  <a16:creationId xmlns:a16="http://schemas.microsoft.com/office/drawing/2014/main" id="{F02DC069-B77B-4344-ADDA-12FDE54908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0" r="39797"/>
            <a:stretch/>
          </p:blipFill>
          <p:spPr bwMode="auto">
            <a:xfrm>
              <a:off x="5326586" y="0"/>
              <a:ext cx="3816424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-396552" y="4778340"/>
            <a:ext cx="11700275" cy="105693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0" y="3978710"/>
            <a:ext cx="1889758" cy="1673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47" y="3670044"/>
            <a:ext cx="1977518" cy="132809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40" y="3978709"/>
            <a:ext cx="1889758" cy="1673284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546" y="3670043"/>
            <a:ext cx="1977518" cy="132809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151" y="3978709"/>
            <a:ext cx="1889758" cy="1673284"/>
          </a:xfrm>
          <a:prstGeom prst="rect">
            <a:avLst/>
          </a:prstGeom>
        </p:spPr>
      </p:pic>
      <p:pic>
        <p:nvPicPr>
          <p:cNvPr id="13" name="Picture 12">
            <a:hlinkClick r:id="rId16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858" y="3670043"/>
            <a:ext cx="1977518" cy="13280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5807071"/>
            <a:ext cx="5850136" cy="3213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5807071"/>
            <a:ext cx="5850136" cy="32131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628651" y="1015817"/>
            <a:ext cx="8312212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MỪNG NGƯỜI CHIẾN THẮNG</a:t>
            </a:r>
          </a:p>
        </p:txBody>
      </p:sp>
      <p:pic>
        <p:nvPicPr>
          <p:cNvPr id="3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921445" y="-600075"/>
            <a:ext cx="457200" cy="457200"/>
          </a:xfrm>
          <a:prstGeom prst="rect">
            <a:avLst/>
          </a:prstGeom>
        </p:spPr>
      </p:pic>
      <p:pic>
        <p:nvPicPr>
          <p:cNvPr id="5122" name="Picture 2" descr="File PNG viên kim cương màu xanh lục | Thư viện stock vector đẹp miễn phí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11910" r="10286" b="28538"/>
          <a:stretch/>
        </p:blipFill>
        <p:spPr bwMode="auto">
          <a:xfrm>
            <a:off x="1229540" y="2629030"/>
            <a:ext cx="1395815" cy="10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ile PNG viên kim cương màu xanh lục | Thư viện stock vector đẹp miễn phí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11910" r="10286" b="28538"/>
          <a:stretch/>
        </p:blipFill>
        <p:spPr bwMode="auto">
          <a:xfrm>
            <a:off x="3604199" y="2604039"/>
            <a:ext cx="1395815" cy="10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File PNG viên kim cương màu xanh lục | Thư viện stock vector đẹp miễn phí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t="11910" r="10286" b="28538"/>
          <a:stretch/>
        </p:blipFill>
        <p:spPr bwMode="auto">
          <a:xfrm>
            <a:off x="6507094" y="2553067"/>
            <a:ext cx="1395815" cy="103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46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</TotalTime>
  <Words>784</Words>
  <Application>Microsoft Office PowerPoint</Application>
  <PresentationFormat>On-screen Show (4:3)</PresentationFormat>
  <Paragraphs>109</Paragraphs>
  <Slides>33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(Body)</vt:lpstr>
      <vt:lpstr>Calibri Light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An</dc:creator>
  <cp:lastModifiedBy>User</cp:lastModifiedBy>
  <cp:revision>37</cp:revision>
  <dcterms:created xsi:type="dcterms:W3CDTF">2010-09-08T07:30:54Z</dcterms:created>
  <dcterms:modified xsi:type="dcterms:W3CDTF">2021-09-21T14:10:47Z</dcterms:modified>
</cp:coreProperties>
</file>