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2" r:id="rId2"/>
    <p:sldId id="266" r:id="rId3"/>
    <p:sldId id="274" r:id="rId4"/>
    <p:sldId id="269" r:id="rId5"/>
    <p:sldId id="271" r:id="rId6"/>
    <p:sldId id="270" r:id="rId7"/>
    <p:sldId id="272" r:id="rId8"/>
    <p:sldId id="273"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t>12/15/2021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t>‹#›</a:t>
            </a:fld>
            <a:endParaRPr lang="en-US"/>
          </a:p>
        </p:txBody>
      </p:sp>
    </p:spTree>
    <p:extLst>
      <p:ext uri="{BB962C8B-B14F-4D97-AF65-F5344CB8AC3E}">
        <p14:creationId xmlns:p14="http://schemas.microsoft.com/office/powerpoint/2010/main"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FA570-4044-44DE-8C8C-C308B5DC16B8}"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FA570-4044-44DE-8C8C-C308B5DC16B8}"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FA570-4044-44DE-8C8C-C308B5DC16B8}"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t>12/15/2021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t>‹#›</a:t>
            </a:fld>
            <a:endParaRPr lang="en-US"/>
          </a:p>
        </p:txBody>
      </p:sp>
    </p:spTree>
    <p:extLst>
      <p:ext uri="{BB962C8B-B14F-4D97-AF65-F5344CB8AC3E}">
        <p14:creationId xmlns:p14="http://schemas.microsoft.com/office/powerpoint/2010/main"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1.jpe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0779" y="-276221"/>
            <a:ext cx="414753" cy="553018"/>
          </a:xfrm>
          <a:prstGeom prst="rect">
            <a:avLst/>
          </a:prstGeom>
        </p:spPr>
      </p:pic>
      <p:sp>
        <p:nvSpPr>
          <p:cNvPr id="7" name="TextBox 6">
            <a:extLst>
              <a:ext uri="{FF2B5EF4-FFF2-40B4-BE49-F238E27FC236}">
                <a16:creationId xmlns="" xmlns:a16="http://schemas.microsoft.com/office/drawing/2014/main" id="{235F6F12-CCEE-452A-A579-1E14567FB943}"/>
              </a:ext>
            </a:extLst>
          </p:cNvPr>
          <p:cNvSpPr txBox="1"/>
          <p:nvPr/>
        </p:nvSpPr>
        <p:spPr>
          <a:xfrm>
            <a:off x="635074" y="2531055"/>
            <a:ext cx="8305766"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solidFill>
                  <a:srgbClr val="002060"/>
                </a:solidFill>
                <a:effectLst>
                  <a:reflection blurRad="6350" stA="55000" endA="300" endPos="45500" dir="5400000" sy="-100000" algn="bl" rotWithShape="0"/>
                </a:effectLst>
                <a:latin typeface="iCiel Crocante" pitchFamily="2" charset="0"/>
              </a:rPr>
              <a:t>Bài </a:t>
            </a:r>
            <a:r>
              <a:rPr lang="en-US" sz="3600" dirty="0" smtClean="0">
                <a:solidFill>
                  <a:srgbClr val="002060"/>
                </a:solidFill>
                <a:effectLst>
                  <a:reflection blurRad="6350" stA="55000" endA="300" endPos="45500" dir="5400000" sy="-100000" algn="bl" rotWithShape="0"/>
                </a:effectLst>
                <a:latin typeface="iCiel Crocante" pitchFamily="2" charset="0"/>
              </a:rPr>
              <a:t>33: THỰC HÀNH VÀ TRẢI NGHIỆM</a:t>
            </a:r>
          </a:p>
          <a:p>
            <a:pPr algn="ctr"/>
            <a:r>
              <a:rPr lang="en-US" sz="3600" dirty="0" smtClean="0">
                <a:solidFill>
                  <a:srgbClr val="002060"/>
                </a:solidFill>
                <a:effectLst>
                  <a:reflection blurRad="6350" stA="55000" endA="300" endPos="45500" dir="5400000" sy="-100000" algn="bl" rotWithShape="0"/>
                </a:effectLst>
                <a:latin typeface="iCiel Crocante" pitchFamily="2" charset="0"/>
              </a:rPr>
              <a:t>VỚI CÁC ĐƠN VỊ KI-LÔ-GAM, LÍT.</a:t>
            </a:r>
            <a:endParaRPr lang="en-US" sz="3600" dirty="0">
              <a:solidFill>
                <a:srgbClr val="002060"/>
              </a:solidFill>
              <a:effectLst>
                <a:reflection blurRad="6350" stA="55000" endA="300" endPos="45500" dir="5400000" sy="-100000" algn="bl" rotWithShape="0"/>
              </a:effectLst>
              <a:latin typeface="iCiel Crocante" pitchFamily="2" charset="0"/>
            </a:endParaRPr>
          </a:p>
        </p:txBody>
      </p:sp>
      <p:sp>
        <p:nvSpPr>
          <p:cNvPr id="8" name="TextBox 7"/>
          <p:cNvSpPr txBox="1"/>
          <p:nvPr/>
        </p:nvSpPr>
        <p:spPr>
          <a:xfrm>
            <a:off x="304800" y="3962400"/>
            <a:ext cx="8473050" cy="646331"/>
          </a:xfrm>
          <a:prstGeom prst="rect">
            <a:avLst/>
          </a:prstGeom>
          <a:noFill/>
        </p:spPr>
        <p:txBody>
          <a:bodyPr wrap="square" rtlCol="0">
            <a:spAutoFit/>
          </a:bodyPr>
          <a:lstStyle/>
          <a:p>
            <a:pPr algn="ctr"/>
            <a:r>
              <a:rPr lang="en-US" sz="3600" b="1" dirty="0" err="1" smtClean="0">
                <a:solidFill>
                  <a:srgbClr val="008E40"/>
                </a:solidFill>
                <a:latin typeface="iCiel PONY" pitchFamily="2" charset="-93"/>
              </a:rPr>
              <a:t>Tiết</a:t>
            </a:r>
            <a:r>
              <a:rPr lang="en-US" sz="3600" b="1" dirty="0" smtClean="0">
                <a:solidFill>
                  <a:srgbClr val="008E40"/>
                </a:solidFill>
                <a:latin typeface="iCiel PONY" pitchFamily="2" charset="-93"/>
              </a:rPr>
              <a:t> </a:t>
            </a:r>
            <a:r>
              <a:rPr lang="en-US" sz="3600" b="1" dirty="0">
                <a:solidFill>
                  <a:srgbClr val="008E40"/>
                </a:solidFill>
                <a:latin typeface="iCiel PONY" pitchFamily="2" charset="-93"/>
              </a:rPr>
              <a:t>2</a:t>
            </a:r>
            <a:r>
              <a:rPr lang="en-US" sz="3600" b="1" dirty="0" smtClean="0">
                <a:solidFill>
                  <a:srgbClr val="008E40"/>
                </a:solidFill>
                <a:latin typeface="iCiel PONY" pitchFamily="2" charset="-93"/>
              </a:rPr>
              <a:t>:</a:t>
            </a:r>
            <a:endParaRPr lang="en-US" sz="3600" b="1" dirty="0">
              <a:solidFill>
                <a:srgbClr val="008E40"/>
              </a:solidFill>
              <a:latin typeface="iCiel PONY" pitchFamily="2" charset="-93"/>
            </a:endParaRPr>
          </a:p>
        </p:txBody>
      </p:sp>
      <p:sp>
        <p:nvSpPr>
          <p:cNvPr id="9" name="TextBox 8"/>
          <p:cNvSpPr txBox="1"/>
          <p:nvPr/>
        </p:nvSpPr>
        <p:spPr>
          <a:xfrm>
            <a:off x="163335" y="1051222"/>
            <a:ext cx="8897007" cy="1261884"/>
          </a:xfrm>
          <a:prstGeom prst="rect">
            <a:avLst/>
          </a:prstGeom>
          <a:noFill/>
        </p:spPr>
        <p:txBody>
          <a:bodyPr wrap="square" rtlCol="0">
            <a:spAutoFit/>
          </a:bodyPr>
          <a:lstStyle/>
          <a:p>
            <a:pPr algn="ctr"/>
            <a:r>
              <a:rPr lang="en-US" sz="4000" dirty="0" smtClean="0">
                <a:solidFill>
                  <a:srgbClr val="FF0000"/>
                </a:solidFill>
                <a:latin typeface="iCiel PONY" pitchFamily="2" charset="-93"/>
                <a:cs typeface="Arial" panose="020B0604020202020204" pitchFamily="34" charset="0"/>
              </a:rPr>
              <a:t>Chủ </a:t>
            </a:r>
            <a:r>
              <a:rPr lang="vi-VN" sz="4000" dirty="0" smtClean="0">
                <a:solidFill>
                  <a:srgbClr val="FF0000"/>
                </a:solidFill>
                <a:latin typeface="iCiel PONY" pitchFamily="2" charset="-93"/>
                <a:cs typeface="Arial" panose="020B0604020202020204" pitchFamily="34" charset="0"/>
              </a:rPr>
              <a:t>đề</a:t>
            </a:r>
            <a:r>
              <a:rPr lang="en-US" sz="4000" dirty="0">
                <a:solidFill>
                  <a:srgbClr val="FF0000"/>
                </a:solidFill>
                <a:latin typeface="iCiel PONY" pitchFamily="2" charset="-93"/>
                <a:cs typeface="Arial" panose="020B0604020202020204" pitchFamily="34" charset="0"/>
              </a:rPr>
              <a:t> </a:t>
            </a:r>
            <a:r>
              <a:rPr lang="en-US" sz="4000" dirty="0" smtClean="0">
                <a:solidFill>
                  <a:srgbClr val="FF0000"/>
                </a:solidFill>
                <a:latin typeface="iCiel PONY" pitchFamily="2" charset="-93"/>
                <a:cs typeface="Arial" panose="020B0604020202020204" pitchFamily="34" charset="0"/>
              </a:rPr>
              <a:t>3: </a:t>
            </a:r>
          </a:p>
          <a:p>
            <a:pPr algn="ctr"/>
            <a:r>
              <a:rPr lang="en-US" sz="3600" dirty="0" smtClean="0">
                <a:solidFill>
                  <a:srgbClr val="FF0000"/>
                </a:solidFill>
                <a:latin typeface="iCiel PONY" pitchFamily="2" charset="-93"/>
                <a:cs typeface="Arial" panose="020B0604020202020204" pitchFamily="34" charset="0"/>
              </a:rPr>
              <a:t>LÀM QUEN VỚI KHỐI LƯỢNG, DUNG TÍCH</a:t>
            </a:r>
            <a:endParaRPr lang="en-US" sz="3600" dirty="0">
              <a:solidFill>
                <a:srgbClr val="FF0000"/>
              </a:solidFill>
              <a:latin typeface="iCiel PONY" pitchFamily="2" charset="-93"/>
              <a:cs typeface="Arial" panose="020B0604020202020204" pitchFamily="34"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extLst>
      <p:ext uri="{BB962C8B-B14F-4D97-AF65-F5344CB8AC3E}">
        <p14:creationId xmlns:p14="http://schemas.microsoft.com/office/powerpoint/2010/main" val="3253561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7"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0779" y="-276221"/>
            <a:ext cx="414753" cy="553018"/>
          </a:xfrm>
          <a:prstGeom prst="rect">
            <a:avLst/>
          </a:prstGeom>
        </p:spPr>
      </p:pic>
      <p:sp>
        <p:nvSpPr>
          <p:cNvPr id="7" name="TextBox 6"/>
          <p:cNvSpPr txBox="1"/>
          <p:nvPr/>
        </p:nvSpPr>
        <p:spPr>
          <a:xfrm>
            <a:off x="1063287" y="2151250"/>
            <a:ext cx="7633146" cy="1569660"/>
          </a:xfrm>
          <a:prstGeom prst="rect">
            <a:avLst/>
          </a:prstGeom>
          <a:noFill/>
        </p:spPr>
        <p:txBody>
          <a:bodyPr wrap="square" rtlCol="0">
            <a:spAutoFit/>
          </a:bodyPr>
          <a:lstStyle/>
          <a:p>
            <a:pPr algn="ctr">
              <a:lnSpc>
                <a:spcPct val="150000"/>
              </a:lnSpc>
            </a:pPr>
            <a:r>
              <a:rPr lang="en-US" sz="3200" dirty="0" err="1" smtClean="0">
                <a:solidFill>
                  <a:srgbClr val="FF0000"/>
                </a:solidFill>
                <a:latin typeface="iCiel Crocante" panose="02000000000000000000" pitchFamily="2" charset="0"/>
              </a:rPr>
              <a:t>Tạm</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biệt</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và</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hẹn</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gặp</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lại</a:t>
            </a:r>
            <a:r>
              <a:rPr lang="en-US" sz="3200" dirty="0" smtClean="0">
                <a:solidFill>
                  <a:srgbClr val="FF0000"/>
                </a:solidFill>
                <a:latin typeface="iCiel Crocante" panose="02000000000000000000" pitchFamily="2" charset="0"/>
              </a:rPr>
              <a:t> </a:t>
            </a:r>
          </a:p>
          <a:p>
            <a:pPr algn="ctr">
              <a:lnSpc>
                <a:spcPct val="150000"/>
              </a:lnSpc>
            </a:pPr>
            <a:r>
              <a:rPr lang="en-US" sz="3200" dirty="0" err="1" smtClean="0">
                <a:solidFill>
                  <a:srgbClr val="FF0000"/>
                </a:solidFill>
                <a:latin typeface="iCiel Crocante" panose="02000000000000000000" pitchFamily="2" charset="0"/>
              </a:rPr>
              <a:t>các</a:t>
            </a:r>
            <a:r>
              <a:rPr lang="en-US" sz="3200" dirty="0" smtClean="0">
                <a:solidFill>
                  <a:srgbClr val="FF0000"/>
                </a:solidFill>
                <a:latin typeface="iCiel Crocante" panose="02000000000000000000" pitchFamily="2" charset="0"/>
              </a:rPr>
              <a:t> con </a:t>
            </a:r>
            <a:r>
              <a:rPr lang="en-US" sz="3200" dirty="0" err="1" smtClean="0">
                <a:solidFill>
                  <a:srgbClr val="FF0000"/>
                </a:solidFill>
                <a:latin typeface="iCiel Crocante" panose="02000000000000000000" pitchFamily="2" charset="0"/>
              </a:rPr>
              <a:t>vào</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những</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tiết</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học</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sau</a:t>
            </a:r>
            <a:r>
              <a:rPr lang="en-US" sz="3200" dirty="0" smtClean="0">
                <a:solidFill>
                  <a:srgbClr val="FF0000"/>
                </a:solidFill>
                <a:latin typeface="iCiel Crocante" panose="02000000000000000000" pitchFamily="2" charset="0"/>
              </a:rPr>
              <a:t>!</a:t>
            </a:r>
            <a:endParaRPr lang="en-US" sz="3200" dirty="0">
              <a:solidFill>
                <a:srgbClr val="FF0000"/>
              </a:solidFill>
              <a:latin typeface="iCiel Crocante" panose="02000000000000000000" pitchFamily="2"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257489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mod="1">
    <p:ext uri="{E180D4A7-C9FB-4DFB-919C-405C955672EB}">
      <p14:showEvtLst xmlns:p14="http://schemas.microsoft.com/office/powerpoint/2010/main">
        <p14:playEvt time="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2465784"/>
            <a:ext cx="9180286" cy="199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21257417">
            <a:off x="246432" y="3734273"/>
            <a:ext cx="2028024" cy="627864"/>
          </a:xfrm>
          <a:prstGeom prst="rect">
            <a:avLst/>
          </a:prstGeom>
          <a:noFill/>
        </p:spPr>
        <p:txBody>
          <a:bodyPr wrap="square" rtlCol="0">
            <a:prstTxWarp prst="textArchUp">
              <a:avLst>
                <a:gd name="adj" fmla="val 11958812"/>
              </a:avLst>
            </a:prstTxWarp>
            <a:spAutoFit/>
          </a:bodyPr>
          <a:lstStyle/>
          <a:p>
            <a:r>
              <a:rPr lang="en-US" sz="3600" b="1" dirty="0" err="1">
                <a:solidFill>
                  <a:srgbClr val="FF0000"/>
                </a:solidFill>
                <a:latin typeface="Arial" pitchFamily="34" charset="0"/>
                <a:cs typeface="Arial" pitchFamily="34" charset="0"/>
              </a:rPr>
              <a:t>Mục</a:t>
            </a:r>
            <a:r>
              <a:rPr lang="en-US" sz="3600" b="1" dirty="0">
                <a:solidFill>
                  <a:srgbClr val="FF0000"/>
                </a:solidFill>
                <a:latin typeface="Arial" pitchFamily="34" charset="0"/>
                <a:cs typeface="Arial" pitchFamily="34" charset="0"/>
              </a:rPr>
              <a:t> </a:t>
            </a:r>
            <a:r>
              <a:rPr lang="en-US" sz="3600" b="1" dirty="0" err="1" smtClean="0">
                <a:solidFill>
                  <a:srgbClr val="FF0000"/>
                </a:solidFill>
                <a:latin typeface="Arial" pitchFamily="34" charset="0"/>
                <a:cs typeface="Arial" pitchFamily="34" charset="0"/>
              </a:rPr>
              <a:t>tiêu</a:t>
            </a:r>
            <a:endParaRPr lang="en-US" sz="3600" b="1" dirty="0">
              <a:solidFill>
                <a:srgbClr val="FF0000"/>
              </a:solidFill>
              <a:latin typeface="Arial" pitchFamily="34" charset="0"/>
              <a:cs typeface="Arial" pitchFamily="34" charset="0"/>
            </a:endParaRPr>
          </a:p>
        </p:txBody>
      </p:sp>
      <p:sp>
        <p:nvSpPr>
          <p:cNvPr id="28" name="TextBox 27"/>
          <p:cNvSpPr txBox="1"/>
          <p:nvPr/>
        </p:nvSpPr>
        <p:spPr>
          <a:xfrm>
            <a:off x="2514600" y="1320855"/>
            <a:ext cx="2691878"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1. </a:t>
            </a:r>
            <a:endParaRPr lang="en-US" sz="2800" b="1" dirty="0">
              <a:solidFill>
                <a:srgbClr val="002060"/>
              </a:solidFill>
              <a:latin typeface="Arial" pitchFamily="34" charset="0"/>
              <a:cs typeface="Arial" pitchFamily="34" charset="0"/>
            </a:endParaRPr>
          </a:p>
        </p:txBody>
      </p:sp>
      <p:sp>
        <p:nvSpPr>
          <p:cNvPr id="29" name="TextBox 28"/>
          <p:cNvSpPr txBox="1"/>
          <p:nvPr/>
        </p:nvSpPr>
        <p:spPr>
          <a:xfrm>
            <a:off x="4495800" y="4481639"/>
            <a:ext cx="3810000"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3.</a:t>
            </a:r>
            <a:endParaRPr lang="en-US" sz="2800" b="1" dirty="0">
              <a:solidFill>
                <a:srgbClr val="002060"/>
              </a:solidFill>
              <a:latin typeface="Arial" pitchFamily="34" charset="0"/>
              <a:cs typeface="Arial" pitchFamily="34" charset="0"/>
            </a:endParaRPr>
          </a:p>
        </p:txBody>
      </p:sp>
      <p:sp>
        <p:nvSpPr>
          <p:cNvPr id="30" name="TextBox 29"/>
          <p:cNvSpPr txBox="1"/>
          <p:nvPr/>
        </p:nvSpPr>
        <p:spPr>
          <a:xfrm>
            <a:off x="5206478" y="843638"/>
            <a:ext cx="3785122"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2. </a:t>
            </a:r>
            <a:endParaRPr lang="en-US" sz="2800" b="1" dirty="0">
              <a:solidFill>
                <a:srgbClr val="002060"/>
              </a:solidFill>
              <a:latin typeface="Arial" pitchFamily="34" charset="0"/>
              <a:cs typeface="Arial" pitchFamily="34"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2955009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2"/>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2"/>
            <a:srcRect l="1990"/>
            <a:stretch/>
          </p:blipFill>
          <p:spPr>
            <a:xfrm>
              <a:off x="-17585" y="5729324"/>
              <a:ext cx="8659753" cy="1123362"/>
            </a:xfrm>
            <a:prstGeom prst="rect">
              <a:avLst/>
            </a:prstGeom>
          </p:spPr>
        </p:pic>
      </p:grpSp>
      <p:sp>
        <p:nvSpPr>
          <p:cNvPr id="8"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9" name="Picture 8">
            <a:extLst>
              <a:ext uri="{FF2B5EF4-FFF2-40B4-BE49-F238E27FC236}">
                <a16:creationId xmlns="" xmlns:a16="http://schemas.microsoft.com/office/drawing/2014/main" id="{9386116E-C655-4397-81B3-C77AB8ADD2E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219200" y="2438400"/>
            <a:ext cx="6419496" cy="2382950"/>
          </a:xfrm>
          <a:prstGeom prst="rect">
            <a:avLst/>
          </a:prstGeom>
        </p:spPr>
      </p:pic>
    </p:spTree>
    <p:extLst>
      <p:ext uri="{BB962C8B-B14F-4D97-AF65-F5344CB8AC3E}">
        <p14:creationId xmlns:p14="http://schemas.microsoft.com/office/powerpoint/2010/main" val="2956814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4922" b="84115" l="70074" r="91176">
                        <a14:foregroundMark x1="74853" y1="80339" x2="86250" y2="71224"/>
                        <a14:foregroundMark x1="72721" y1="80859" x2="85000" y2="79297"/>
                        <a14:foregroundMark x1="73382" y1="78255" x2="86103" y2="84115"/>
                        <a14:foregroundMark x1="83309" y1="59115" x2="87353" y2="70833"/>
                        <a14:foregroundMark x1="82059" y1="65625" x2="91176" y2="59896"/>
                        <a14:foregroundMark x1="74485" y1="50521" x2="80662" y2="51693"/>
                        <a14:foregroundMark x1="81838" y1="69661" x2="82059" y2="73698"/>
                        <a14:foregroundMark x1="74191" y1="82161" x2="81838" y2="80859"/>
                        <a14:foregroundMark x1="78015" y1="82682" x2="80294" y2="83203"/>
                        <a14:foregroundMark x1="76912" y1="82292" x2="76912" y2="82292"/>
                      </a14:backgroundRemoval>
                    </a14:imgEffect>
                  </a14:imgLayer>
                </a14:imgProps>
              </a:ext>
              <a:ext uri="{28A0092B-C50C-407E-A947-70E740481C1C}">
                <a14:useLocalDpi xmlns:a14="http://schemas.microsoft.com/office/drawing/2010/main" val="0"/>
              </a:ext>
            </a:extLst>
          </a:blip>
          <a:srcRect l="69677" t="46600" r="12236" b="16936"/>
          <a:stretch/>
        </p:blipFill>
        <p:spPr bwMode="auto">
          <a:xfrm>
            <a:off x="6715926" y="2284080"/>
            <a:ext cx="1674432" cy="190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4896" b="83073" l="52132" r="71618">
                        <a14:foregroundMark x1="67647" y1="62891" x2="60956" y2="80599"/>
                        <a14:foregroundMark x1="58971" y1="71484" x2="69338" y2="63932"/>
                        <a14:foregroundMark x1="58529" y1="80859" x2="67206" y2="80339"/>
                        <a14:foregroundMark x1="54559" y1="78646" x2="62279" y2="83073"/>
                        <a14:foregroundMark x1="62794" y1="81641" x2="69044" y2="81250"/>
                      </a14:backgroundRemoval>
                    </a14:imgEffect>
                  </a14:imgLayer>
                </a14:imgProps>
              </a:ext>
              <a:ext uri="{28A0092B-C50C-407E-A947-70E740481C1C}">
                <a14:useLocalDpi xmlns:a14="http://schemas.microsoft.com/office/drawing/2010/main" val="0"/>
              </a:ext>
            </a:extLst>
          </a:blip>
          <a:srcRect l="53274" t="33125" r="29481" b="16936"/>
          <a:stretch/>
        </p:blipFill>
        <p:spPr bwMode="auto">
          <a:xfrm>
            <a:off x="4908956" y="1612371"/>
            <a:ext cx="1576438" cy="257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337" t="33125" r="46479" b="16936"/>
          <a:stretch/>
        </p:blipFill>
        <p:spPr bwMode="auto">
          <a:xfrm>
            <a:off x="3014570" y="1787748"/>
            <a:ext cx="1464023" cy="240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85" t="33125" r="63910" b="16936"/>
          <a:stretch/>
        </p:blipFill>
        <p:spPr bwMode="auto">
          <a:xfrm>
            <a:off x="1154007" y="1792905"/>
            <a:ext cx="1471205"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Bốn bạn Mai, Nam, Việt và Rô-bốt cân kiểm tra sức khỏe được kết quả như sau:</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7"/>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7"/>
            <a:srcRect l="1990"/>
            <a:stretch/>
          </p:blipFill>
          <p:spPr>
            <a:xfrm>
              <a:off x="-17585" y="5729324"/>
              <a:ext cx="8659753" cy="1123362"/>
            </a:xfrm>
            <a:prstGeom prst="rect">
              <a:avLst/>
            </a:prstGeom>
          </p:spPr>
        </p:pic>
      </p:grpSp>
      <p:sp>
        <p:nvSpPr>
          <p:cNvPr id="13"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graphicFrame>
        <p:nvGraphicFramePr>
          <p:cNvPr id="15" name="Table 14"/>
          <p:cNvGraphicFramePr>
            <a:graphicFrameLocks noGrp="1"/>
          </p:cNvGraphicFramePr>
          <p:nvPr>
            <p:extLst>
              <p:ext uri="{D42A27DB-BD31-4B8C-83A1-F6EECF244321}">
                <p14:modId xmlns:p14="http://schemas.microsoft.com/office/powerpoint/2010/main" val="665691445"/>
              </p:ext>
            </p:extLst>
          </p:nvPr>
        </p:nvGraphicFramePr>
        <p:xfrm>
          <a:off x="1052462" y="5029200"/>
          <a:ext cx="7086599" cy="914400"/>
        </p:xfrm>
        <a:graphic>
          <a:graphicData uri="http://schemas.openxmlformats.org/drawingml/2006/table">
            <a:tbl>
              <a:tblPr firstRow="1" bandRow="1">
                <a:tableStyleId>{21E4AEA4-8DFA-4A89-87EB-49C32662AFE0}</a:tableStyleId>
              </a:tblPr>
              <a:tblGrid>
                <a:gridCol w="2147938"/>
                <a:gridCol w="1295400"/>
                <a:gridCol w="1219200"/>
                <a:gridCol w="1204861"/>
                <a:gridCol w="1219200"/>
              </a:tblGrid>
              <a:tr h="370840">
                <a:tc>
                  <a:txBody>
                    <a:bodyPr/>
                    <a:lstStyle/>
                    <a:p>
                      <a:pPr algn="ctr"/>
                      <a:r>
                        <a:rPr lang="en-US" sz="2400" b="1" dirty="0" smtClean="0">
                          <a:solidFill>
                            <a:schemeClr val="tx1"/>
                          </a:solidFill>
                        </a:rPr>
                        <a:t>Tên</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2400" dirty="0" smtClean="0">
                          <a:solidFill>
                            <a:srgbClr val="C00000"/>
                          </a:solidFill>
                        </a:rPr>
                        <a:t>Mai</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Nam</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Việt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Rô-bốt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algn="ctr"/>
                      <a:r>
                        <a:rPr lang="en-US" sz="2400" b="1" dirty="0" smtClean="0">
                          <a:solidFill>
                            <a:schemeClr val="tx1"/>
                          </a:solidFill>
                        </a:rPr>
                        <a:t>Cân</a:t>
                      </a:r>
                      <a:r>
                        <a:rPr lang="en-US" sz="2400" b="1" baseline="0" dirty="0" smtClean="0">
                          <a:solidFill>
                            <a:schemeClr val="tx1"/>
                          </a:solidFill>
                        </a:rPr>
                        <a:t> nặng</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16" name="TextBox 15"/>
          <p:cNvSpPr txBox="1"/>
          <p:nvPr/>
        </p:nvSpPr>
        <p:spPr>
          <a:xfrm>
            <a:off x="3429000"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23 kg</a:t>
            </a:r>
            <a:endParaRPr lang="en-US" b="1" dirty="0">
              <a:latin typeface="Arial" pitchFamily="34" charset="0"/>
              <a:cs typeface="Arial" pitchFamily="34" charset="0"/>
            </a:endParaRPr>
          </a:p>
        </p:txBody>
      </p:sp>
      <p:sp>
        <p:nvSpPr>
          <p:cNvPr id="17" name="TextBox 16"/>
          <p:cNvSpPr txBox="1"/>
          <p:nvPr/>
        </p:nvSpPr>
        <p:spPr>
          <a:xfrm>
            <a:off x="4742661"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25 kg</a:t>
            </a:r>
            <a:endParaRPr lang="en-US" b="1" dirty="0">
              <a:latin typeface="Arial" pitchFamily="34" charset="0"/>
              <a:cs typeface="Arial" pitchFamily="34" charset="0"/>
            </a:endParaRPr>
          </a:p>
        </p:txBody>
      </p:sp>
      <p:sp>
        <p:nvSpPr>
          <p:cNvPr id="18" name="TextBox 17"/>
          <p:cNvSpPr txBox="1"/>
          <p:nvPr/>
        </p:nvSpPr>
        <p:spPr>
          <a:xfrm>
            <a:off x="6001684"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24 kg</a:t>
            </a:r>
            <a:endParaRPr lang="en-US" b="1" dirty="0">
              <a:latin typeface="Arial" pitchFamily="34" charset="0"/>
              <a:cs typeface="Arial" pitchFamily="34" charset="0"/>
            </a:endParaRPr>
          </a:p>
        </p:txBody>
      </p:sp>
      <p:sp>
        <p:nvSpPr>
          <p:cNvPr id="19" name="TextBox 18"/>
          <p:cNvSpPr txBox="1"/>
          <p:nvPr/>
        </p:nvSpPr>
        <p:spPr>
          <a:xfrm>
            <a:off x="7197916"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20 kg</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4506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Bằng cái cân đĩa, cân đồng hồ, cân bàn đồng hồ, hãy tập cân một số đồ vật xung quanh em.</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56" b="91016" l="28162" r="88309">
                        <a14:foregroundMark x1="61985" y1="43359" x2="61985" y2="43359"/>
                        <a14:foregroundMark x1="56250" y1="33724" x2="56250" y2="33724"/>
                        <a14:foregroundMark x1="61397" y1="30729" x2="51691" y2="35807"/>
                        <a14:backgroundMark x1="58235" y1="33594" x2="58309" y2="28646"/>
                      </a14:backgroundRemoval>
                    </a14:imgEffect>
                  </a14:imgLayer>
                </a14:imgProps>
              </a:ext>
              <a:ext uri="{28A0092B-C50C-407E-A947-70E740481C1C}">
                <a14:useLocalDpi xmlns:a14="http://schemas.microsoft.com/office/drawing/2010/main" val="0"/>
              </a:ext>
            </a:extLst>
          </a:blip>
          <a:srcRect l="28690" t="26459" r="13412" b="10261"/>
          <a:stretch/>
        </p:blipFill>
        <p:spPr bwMode="auto">
          <a:xfrm>
            <a:off x="2114581" y="2426110"/>
            <a:ext cx="4482596" cy="27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86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208557" cy="1795569"/>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Rót hết nước từ bình của Việt và Mai được các cốc nước (như hình vẽ). Bình nước của bạn nào chứa được nhiều nước hơn và nhiều hơn mấy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990" t="37291" r="25764" b="20162"/>
          <a:stretch/>
        </p:blipFill>
        <p:spPr bwMode="auto">
          <a:xfrm>
            <a:off x="4533954" y="2057400"/>
            <a:ext cx="4418317" cy="215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31424" y="4852065"/>
            <a:ext cx="82085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 Bình nước của Việt chứa được nhiều nước hơn và nhiều hơn 1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467754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19" t="29583" r="12353" b="31654"/>
          <a:stretch/>
        </p:blipFill>
        <p:spPr bwMode="auto">
          <a:xfrm>
            <a:off x="904630" y="838739"/>
            <a:ext cx="7334739" cy="228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7671" y="3480619"/>
            <a:ext cx="8904879" cy="502908"/>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a) Lượng nước ở cả hai bình bằng bao nhiêu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239121" y="3983527"/>
            <a:ext cx="8904879"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a) Lượng nước ở cả hai bình bằng :</a:t>
            </a:r>
          </a:p>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9 + 7 – 16 (cốc)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277693" y="4908683"/>
            <a:ext cx="8904879"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 Lượng nước ở bình nào ít hơn và ít hơn bao nhiêu cốc?</a:t>
            </a:r>
          </a:p>
        </p:txBody>
      </p:sp>
      <p:sp>
        <p:nvSpPr>
          <p:cNvPr id="15" name="TextBox 14"/>
          <p:cNvSpPr txBox="1"/>
          <p:nvPr/>
        </p:nvSpPr>
        <p:spPr>
          <a:xfrm>
            <a:off x="359528" y="5751786"/>
            <a:ext cx="8904879" cy="502908"/>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 Lượng nước ở bình </a:t>
            </a:r>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B</a:t>
            </a:r>
            <a:r>
              <a:rPr lang="en-US" sz="2800" b="1" dirty="0" smtClean="0">
                <a:latin typeface="Arial" panose="020B0604020202020204" pitchFamily="34" charset="0"/>
                <a:ea typeface="Arial-Rounded" panose="020B0500000000000000" pitchFamily="34" charset="0"/>
                <a:cs typeface="Arial" panose="020B0604020202020204" pitchFamily="34" charset="0"/>
              </a:rPr>
              <a:t> ít hơn và ít hơn </a:t>
            </a:r>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2 cốc</a:t>
            </a:r>
          </a:p>
        </p:txBody>
      </p:sp>
    </p:spTree>
    <p:extLst>
      <p:ext uri="{BB962C8B-B14F-4D97-AF65-F5344CB8AC3E}">
        <p14:creationId xmlns:p14="http://schemas.microsoft.com/office/powerpoint/2010/main" val="304782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8"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
        <p:nvSpPr>
          <p:cNvPr id="10" name="TextBox 9"/>
          <p:cNvSpPr txBox="1"/>
          <p:nvPr/>
        </p:nvSpPr>
        <p:spPr>
          <a:xfrm>
            <a:off x="706843" y="533400"/>
            <a:ext cx="8284757" cy="1364682"/>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Dùng ca 1</a:t>
            </a:r>
            <a:r>
              <a:rPr lang="en-US" sz="2800" b="1" i="1" dirty="0" smtClean="0">
                <a:latin typeface="Arial" panose="020B0604020202020204" pitchFamily="34" charset="0"/>
                <a:ea typeface="Arial-Rounded" panose="020B0500000000000000" pitchFamily="34" charset="0"/>
                <a:cs typeface="Arial" panose="020B0604020202020204" pitchFamily="34" charset="0"/>
              </a:rPr>
              <a:t>l</a:t>
            </a:r>
            <a:r>
              <a:rPr lang="en-US" sz="2800" b="1" dirty="0" smtClean="0">
                <a:latin typeface="Arial" panose="020B0604020202020204" pitchFamily="34" charset="0"/>
                <a:ea typeface="Arial-Rounded" panose="020B0500000000000000" pitchFamily="34" charset="0"/>
                <a:cs typeface="Arial" panose="020B0604020202020204" pitchFamily="34" charset="0"/>
              </a:rPr>
              <a:t>, múc nước ở trong thùng đổ 3 ca đầy vào xô màu vàng và 5 ca đầy vào xô màu đỏ. Hỏi cả 2 xô có bao nhiêu lít nước?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14" t="45625" r="28235" b="19758"/>
          <a:stretch/>
        </p:blipFill>
        <p:spPr bwMode="auto">
          <a:xfrm>
            <a:off x="1920170" y="2133600"/>
            <a:ext cx="5303660" cy="22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192042" y="5105400"/>
            <a:ext cx="4458744" cy="933795"/>
          </a:xfrm>
          <a:prstGeom prst="rect">
            <a:avLst/>
          </a:prstGeom>
          <a:noFill/>
          <a:ln>
            <a:noFill/>
          </a:ln>
        </p:spPr>
        <p:txBody>
          <a:bodyPr wrap="square" lIns="71323" tIns="35662" rIns="71323" bIns="35662" rtlCol="0">
            <a:spAutoFit/>
          </a:bodyPr>
          <a:lstStyle/>
          <a:p>
            <a:pPr algn="ctr"/>
            <a:r>
              <a:rPr lang="en-US" sz="2800" b="1" dirty="0" smtClean="0">
                <a:latin typeface="Arial" panose="020B0604020202020204" pitchFamily="34" charset="0"/>
                <a:ea typeface="Arial-Rounded" panose="020B0500000000000000" pitchFamily="34" charset="0"/>
                <a:cs typeface="Arial" panose="020B0604020202020204" pitchFamily="34" charset="0"/>
              </a:rPr>
              <a:t>Cả 2 xô có số lít nước là: 3 + 5 = 8</a:t>
            </a:r>
            <a:r>
              <a:rPr lang="en-US" sz="2800" b="1" i="1" dirty="0" smtClean="0">
                <a:latin typeface="Arial" panose="020B0604020202020204" pitchFamily="34" charset="0"/>
                <a:ea typeface="Arial-Rounded" panose="020B0500000000000000" pitchFamily="34" charset="0"/>
                <a:cs typeface="Arial" panose="020B0604020202020204" pitchFamily="34" charset="0"/>
              </a:rPr>
              <a:t>l</a:t>
            </a:r>
            <a:endParaRPr lang="en-US" sz="2800" b="1" i="1"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4844305" y="4495800"/>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3</a:t>
            </a:r>
            <a:r>
              <a:rPr lang="en-US" sz="2800" b="1" i="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6330441" y="4460636"/>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5</a:t>
            </a:r>
            <a:r>
              <a:rPr lang="en-US" sz="2800" b="1" i="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224649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Xem trước bài </a:t>
            </a:r>
            <a:r>
              <a:rPr lang="en-US" sz="2800" b="1" dirty="0">
                <a:solidFill>
                  <a:srgbClr val="002060"/>
                </a:solidFill>
                <a:latin typeface="Arial" pitchFamily="34" charset="0"/>
                <a:cs typeface="Arial" pitchFamily="34" charset="0"/>
              </a:rPr>
              <a:t>sau </a:t>
            </a:r>
            <a:r>
              <a:rPr lang="en-US" sz="2800" b="1" dirty="0" smtClean="0">
                <a:solidFill>
                  <a:srgbClr val="002060"/>
                </a:solidFill>
                <a:latin typeface="Arial" pitchFamily="34" charset="0"/>
                <a:cs typeface="Arial" pitchFamily="34" charset="0"/>
              </a:rPr>
              <a:t>:</a:t>
            </a:r>
          </a:p>
          <a:p>
            <a:pPr algn="ctr"/>
            <a:r>
              <a:rPr lang="en-US" sz="2800" b="1" dirty="0" smtClean="0">
                <a:solidFill>
                  <a:srgbClr val="002060"/>
                </a:solidFill>
                <a:latin typeface="Arial" pitchFamily="34" charset="0"/>
                <a:cs typeface="Arial" pitchFamily="34" charset="0"/>
              </a:rPr>
              <a:t>“Luyện tập chung”.</a:t>
            </a:r>
            <a:endParaRPr lang="en-US" sz="2800" b="1" dirty="0">
              <a:solidFill>
                <a:srgbClr val="002060"/>
              </a:solidFill>
              <a:latin typeface="Arial" pitchFamily="34" charset="0"/>
              <a:cs typeface="Arial" pitchFamily="34" charset="0"/>
            </a:endParaRPr>
          </a:p>
        </p:txBody>
      </p:sp>
      <p:pic>
        <p:nvPicPr>
          <p:cNvPr id="29" name="图片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 xmlns:a16="http://schemas.microsoft.com/office/drawing/2014/main" id="{235F6F12-CCEE-452A-A579-1E14567FB943}"/>
              </a:ext>
            </a:extLst>
          </p:cNvPr>
          <p:cNvSpPr txBox="1"/>
          <p:nvPr/>
        </p:nvSpPr>
        <p:spPr>
          <a:xfrm>
            <a:off x="908685" y="1743993"/>
            <a:ext cx="2621280"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err="1" smtClean="0">
                <a:solidFill>
                  <a:srgbClr val="FF0000"/>
                </a:solidFill>
                <a:effectLst>
                  <a:reflection blurRad="6350" stA="55000" endA="300" endPos="45500" dir="5400000" sy="-100000" algn="bl" rotWithShape="0"/>
                </a:effectLst>
                <a:latin typeface="iCiel Crocante" panose="02000000000000000000" pitchFamily="2" charset="0"/>
              </a:rPr>
              <a:t>cố</a:t>
            </a:r>
            <a:r>
              <a:rPr lang="en-US" sz="4000" smtClean="0">
                <a:solidFill>
                  <a:srgbClr val="FF0000"/>
                </a:solidFill>
                <a:effectLst>
                  <a:reflection blurRad="6350" stA="55000" endA="300" endPos="45500" dir="5400000" sy="-100000" algn="bl" rotWithShape="0"/>
                </a:effectLst>
                <a:latin typeface="iCiel Crocante" panose="02000000000000000000" pitchFamily="2" charset="0"/>
              </a:rPr>
              <a:t> </a:t>
            </a:r>
          </a:p>
          <a:p>
            <a:pPr algn="ctr"/>
            <a:r>
              <a:rPr lang="en-US" sz="400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332147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399</Words>
  <Application>Microsoft Office PowerPoint</Application>
  <PresentationFormat>On-screen Show (4:3)</PresentationFormat>
  <Paragraphs>55</Paragraphs>
  <Slides>10</Slides>
  <Notes>2</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PC_ASUS</cp:lastModifiedBy>
  <cp:revision>28</cp:revision>
  <dcterms:created xsi:type="dcterms:W3CDTF">2021-06-12T14:35:08Z</dcterms:created>
  <dcterms:modified xsi:type="dcterms:W3CDTF">2021-12-15T16:19:47Z</dcterms:modified>
</cp:coreProperties>
</file>