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6"/>
  </p:notesMasterIdLst>
  <p:sldIdLst>
    <p:sldId id="296" r:id="rId2"/>
    <p:sldId id="301" r:id="rId3"/>
    <p:sldId id="294" r:id="rId4"/>
    <p:sldId id="295" r:id="rId5"/>
    <p:sldId id="297" r:id="rId6"/>
    <p:sldId id="298" r:id="rId7"/>
    <p:sldId id="299" r:id="rId8"/>
    <p:sldId id="300" r:id="rId9"/>
    <p:sldId id="261" r:id="rId10"/>
    <p:sldId id="302" r:id="rId11"/>
    <p:sldId id="314" r:id="rId12"/>
    <p:sldId id="304" r:id="rId13"/>
    <p:sldId id="305" r:id="rId14"/>
    <p:sldId id="306" r:id="rId15"/>
    <p:sldId id="307" r:id="rId16"/>
    <p:sldId id="308" r:id="rId17"/>
    <p:sldId id="289" r:id="rId18"/>
    <p:sldId id="266" r:id="rId19"/>
    <p:sldId id="268" r:id="rId20"/>
    <p:sldId id="309" r:id="rId21"/>
    <p:sldId id="310" r:id="rId22"/>
    <p:sldId id="311" r:id="rId23"/>
    <p:sldId id="312" r:id="rId24"/>
    <p:sldId id="291" r:id="rId25"/>
  </p:sldIdLst>
  <p:sldSz cx="12192000" cy="6858000"/>
  <p:notesSz cx="6858000" cy="9144000"/>
  <p:embeddedFontLst>
    <p:embeddedFont>
      <p:font typeface="微软雅黑" pitchFamily="34" charset="-122"/>
      <p:regular r:id="rId27"/>
      <p:bold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4E"/>
    <a:srgbClr val="50B6E8"/>
    <a:srgbClr val="E71C63"/>
    <a:srgbClr val="7BC72D"/>
    <a:srgbClr val="A5D223"/>
    <a:srgbClr val="80DAF9"/>
    <a:srgbClr val="F7A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5" autoAdjust="0"/>
    <p:restoredTop sz="94636"/>
  </p:normalViewPr>
  <p:slideViewPr>
    <p:cSldViewPr snapToGrid="0" showGuides="1">
      <p:cViewPr>
        <p:scale>
          <a:sx n="43" d="100"/>
          <a:sy n="43" d="100"/>
        </p:scale>
        <p:origin x="-1860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82D130E1-6E8D-4D67-A37F-8652380762A4}" type="datetimeFigureOut">
              <a:rPr lang="zh-CN" altLang="en-US" smtClean="0"/>
              <a:pPr/>
              <a:t>2022/10/4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B32AB389-C53E-4D42-8F9A-7ED952DD5A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611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457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232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662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093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101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997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833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680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163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52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26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660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552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306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914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734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03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213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13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988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396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915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38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4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05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37B21C7-55DE-4BA2-B39F-034BCB5A3E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424" y="5380618"/>
            <a:ext cx="1710152" cy="14773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CEBF63-1D02-4953-B86A-653FE01323F5}"/>
              </a:ext>
            </a:extLst>
          </p:cNvPr>
          <p:cNvSpPr txBox="1"/>
          <p:nvPr userDrawn="1"/>
        </p:nvSpPr>
        <p:spPr>
          <a:xfrm>
            <a:off x="11250717" y="12550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UVN Huong Que Nang" panose="020E08040407050304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869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2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25.png"/><Relationship Id="rId10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03E9543-74CF-4A01-8E6E-02BA7159A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E1C60CF-11D6-4292-ABC0-6E6979BC5B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803" y="406400"/>
            <a:ext cx="2928515" cy="79410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47552" y="1285176"/>
            <a:ext cx="1069689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dirty="0">
                <a:ln w="15875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hanh Nhac TL" panose="02040603050506020204" pitchFamily="18" charset="0"/>
                <a:ea typeface="inpin heiti" charset="-122"/>
              </a:rPr>
              <a:t>TÌM SỐ </a:t>
            </a:r>
          </a:p>
          <a:p>
            <a:pPr algn="ctr"/>
            <a:r>
              <a:rPr lang="en-US" altLang="zh-CN" sz="7200" dirty="0">
                <a:ln w="1587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Thanh Nhac TL" panose="02040603050506020204" pitchFamily="18" charset="0"/>
                <a:ea typeface="inpin heiti" charset="-122"/>
              </a:rPr>
              <a:t>TRUNG BÌNH CỘNG</a:t>
            </a:r>
            <a:endParaRPr lang="zh-CN" altLang="en-US" sz="7200" dirty="0">
              <a:ln w="15875"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Thanh Nhac TL" panose="02040603050506020204" pitchFamily="18" charset="0"/>
              <a:ea typeface="inpin heiti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6851A9A0-D5EB-47E3-A902-EA3DA4E06E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B1A5CA7-FAA6-4F24-B7A4-FD503EA1F4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561" y="1556077"/>
            <a:ext cx="597528" cy="6609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E5FFBA5-8D51-4593-A18D-2917A3B2A06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557" y="1556077"/>
            <a:ext cx="1041149" cy="103964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E537D5DB-F2E7-4F08-B969-10A5AAE2FD7B}"/>
              </a:ext>
            </a:extLst>
          </p:cNvPr>
          <p:cNvSpPr txBox="1"/>
          <p:nvPr/>
        </p:nvSpPr>
        <p:spPr>
          <a:xfrm>
            <a:off x="5298419" y="593475"/>
            <a:ext cx="1415772" cy="5847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2D4E"/>
                </a:solidFill>
                <a:latin typeface="UTM Futura Extra" panose="02040603050506020204" pitchFamily="18" charset="0"/>
                <a:ea typeface="inpin heiti" charset="-122"/>
              </a:rPr>
              <a:t>TOÁN</a:t>
            </a:r>
            <a:endParaRPr lang="zh-CN" altLang="en-US" sz="3200" dirty="0">
              <a:solidFill>
                <a:srgbClr val="FF2D4E"/>
              </a:solidFill>
              <a:latin typeface="UTM Futura Extra" panose="02040603050506020204" pitchFamily="18" charset="0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199758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2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5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42786" y="-2561175"/>
            <a:ext cx="4571570" cy="112372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9736" y="628805"/>
            <a:ext cx="1479176" cy="126725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25768" y="2057614"/>
            <a:ext cx="7601722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học sinh của 3 lớp lần lượt là 25 học sinh, 27 học sinh, 32 học sinh. Hỏi trung bình mỗi lớp có bao nhiêu học sinh?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53" y="0"/>
            <a:ext cx="3350240" cy="20174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AF603BE-9BD2-4C46-AA11-1A5F9BAE30DD}"/>
              </a:ext>
            </a:extLst>
          </p:cNvPr>
          <p:cNvSpPr/>
          <p:nvPr/>
        </p:nvSpPr>
        <p:spPr>
          <a:xfrm>
            <a:off x="810100" y="1194063"/>
            <a:ext cx="265008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b="1" dirty="0" err="1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toán</a:t>
            </a:r>
            <a:r>
              <a:rPr lang="en-US" altLang="zh-CN" sz="36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2</a:t>
            </a:r>
            <a:endParaRPr lang="zh-CN" altLang="en-US" sz="6600" b="1" dirty="0">
              <a:ln w="158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89745" y="2586182"/>
            <a:ext cx="6428510" cy="0"/>
          </a:xfrm>
          <a:prstGeom prst="line">
            <a:avLst/>
          </a:prstGeom>
          <a:ln w="38100">
            <a:solidFill>
              <a:srgbClr val="FF2D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33781" y="3061855"/>
            <a:ext cx="7384474" cy="0"/>
          </a:xfrm>
          <a:prstGeom prst="line">
            <a:avLst/>
          </a:prstGeom>
          <a:ln w="38100">
            <a:solidFill>
              <a:srgbClr val="FF2D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33781" y="3565235"/>
            <a:ext cx="7384474" cy="0"/>
          </a:xfrm>
          <a:prstGeom prst="line">
            <a:avLst/>
          </a:prstGeom>
          <a:ln w="117475" cmpd="dbl">
            <a:solidFill>
              <a:srgbClr val="FF2D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33781" y="4064301"/>
            <a:ext cx="1796474" cy="0"/>
          </a:xfrm>
          <a:prstGeom prst="line">
            <a:avLst/>
          </a:prstGeom>
          <a:ln w="117475" cmpd="dbl">
            <a:solidFill>
              <a:srgbClr val="FF2D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7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OC SI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" y="381000"/>
            <a:ext cx="9753600" cy="5486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5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394855" y="244484"/>
            <a:ext cx="180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altLang="en-US" sz="2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Line 21"/>
          <p:cNvSpPr>
            <a:spLocks noChangeShapeType="1"/>
          </p:cNvSpPr>
          <p:nvPr/>
        </p:nvSpPr>
        <p:spPr bwMode="auto">
          <a:xfrm>
            <a:off x="369455" y="4680672"/>
            <a:ext cx="2438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>
            <a:off x="9790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>
            <a:off x="15886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21982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28078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AutoShape 26"/>
          <p:cNvSpPr>
            <a:spLocks/>
          </p:cNvSpPr>
          <p:nvPr/>
        </p:nvSpPr>
        <p:spPr bwMode="auto">
          <a:xfrm rot="16200000">
            <a:off x="1398155" y="3270972"/>
            <a:ext cx="381000" cy="22860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544944" y="2471320"/>
            <a:ext cx="11044382" cy="3116670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619BC375-7FC7-41C9-A846-45B533415F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grpSp>
        <p:nvGrpSpPr>
          <p:cNvPr id="54" name="Group 50"/>
          <p:cNvGrpSpPr>
            <a:grpSpLocks/>
          </p:cNvGrpSpPr>
          <p:nvPr/>
        </p:nvGrpSpPr>
        <p:grpSpPr bwMode="auto">
          <a:xfrm>
            <a:off x="2607152" y="391465"/>
            <a:ext cx="1828800" cy="1162050"/>
            <a:chOff x="-8" y="646"/>
            <a:chExt cx="1152" cy="732"/>
          </a:xfrm>
        </p:grpSpPr>
        <p:sp>
          <p:nvSpPr>
            <p:cNvPr id="55" name="Line 11"/>
            <p:cNvSpPr>
              <a:spLocks noChangeShapeType="1"/>
            </p:cNvSpPr>
            <p:nvPr/>
          </p:nvSpPr>
          <p:spPr bwMode="auto">
            <a:xfrm>
              <a:off x="-8" y="1282"/>
              <a:ext cx="1152" cy="0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>
              <a:off x="-8" y="1186"/>
              <a:ext cx="0" cy="192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1144" y="1186"/>
              <a:ext cx="0" cy="192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AutoShape 19"/>
            <p:cNvSpPr>
              <a:spLocks/>
            </p:cNvSpPr>
            <p:nvPr/>
          </p:nvSpPr>
          <p:spPr bwMode="auto">
            <a:xfrm rot="16200000">
              <a:off x="448" y="490"/>
              <a:ext cx="240" cy="1118"/>
            </a:xfrm>
            <a:prstGeom prst="rightBracket">
              <a:avLst>
                <a:gd name="adj" fmla="val 232917"/>
              </a:avLst>
            </a:prstGeom>
            <a:noFill/>
            <a:ln w="38100">
              <a:solidFill>
                <a:srgbClr val="6699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20"/>
            <p:cNvSpPr txBox="1">
              <a:spLocks noChangeArrowheads="1"/>
            </p:cNvSpPr>
            <p:nvPr/>
          </p:nvSpPr>
          <p:spPr bwMode="auto">
            <a:xfrm>
              <a:off x="184" y="646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/>
                <a:t> 25 HS</a:t>
              </a:r>
            </a:p>
          </p:txBody>
        </p:sp>
      </p:grpSp>
      <p:grpSp>
        <p:nvGrpSpPr>
          <p:cNvPr id="60" name="Group 53"/>
          <p:cNvGrpSpPr>
            <a:grpSpLocks/>
          </p:cNvGrpSpPr>
          <p:nvPr/>
        </p:nvGrpSpPr>
        <p:grpSpPr bwMode="auto">
          <a:xfrm>
            <a:off x="6825140" y="345430"/>
            <a:ext cx="3125788" cy="1203325"/>
            <a:chOff x="2831" y="586"/>
            <a:chExt cx="1969" cy="758"/>
          </a:xfrm>
        </p:grpSpPr>
        <p:sp>
          <p:nvSpPr>
            <p:cNvPr id="61" name="Line 22"/>
            <p:cNvSpPr>
              <a:spLocks noChangeShapeType="1"/>
            </p:cNvSpPr>
            <p:nvPr/>
          </p:nvSpPr>
          <p:spPr bwMode="auto">
            <a:xfrm>
              <a:off x="2832" y="1248"/>
              <a:ext cx="19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26"/>
            <p:cNvSpPr>
              <a:spLocks noChangeShapeType="1"/>
            </p:cNvSpPr>
            <p:nvPr/>
          </p:nvSpPr>
          <p:spPr bwMode="auto">
            <a:xfrm>
              <a:off x="4800" y="1152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AutoShape 27"/>
            <p:cNvSpPr>
              <a:spLocks/>
            </p:cNvSpPr>
            <p:nvPr/>
          </p:nvSpPr>
          <p:spPr bwMode="auto">
            <a:xfrm rot="16200000">
              <a:off x="3696" y="25"/>
              <a:ext cx="240" cy="1969"/>
            </a:xfrm>
            <a:prstGeom prst="rightBracket">
              <a:avLst>
                <a:gd name="adj" fmla="val 380000"/>
              </a:avLst>
            </a:prstGeom>
            <a:noFill/>
            <a:ln w="38100">
              <a:solidFill>
                <a:srgbClr val="0000FF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Text Box 28"/>
            <p:cNvSpPr txBox="1">
              <a:spLocks noChangeArrowheads="1"/>
            </p:cNvSpPr>
            <p:nvPr/>
          </p:nvSpPr>
          <p:spPr bwMode="auto">
            <a:xfrm>
              <a:off x="3442" y="586"/>
              <a:ext cx="816" cy="25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/>
                <a:t>32 HS</a:t>
              </a:r>
            </a:p>
          </p:txBody>
        </p:sp>
      </p:grpSp>
      <p:grpSp>
        <p:nvGrpSpPr>
          <p:cNvPr id="95" name="Group 51"/>
          <p:cNvGrpSpPr>
            <a:grpSpLocks/>
          </p:cNvGrpSpPr>
          <p:nvPr/>
        </p:nvGrpSpPr>
        <p:grpSpPr bwMode="auto">
          <a:xfrm>
            <a:off x="4450240" y="370829"/>
            <a:ext cx="2362200" cy="1177926"/>
            <a:chOff x="1249" y="633"/>
            <a:chExt cx="1488" cy="742"/>
          </a:xfrm>
        </p:grpSpPr>
        <p:sp>
          <p:nvSpPr>
            <p:cNvPr id="96" name="Line 29"/>
            <p:cNvSpPr>
              <a:spLocks noChangeShapeType="1"/>
            </p:cNvSpPr>
            <p:nvPr/>
          </p:nvSpPr>
          <p:spPr bwMode="auto">
            <a:xfrm>
              <a:off x="1249" y="1279"/>
              <a:ext cx="148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30"/>
            <p:cNvSpPr txBox="1">
              <a:spLocks noChangeArrowheads="1"/>
            </p:cNvSpPr>
            <p:nvPr/>
          </p:nvSpPr>
          <p:spPr bwMode="auto">
            <a:xfrm>
              <a:off x="1621" y="633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/>
                <a:t> 27 HS</a:t>
              </a:r>
            </a:p>
          </p:txBody>
        </p:sp>
        <p:sp>
          <p:nvSpPr>
            <p:cNvPr id="98" name="AutoShape 31"/>
            <p:cNvSpPr>
              <a:spLocks/>
            </p:cNvSpPr>
            <p:nvPr/>
          </p:nvSpPr>
          <p:spPr bwMode="auto">
            <a:xfrm rot="16200000">
              <a:off x="1885" y="318"/>
              <a:ext cx="240" cy="1465"/>
            </a:xfrm>
            <a:prstGeom prst="rightBracket">
              <a:avLst>
                <a:gd name="adj" fmla="val 284583"/>
              </a:avLst>
            </a:prstGeom>
            <a:noFill/>
            <a:ln w="38100">
              <a:solidFill>
                <a:schemeClr val="folHlink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32"/>
            <p:cNvSpPr>
              <a:spLocks noChangeShapeType="1"/>
            </p:cNvSpPr>
            <p:nvPr/>
          </p:nvSpPr>
          <p:spPr bwMode="auto">
            <a:xfrm>
              <a:off x="2737" y="1183"/>
              <a:ext cx="0" cy="19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" name="Group 63"/>
          <p:cNvGrpSpPr>
            <a:grpSpLocks/>
          </p:cNvGrpSpPr>
          <p:nvPr/>
        </p:nvGrpSpPr>
        <p:grpSpPr bwMode="auto">
          <a:xfrm>
            <a:off x="2602390" y="1583229"/>
            <a:ext cx="7315200" cy="631824"/>
            <a:chOff x="96" y="1425"/>
            <a:chExt cx="4608" cy="398"/>
          </a:xfrm>
        </p:grpSpPr>
        <p:sp>
          <p:nvSpPr>
            <p:cNvPr id="101" name="AutoShape 39"/>
            <p:cNvSpPr>
              <a:spLocks/>
            </p:cNvSpPr>
            <p:nvPr/>
          </p:nvSpPr>
          <p:spPr bwMode="auto">
            <a:xfrm rot="5400000">
              <a:off x="2321" y="736"/>
              <a:ext cx="157" cy="1536"/>
            </a:xfrm>
            <a:prstGeom prst="rightBrace">
              <a:avLst>
                <a:gd name="adj1" fmla="val 81529"/>
                <a:gd name="adj2" fmla="val 5071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Text Box 40"/>
            <p:cNvSpPr txBox="1">
              <a:spLocks noChangeArrowheads="1"/>
            </p:cNvSpPr>
            <p:nvPr/>
          </p:nvSpPr>
          <p:spPr bwMode="auto">
            <a:xfrm>
              <a:off x="2067" y="1592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? HS</a:t>
              </a:r>
            </a:p>
          </p:txBody>
        </p:sp>
        <p:sp>
          <p:nvSpPr>
            <p:cNvPr id="103" name="AutoShape 42"/>
            <p:cNvSpPr>
              <a:spLocks/>
            </p:cNvSpPr>
            <p:nvPr/>
          </p:nvSpPr>
          <p:spPr bwMode="auto">
            <a:xfrm rot="5400000">
              <a:off x="3857" y="736"/>
              <a:ext cx="157" cy="1536"/>
            </a:xfrm>
            <a:prstGeom prst="rightBrace">
              <a:avLst>
                <a:gd name="adj1" fmla="val 81529"/>
                <a:gd name="adj2" fmla="val 5071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Text Box 43"/>
            <p:cNvSpPr txBox="1">
              <a:spLocks noChangeArrowheads="1"/>
            </p:cNvSpPr>
            <p:nvPr/>
          </p:nvSpPr>
          <p:spPr bwMode="auto">
            <a:xfrm>
              <a:off x="3603" y="1592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/>
                <a:t>? HS</a:t>
              </a:r>
            </a:p>
          </p:txBody>
        </p:sp>
        <p:sp>
          <p:nvSpPr>
            <p:cNvPr id="105" name="AutoShape 45"/>
            <p:cNvSpPr>
              <a:spLocks/>
            </p:cNvSpPr>
            <p:nvPr/>
          </p:nvSpPr>
          <p:spPr bwMode="auto">
            <a:xfrm rot="5400000">
              <a:off x="785" y="736"/>
              <a:ext cx="157" cy="1536"/>
            </a:xfrm>
            <a:prstGeom prst="rightBrace">
              <a:avLst>
                <a:gd name="adj1" fmla="val 81529"/>
                <a:gd name="adj2" fmla="val 5071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Text Box 46"/>
            <p:cNvSpPr txBox="1">
              <a:spLocks noChangeArrowheads="1"/>
            </p:cNvSpPr>
            <p:nvPr/>
          </p:nvSpPr>
          <p:spPr bwMode="auto">
            <a:xfrm>
              <a:off x="531" y="1592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dirty="0"/>
                <a:t>? HS</a:t>
              </a:r>
            </a:p>
          </p:txBody>
        </p:sp>
      </p:grpSp>
      <p:sp>
        <p:nvSpPr>
          <p:cNvPr id="107" name="Text Box 54"/>
          <p:cNvSpPr txBox="1">
            <a:spLocks noChangeArrowheads="1"/>
          </p:cNvSpPr>
          <p:nvPr/>
        </p:nvSpPr>
        <p:spPr bwMode="auto">
          <a:xfrm>
            <a:off x="4926346" y="2504051"/>
            <a:ext cx="24030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en-US" sz="28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Box 56"/>
          <p:cNvSpPr txBox="1">
            <a:spLocks noChangeArrowheads="1"/>
          </p:cNvSpPr>
          <p:nvPr/>
        </p:nvSpPr>
        <p:spPr bwMode="auto">
          <a:xfrm>
            <a:off x="903756" y="3018891"/>
            <a:ext cx="76597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109" name="Text Box 57"/>
          <p:cNvSpPr txBox="1">
            <a:spLocks noChangeArrowheads="1"/>
          </p:cNvSpPr>
          <p:nvPr/>
        </p:nvSpPr>
        <p:spPr bwMode="auto">
          <a:xfrm>
            <a:off x="3276599" y="3574201"/>
            <a:ext cx="7960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  +  27   +   32    =    84    (HS)</a:t>
            </a:r>
          </a:p>
        </p:txBody>
      </p:sp>
      <p:sp>
        <p:nvSpPr>
          <p:cNvPr id="110" name="Text Box 58"/>
          <p:cNvSpPr txBox="1">
            <a:spLocks noChangeArrowheads="1"/>
          </p:cNvSpPr>
          <p:nvPr/>
        </p:nvSpPr>
        <p:spPr bwMode="auto">
          <a:xfrm>
            <a:off x="2503449" y="4073172"/>
            <a:ext cx="63080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111" name="Text Box 59"/>
          <p:cNvSpPr txBox="1">
            <a:spLocks noChangeArrowheads="1"/>
          </p:cNvSpPr>
          <p:nvPr/>
        </p:nvSpPr>
        <p:spPr bwMode="auto">
          <a:xfrm>
            <a:off x="3276599" y="4568132"/>
            <a:ext cx="61578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   :   3   =    28    (HS)</a:t>
            </a:r>
          </a:p>
        </p:txBody>
      </p:sp>
      <p:sp>
        <p:nvSpPr>
          <p:cNvPr id="112" name="Text Box 60"/>
          <p:cNvSpPr txBox="1">
            <a:spLocks noChangeArrowheads="1"/>
          </p:cNvSpPr>
          <p:nvPr/>
        </p:nvSpPr>
        <p:spPr bwMode="auto">
          <a:xfrm>
            <a:off x="4386079" y="5082839"/>
            <a:ext cx="54068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: 28    HS</a:t>
            </a:r>
          </a:p>
        </p:txBody>
      </p:sp>
    </p:spTree>
    <p:extLst>
      <p:ext uri="{BB962C8B-B14F-4D97-AF65-F5344CB8AC3E}">
        <p14:creationId xmlns:p14="http://schemas.microsoft.com/office/powerpoint/2010/main" val="314623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84" grpId="0" animBg="1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 21"/>
          <p:cNvSpPr>
            <a:spLocks noChangeShapeType="1"/>
          </p:cNvSpPr>
          <p:nvPr/>
        </p:nvSpPr>
        <p:spPr bwMode="auto">
          <a:xfrm>
            <a:off x="369455" y="4680672"/>
            <a:ext cx="2438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>
            <a:off x="9790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>
            <a:off x="15886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21982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28078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AutoShape 26"/>
          <p:cNvSpPr>
            <a:spLocks/>
          </p:cNvSpPr>
          <p:nvPr/>
        </p:nvSpPr>
        <p:spPr bwMode="auto">
          <a:xfrm rot="16200000">
            <a:off x="1398155" y="3270972"/>
            <a:ext cx="381000" cy="22860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44944" y="2723475"/>
            <a:ext cx="11044382" cy="3134739"/>
            <a:chOff x="544944" y="2471320"/>
            <a:chExt cx="11044382" cy="3134739"/>
          </a:xfrm>
        </p:grpSpPr>
        <p:sp>
          <p:nvSpPr>
            <p:cNvPr id="84" name="Rounded Rectangle 83"/>
            <p:cNvSpPr/>
            <p:nvPr/>
          </p:nvSpPr>
          <p:spPr>
            <a:xfrm>
              <a:off x="544944" y="2471320"/>
              <a:ext cx="11044382" cy="3116670"/>
            </a:xfrm>
            <a:prstGeom prst="roundRect">
              <a:avLst/>
            </a:prstGeom>
            <a:solidFill>
              <a:schemeClr val="bg1"/>
            </a:solidFill>
            <a:ln w="28575"/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Text Box 54"/>
            <p:cNvSpPr txBox="1">
              <a:spLocks noChangeArrowheads="1"/>
            </p:cNvSpPr>
            <p:nvPr/>
          </p:nvSpPr>
          <p:spPr bwMode="auto">
            <a:xfrm>
              <a:off x="4926346" y="2504051"/>
              <a:ext cx="24030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2800" u="sng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altLang="en-US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 Box 56"/>
            <p:cNvSpPr txBox="1">
              <a:spLocks noChangeArrowheads="1"/>
            </p:cNvSpPr>
            <p:nvPr/>
          </p:nvSpPr>
          <p:spPr bwMode="auto">
            <a:xfrm>
              <a:off x="903756" y="3018891"/>
              <a:ext cx="765976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HS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109" name="Text Box 57"/>
            <p:cNvSpPr txBox="1">
              <a:spLocks noChangeArrowheads="1"/>
            </p:cNvSpPr>
            <p:nvPr/>
          </p:nvSpPr>
          <p:spPr bwMode="auto">
            <a:xfrm>
              <a:off x="3276599" y="3574201"/>
              <a:ext cx="79601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  +  27   +   32    =    84    (HS)</a:t>
              </a:r>
            </a:p>
          </p:txBody>
        </p:sp>
        <p:sp>
          <p:nvSpPr>
            <p:cNvPr id="110" name="Text Box 58"/>
            <p:cNvSpPr txBox="1">
              <a:spLocks noChangeArrowheads="1"/>
            </p:cNvSpPr>
            <p:nvPr/>
          </p:nvSpPr>
          <p:spPr bwMode="auto">
            <a:xfrm>
              <a:off x="2503449" y="4073172"/>
              <a:ext cx="630804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111" name="Text Box 59"/>
            <p:cNvSpPr txBox="1">
              <a:spLocks noChangeArrowheads="1"/>
            </p:cNvSpPr>
            <p:nvPr/>
          </p:nvSpPr>
          <p:spPr bwMode="auto">
            <a:xfrm>
              <a:off x="3276599" y="4568132"/>
              <a:ext cx="615785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    :   3   =    28    (HS)</a:t>
              </a:r>
            </a:p>
          </p:txBody>
        </p:sp>
        <p:sp>
          <p:nvSpPr>
            <p:cNvPr id="112" name="Text Box 60"/>
            <p:cNvSpPr txBox="1">
              <a:spLocks noChangeArrowheads="1"/>
            </p:cNvSpPr>
            <p:nvPr/>
          </p:nvSpPr>
          <p:spPr bwMode="auto">
            <a:xfrm>
              <a:off x="4386079" y="5082839"/>
              <a:ext cx="540689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: 28    HS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619BC375-7FC7-41C9-A846-45B533415F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633266" y="262627"/>
            <a:ext cx="5346124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25, 27, 32 ta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359707" y="300064"/>
            <a:ext cx="5229619" cy="196730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</a:p>
        </p:txBody>
      </p:sp>
    </p:spTree>
    <p:extLst>
      <p:ext uri="{BB962C8B-B14F-4D97-AF65-F5344CB8AC3E}">
        <p14:creationId xmlns:p14="http://schemas.microsoft.com/office/powerpoint/2010/main" val="27096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002" y="420210"/>
            <a:ext cx="8473759" cy="485089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73B268F-5A2C-4C2E-B1A3-0353A5266A2F}"/>
              </a:ext>
            </a:extLst>
          </p:cNvPr>
          <p:cNvSpPr/>
          <p:nvPr/>
        </p:nvSpPr>
        <p:spPr>
          <a:xfrm>
            <a:off x="4363575" y="1762931"/>
            <a:ext cx="7089516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3300"/>
                </a:solidFill>
              </a:rPr>
              <a:t>Muốn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tìm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số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trung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bình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cộng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của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nhiều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số</a:t>
            </a:r>
            <a:r>
              <a:rPr lang="en-US" altLang="en-US" sz="4000" b="1" dirty="0">
                <a:solidFill>
                  <a:srgbClr val="FF3300"/>
                </a:solidFill>
              </a:rPr>
              <a:t>: </a:t>
            </a:r>
            <a:r>
              <a:rPr lang="en-US" altLang="en-US" sz="4000" b="1" dirty="0">
                <a:solidFill>
                  <a:srgbClr val="002060"/>
                </a:solidFill>
              </a:rPr>
              <a:t>Ta </a:t>
            </a:r>
            <a:r>
              <a:rPr lang="en-US" altLang="en-US" sz="4000" b="1" dirty="0" err="1">
                <a:solidFill>
                  <a:srgbClr val="002060"/>
                </a:solidFill>
              </a:rPr>
              <a:t>tính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của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rồi</a:t>
            </a:r>
            <a:r>
              <a:rPr lang="en-US" altLang="en-US" sz="4000" b="1" dirty="0">
                <a:solidFill>
                  <a:srgbClr val="002060"/>
                </a:solidFill>
              </a:rPr>
              <a:t> chia </a:t>
            </a:r>
            <a:r>
              <a:rPr lang="en-US" altLang="en-US" sz="4000" b="1" dirty="0" err="1">
                <a:solidFill>
                  <a:srgbClr val="002060"/>
                </a:solidFill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hạng</a:t>
            </a:r>
            <a:r>
              <a:rPr lang="en-US" altLang="en-US" sz="4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782" y="1189941"/>
            <a:ext cx="4346145" cy="56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 21"/>
          <p:cNvSpPr>
            <a:spLocks noChangeShapeType="1"/>
          </p:cNvSpPr>
          <p:nvPr/>
        </p:nvSpPr>
        <p:spPr bwMode="auto">
          <a:xfrm>
            <a:off x="369455" y="4680672"/>
            <a:ext cx="2438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>
            <a:off x="9790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>
            <a:off x="15886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21982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28078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AutoShape 26"/>
          <p:cNvSpPr>
            <a:spLocks/>
          </p:cNvSpPr>
          <p:nvPr/>
        </p:nvSpPr>
        <p:spPr bwMode="auto">
          <a:xfrm rot="16200000">
            <a:off x="1398155" y="3270972"/>
            <a:ext cx="381000" cy="22860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573808" y="632629"/>
            <a:ext cx="11119427" cy="5037005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619BC375-7FC7-41C9-A846-45B533415F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9" name="图片 22">
            <a:extLst>
              <a:ext uri="{FF2B5EF4-FFF2-40B4-BE49-F238E27FC236}">
                <a16:creationId xmlns:a16="http://schemas.microsoft.com/office/drawing/2014/main" xmlns="" id="{D5F15923-784F-43D4-881A-DB8004B578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514" r="10651" b="21236"/>
          <a:stretch/>
        </p:blipFill>
        <p:spPr>
          <a:xfrm>
            <a:off x="-115508" y="129609"/>
            <a:ext cx="3408323" cy="2374641"/>
          </a:xfrm>
          <a:prstGeom prst="rect">
            <a:avLst/>
          </a:prstGeom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960255" y="1246216"/>
            <a:ext cx="46320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3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altLang="en-US" sz="3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3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741057" y="2240164"/>
            <a:ext cx="91636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alt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</a:p>
          <a:p>
            <a:pPr algn="ctr"/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( 6  +  4 )  :  2  =   5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728933" y="3592029"/>
            <a:ext cx="91879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altLang="en-US" sz="36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</a:p>
          <a:p>
            <a:pPr algn="ctr"/>
            <a:r>
              <a:rPr lang="en-US" altLang="en-US" sz="36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( 25  +  27  +  32  )  :  3   =   28</a:t>
            </a:r>
          </a:p>
        </p:txBody>
      </p:sp>
    </p:spTree>
    <p:extLst>
      <p:ext uri="{BB962C8B-B14F-4D97-AF65-F5344CB8AC3E}">
        <p14:creationId xmlns:p14="http://schemas.microsoft.com/office/powerpoint/2010/main" val="36333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002" y="420210"/>
            <a:ext cx="8473759" cy="485089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73B268F-5A2C-4C2E-B1A3-0353A5266A2F}"/>
              </a:ext>
            </a:extLst>
          </p:cNvPr>
          <p:cNvSpPr/>
          <p:nvPr/>
        </p:nvSpPr>
        <p:spPr>
          <a:xfrm>
            <a:off x="4363575" y="1762931"/>
            <a:ext cx="7089516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3300"/>
                </a:solidFill>
              </a:rPr>
              <a:t>Muốn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tìm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số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trung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bình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cộng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của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nhiều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số</a:t>
            </a:r>
            <a:r>
              <a:rPr lang="en-US" altLang="en-US" sz="4000" b="1" dirty="0">
                <a:solidFill>
                  <a:srgbClr val="FF3300"/>
                </a:solidFill>
              </a:rPr>
              <a:t>: </a:t>
            </a:r>
            <a:r>
              <a:rPr lang="en-US" altLang="en-US" sz="4000" b="1" dirty="0">
                <a:solidFill>
                  <a:srgbClr val="002060"/>
                </a:solidFill>
              </a:rPr>
              <a:t>Ta </a:t>
            </a:r>
            <a:r>
              <a:rPr lang="en-US" altLang="en-US" sz="4000" b="1" dirty="0" err="1">
                <a:solidFill>
                  <a:srgbClr val="002060"/>
                </a:solidFill>
              </a:rPr>
              <a:t>tính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của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rồi</a:t>
            </a:r>
            <a:r>
              <a:rPr lang="en-US" altLang="en-US" sz="4000" b="1" dirty="0">
                <a:solidFill>
                  <a:srgbClr val="002060"/>
                </a:solidFill>
              </a:rPr>
              <a:t> chia </a:t>
            </a:r>
            <a:r>
              <a:rPr lang="en-US" altLang="en-US" sz="4000" b="1" dirty="0" err="1">
                <a:solidFill>
                  <a:srgbClr val="002060"/>
                </a:solidFill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hạng</a:t>
            </a:r>
            <a:r>
              <a:rPr lang="en-US" altLang="en-US" sz="4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782" y="1189941"/>
            <a:ext cx="4346145" cy="56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8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809" y="2963362"/>
            <a:ext cx="5072597" cy="15332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67E6035-1AD7-495C-B720-1596CE0F87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5146" y="926963"/>
            <a:ext cx="2507225" cy="21536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6A4E7136-19F2-47B6-926D-843A12F9F9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422973F-270C-4902-AC34-F83A67B4DB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1536892E-DDD3-4B31-BAB1-CD75E69A5C1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7387FD4-4669-4059-9601-18775CB6000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6B1B1EA-C31D-4D4F-9003-44A7BC71DD3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89E7B8C4-C32A-4DF7-B775-3808CD39B2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34E4D7A-1209-42A5-BAF2-2C6A9B1BDEE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sp>
        <p:nvSpPr>
          <p:cNvPr id="12" name="矩形 4">
            <a:extLst>
              <a:ext uri="{FF2B5EF4-FFF2-40B4-BE49-F238E27FC236}">
                <a16:creationId xmlns:a16="http://schemas.microsoft.com/office/drawing/2014/main" xmlns="" id="{3007239F-B2E6-4F55-B367-6BA58826308E}"/>
              </a:ext>
            </a:extLst>
          </p:cNvPr>
          <p:cNvSpPr/>
          <p:nvPr/>
        </p:nvSpPr>
        <p:spPr>
          <a:xfrm>
            <a:off x="3891470" y="3457622"/>
            <a:ext cx="460193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>
                <a:solidFill>
                  <a:schemeClr val="accent6">
                    <a:lumMod val="50000"/>
                  </a:schemeClr>
                </a:solidFill>
                <a:latin typeface="UTM Thanh Nhac TL" panose="02040603050506020204" pitchFamily="18" charset="0"/>
                <a:ea typeface="inpin heiti" charset="-122"/>
              </a:rPr>
              <a:t>LUYỆN TẬP</a:t>
            </a:r>
            <a:endParaRPr lang="zh-CN" altLang="en-US" sz="4800" dirty="0">
              <a:solidFill>
                <a:schemeClr val="accent6">
                  <a:lumMod val="50000"/>
                </a:schemeClr>
              </a:solidFill>
              <a:latin typeface="UTM Thanh Nhac TL" panose="0204060305050602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753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0AAE4B0-1F6B-41E6-BAB8-E2400583B2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15" y="127826"/>
            <a:ext cx="2524803" cy="112260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6E04EEE-996D-4BDD-B272-0A781D6CBEDC}"/>
              </a:ext>
            </a:extLst>
          </p:cNvPr>
          <p:cNvSpPr/>
          <p:nvPr/>
        </p:nvSpPr>
        <p:spPr>
          <a:xfrm>
            <a:off x="678007" y="339464"/>
            <a:ext cx="190817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dirty="0">
                <a:ln w="15875">
                  <a:noFill/>
                </a:ln>
                <a:solidFill>
                  <a:srgbClr val="E71C63"/>
                </a:solidFill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BÀI 1:</a:t>
            </a:r>
            <a:endParaRPr lang="zh-CN" altLang="en-US" sz="4400" b="1" dirty="0">
              <a:ln w="15875">
                <a:noFill/>
              </a:ln>
              <a:solidFill>
                <a:srgbClr val="E71C63"/>
              </a:solidFill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0AD8BEA-6FCB-427D-AEDA-D8ECFAB762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B47C4B6C-993E-4775-8C3F-0B76F08816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88" y="3769392"/>
            <a:ext cx="4073088" cy="2846406"/>
          </a:xfrm>
          <a:prstGeom prst="rect">
            <a:avLst/>
          </a:prstGeom>
        </p:spPr>
      </p:pic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2152173" y="1306492"/>
            <a:ext cx="3162293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  42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52.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729923" y="472977"/>
            <a:ext cx="80354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4963100" y="1306492"/>
            <a:ext cx="51826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SzPct val="8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SzPct val="7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( 42  +  52 )  :   2   =    47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2105608" y="1916236"/>
            <a:ext cx="40407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SzPct val="8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SzPct val="7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002060"/>
                </a:solidFill>
                <a:cs typeface="Arial" panose="020B0604020202020204" pitchFamily="34" charset="0"/>
              </a:rPr>
              <a:t>b)    36  ;  42  </a:t>
            </a:r>
            <a:r>
              <a:rPr lang="en-US" altLang="en-US" b="1" dirty="0" err="1">
                <a:solidFill>
                  <a:srgbClr val="002060"/>
                </a:solidFill>
                <a:cs typeface="Arial" panose="020B0604020202020204" pitchFamily="34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cs typeface="Arial" panose="020B0604020202020204" pitchFamily="34" charset="0"/>
              </a:rPr>
              <a:t>  57.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6096000" y="1916236"/>
            <a:ext cx="62367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SzPct val="8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SzPct val="7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( 36  +  42  +  57 )  :   3   =    45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2105608" y="2522570"/>
            <a:ext cx="562185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SzPct val="8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SzPct val="7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002060"/>
                </a:solidFill>
                <a:cs typeface="Arial" panose="020B0604020202020204" pitchFamily="34" charset="0"/>
              </a:rPr>
              <a:t>c)    34  ;  43  ;   52  </a:t>
            </a:r>
            <a:r>
              <a:rPr lang="en-US" altLang="en-US" b="1" dirty="0" err="1">
                <a:solidFill>
                  <a:srgbClr val="002060"/>
                </a:solidFill>
                <a:cs typeface="Arial" panose="020B0604020202020204" pitchFamily="34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cs typeface="Arial" panose="020B0604020202020204" pitchFamily="34" charset="0"/>
              </a:rPr>
              <a:t>  39.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3058324" y="3145981"/>
            <a:ext cx="73786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buSzPct val="8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SzPct val="7000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( 34  +  43  +  52  +   39 )  :   4   =    42</a:t>
            </a:r>
          </a:p>
        </p:txBody>
      </p:sp>
    </p:spTree>
    <p:extLst>
      <p:ext uri="{BB962C8B-B14F-4D97-AF65-F5344CB8AC3E}">
        <p14:creationId xmlns:p14="http://schemas.microsoft.com/office/powerpoint/2010/main" val="5386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build="p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43F05A5-64E5-4429-B42B-E3269F644B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582" y="255790"/>
            <a:ext cx="9424493" cy="478726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2191CEC-2E93-4771-AB14-F264EB82A3DF}"/>
              </a:ext>
            </a:extLst>
          </p:cNvPr>
          <p:cNvSpPr/>
          <p:nvPr/>
        </p:nvSpPr>
        <p:spPr>
          <a:xfrm>
            <a:off x="2322078" y="2081243"/>
            <a:ext cx="8216611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A94086A-DCF9-42B7-A70A-FA6DF0C2E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xmlns="" id="{651F58A2-9803-487B-833F-0207D7777E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6461" y="3212960"/>
            <a:ext cx="3200047" cy="415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192" y="2216780"/>
            <a:ext cx="5036805" cy="165634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007239F-B2E6-4F55-B367-6BA58826308E}"/>
              </a:ext>
            </a:extLst>
          </p:cNvPr>
          <p:cNvSpPr/>
          <p:nvPr/>
        </p:nvSpPr>
        <p:spPr>
          <a:xfrm>
            <a:off x="4149061" y="2751855"/>
            <a:ext cx="460193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>
                <a:solidFill>
                  <a:srgbClr val="FFC000"/>
                </a:solidFill>
                <a:latin typeface="UTM Thanh Nhac TL" panose="02040603050506020204" pitchFamily="18" charset="0"/>
                <a:ea typeface="inpin heiti" charset="-122"/>
              </a:rPr>
              <a:t>KHÁM PHÁ</a:t>
            </a:r>
            <a:endParaRPr lang="zh-CN" altLang="en-US" sz="4800" dirty="0">
              <a:solidFill>
                <a:srgbClr val="FFC000"/>
              </a:solidFill>
              <a:latin typeface="UTM Thanh Nhac TL" panose="02040603050506020204" pitchFamily="18" charset="0"/>
              <a:ea typeface="inpin heiti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171E881-59BC-4092-AE3E-32A38EC003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14B5774-00C0-4A1A-8947-0C4AA4FAF7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0AC9A28-32FA-4645-A301-25B6EA9F73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8180475-A0CB-469E-8FD6-E0CEEA4981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85C3897-2D5C-49C6-A480-E7C4F5DEE97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D3EAC1E3-3ABC-44EF-A894-B7219C13E3E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88B34B5-DEB4-47FE-865D-8F589A82DF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BA77C744-F4DC-441A-B3ED-813D5D7A87C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0757" y="113152"/>
            <a:ext cx="2423677" cy="229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750"/>
                            </p:stCondLst>
                            <p:childTnLst>
                              <p:par>
                                <p:cTn id="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25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25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002" y="420210"/>
            <a:ext cx="8473759" cy="485089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73B268F-5A2C-4C2E-B1A3-0353A5266A2F}"/>
              </a:ext>
            </a:extLst>
          </p:cNvPr>
          <p:cNvSpPr/>
          <p:nvPr/>
        </p:nvSpPr>
        <p:spPr>
          <a:xfrm>
            <a:off x="4363575" y="1762931"/>
            <a:ext cx="7089516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3300"/>
                </a:solidFill>
              </a:rPr>
              <a:t>Muốn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tìm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số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trung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bình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cộng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của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nhiều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số</a:t>
            </a:r>
            <a:r>
              <a:rPr lang="en-US" altLang="en-US" sz="4000" b="1" dirty="0">
                <a:solidFill>
                  <a:srgbClr val="FF3300"/>
                </a:solidFill>
              </a:rPr>
              <a:t>: </a:t>
            </a:r>
            <a:r>
              <a:rPr lang="en-US" altLang="en-US" sz="4000" b="1" dirty="0">
                <a:solidFill>
                  <a:srgbClr val="002060"/>
                </a:solidFill>
              </a:rPr>
              <a:t>Ta </a:t>
            </a:r>
            <a:r>
              <a:rPr lang="en-US" altLang="en-US" sz="4000" b="1" dirty="0" err="1">
                <a:solidFill>
                  <a:srgbClr val="002060"/>
                </a:solidFill>
              </a:rPr>
              <a:t>tính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của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rồi</a:t>
            </a:r>
            <a:r>
              <a:rPr lang="en-US" altLang="en-US" sz="4000" b="1" dirty="0">
                <a:solidFill>
                  <a:srgbClr val="002060"/>
                </a:solidFill>
              </a:rPr>
              <a:t> chia </a:t>
            </a:r>
            <a:r>
              <a:rPr lang="en-US" altLang="en-US" sz="4000" b="1" dirty="0" err="1">
                <a:solidFill>
                  <a:srgbClr val="002060"/>
                </a:solidFill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hạng</a:t>
            </a:r>
            <a:r>
              <a:rPr lang="en-US" altLang="en-US" sz="4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grpSp>
        <p:nvGrpSpPr>
          <p:cNvPr id="7" name="组合 29">
            <a:extLst>
              <a:ext uri="{FF2B5EF4-FFF2-40B4-BE49-F238E27FC236}">
                <a16:creationId xmlns:a16="http://schemas.microsoft.com/office/drawing/2014/main" xmlns="" id="{E2E2ADAF-C091-45DC-A47B-43BB551B309D}"/>
              </a:ext>
            </a:extLst>
          </p:cNvPr>
          <p:cNvGrpSpPr/>
          <p:nvPr/>
        </p:nvGrpSpPr>
        <p:grpSpPr>
          <a:xfrm>
            <a:off x="351001" y="2444813"/>
            <a:ext cx="4268634" cy="4307202"/>
            <a:chOff x="4252218" y="1936410"/>
            <a:chExt cx="3761626" cy="3795613"/>
          </a:xfrm>
        </p:grpSpPr>
        <p:pic>
          <p:nvPicPr>
            <p:cNvPr id="8" name="图片 28">
              <a:extLst>
                <a:ext uri="{FF2B5EF4-FFF2-40B4-BE49-F238E27FC236}">
                  <a16:creationId xmlns:a16="http://schemas.microsoft.com/office/drawing/2014/main" xmlns="" id="{4FA0B83F-6271-4F10-858F-083BA8D1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2218" y="1936410"/>
              <a:ext cx="3761626" cy="3761626"/>
            </a:xfrm>
            <a:prstGeom prst="rect">
              <a:avLst/>
            </a:prstGeom>
          </p:spPr>
        </p:pic>
        <p:pic>
          <p:nvPicPr>
            <p:cNvPr id="9" name="图片 26">
              <a:extLst>
                <a:ext uri="{FF2B5EF4-FFF2-40B4-BE49-F238E27FC236}">
                  <a16:creationId xmlns:a16="http://schemas.microsoft.com/office/drawing/2014/main" xmlns="" id="{D35A76CB-BAD8-4890-A058-AB0FFAB4E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0461" y="2194504"/>
              <a:ext cx="3549269" cy="3537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01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6">
            <a:extLst>
              <a:ext uri="{FF2B5EF4-FFF2-40B4-BE49-F238E27FC236}">
                <a16:creationId xmlns:a16="http://schemas.microsoft.com/office/drawing/2014/main" xmlns="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04110" y="-4052323"/>
            <a:ext cx="5583779" cy="1372536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0AD8BEA-6FCB-427D-AEDA-D8ECFAB762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268099" y="1108317"/>
            <a:ext cx="979254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Bốn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Mai,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Hoa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Hưng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Thịnh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lần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lượt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cân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nặng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là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36kg, 38kg, 40kg, 34kg.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Hỏi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trung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bình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mỗi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cân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nặng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bao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nhiêu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ki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- </a:t>
            </a:r>
            <a:r>
              <a:rPr lang="en-US" sz="4400" b="1" dirty="0" err="1">
                <a:solidFill>
                  <a:srgbClr val="002060"/>
                </a:solidFill>
                <a:latin typeface="Arial" charset="0"/>
              </a:rPr>
              <a:t>lô</a:t>
            </a:r>
            <a:r>
              <a:rPr lang="en-US" sz="4400" b="1" dirty="0">
                <a:solidFill>
                  <a:srgbClr val="002060"/>
                </a:solidFill>
                <a:latin typeface="Arial" charset="0"/>
              </a:rPr>
              <a:t>- gam?</a:t>
            </a:r>
          </a:p>
        </p:txBody>
      </p:sp>
      <p:pic>
        <p:nvPicPr>
          <p:cNvPr id="14" name="图片 20">
            <a:extLst>
              <a:ext uri="{FF2B5EF4-FFF2-40B4-BE49-F238E27FC236}">
                <a16:creationId xmlns:a16="http://schemas.microsoft.com/office/drawing/2014/main" xmlns="" id="{CF2F9E43-308D-4776-A2D1-1CD16C7D47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0242" y="3586873"/>
            <a:ext cx="3316068" cy="34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8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6">
            <a:extLst>
              <a:ext uri="{FF2B5EF4-FFF2-40B4-BE49-F238E27FC236}">
                <a16:creationId xmlns:a16="http://schemas.microsoft.com/office/drawing/2014/main" xmlns="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04110" y="-4052323"/>
            <a:ext cx="5583779" cy="1372536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0AD8BEA-6FCB-427D-AEDA-D8ECFAB762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xmlns="" id="{CF2F9E43-308D-4776-A2D1-1CD16C7D47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0242" y="3586873"/>
            <a:ext cx="3316068" cy="3404606"/>
          </a:xfrm>
          <a:prstGeom prst="rect">
            <a:avLst/>
          </a:prstGeom>
        </p:spPr>
      </p:pic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2456783" y="1419496"/>
            <a:ext cx="69742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2335489" y="2101458"/>
            <a:ext cx="79111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(36  +  38  +  40  +  34 )  :  4   =   37  (Kg)</a:t>
            </a: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4157124" y="2783420"/>
            <a:ext cx="42678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:   37   Kg</a:t>
            </a:r>
          </a:p>
        </p:txBody>
      </p:sp>
      <p:sp>
        <p:nvSpPr>
          <p:cNvPr id="9" name="Text Box 52"/>
          <p:cNvSpPr txBox="1">
            <a:spLocks noChangeArrowheads="1"/>
          </p:cNvSpPr>
          <p:nvPr/>
        </p:nvSpPr>
        <p:spPr bwMode="auto">
          <a:xfrm>
            <a:off x="5381920" y="770371"/>
            <a:ext cx="16654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en-US" sz="32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3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80" y="346450"/>
            <a:ext cx="10746558" cy="528854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73B268F-5A2C-4C2E-B1A3-0353A5266A2F}"/>
              </a:ext>
            </a:extLst>
          </p:cNvPr>
          <p:cNvSpPr/>
          <p:nvPr/>
        </p:nvSpPr>
        <p:spPr>
          <a:xfrm>
            <a:off x="1978593" y="2207463"/>
            <a:ext cx="9267583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3300"/>
                </a:solidFill>
              </a:rPr>
              <a:t>Muốn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tìm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số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trung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bình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cộng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của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nhiều</a:t>
            </a:r>
            <a:r>
              <a:rPr lang="en-US" altLang="en-US" sz="4000" b="1" dirty="0">
                <a:solidFill>
                  <a:srgbClr val="FF3300"/>
                </a:solidFill>
              </a:rPr>
              <a:t> </a:t>
            </a:r>
            <a:r>
              <a:rPr lang="en-US" altLang="en-US" sz="4000" b="1" dirty="0" err="1">
                <a:solidFill>
                  <a:srgbClr val="FF3300"/>
                </a:solidFill>
              </a:rPr>
              <a:t>số</a:t>
            </a:r>
            <a:r>
              <a:rPr lang="en-US" altLang="en-US" sz="4000" b="1" dirty="0">
                <a:solidFill>
                  <a:srgbClr val="FF3300"/>
                </a:solidFill>
              </a:rPr>
              <a:t>: </a:t>
            </a:r>
            <a:r>
              <a:rPr lang="en-US" altLang="en-US" sz="4000" b="1" dirty="0">
                <a:solidFill>
                  <a:srgbClr val="002060"/>
                </a:solidFill>
              </a:rPr>
              <a:t>Ta </a:t>
            </a:r>
            <a:r>
              <a:rPr lang="en-US" altLang="en-US" sz="4000" b="1" dirty="0" err="1">
                <a:solidFill>
                  <a:srgbClr val="002060"/>
                </a:solidFill>
              </a:rPr>
              <a:t>tính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của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rồi</a:t>
            </a:r>
            <a:r>
              <a:rPr lang="en-US" altLang="en-US" sz="4000" b="1" dirty="0">
                <a:solidFill>
                  <a:srgbClr val="002060"/>
                </a:solidFill>
              </a:rPr>
              <a:t> chia </a:t>
            </a:r>
            <a:r>
              <a:rPr lang="en-US" altLang="en-US" sz="4000" b="1" dirty="0" err="1">
                <a:solidFill>
                  <a:srgbClr val="002060"/>
                </a:solidFill>
              </a:rPr>
              <a:t>tổng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</a:rPr>
              <a:t>hạng</a:t>
            </a:r>
            <a:r>
              <a:rPr lang="en-US" altLang="en-US" sz="4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20">
            <a:extLst>
              <a:ext uri="{FF2B5EF4-FFF2-40B4-BE49-F238E27FC236}">
                <a16:creationId xmlns:a16="http://schemas.microsoft.com/office/drawing/2014/main" xmlns="" id="{62ED76BB-2D72-4C05-A07F-417750A5AF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01" y="3780445"/>
            <a:ext cx="3274101" cy="311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3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8145" y="1459067"/>
            <a:ext cx="1014284" cy="8689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561" y="1450040"/>
            <a:ext cx="1098177" cy="861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2079082" y="-95127"/>
            <a:ext cx="7933207" cy="47772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792" y="1734237"/>
            <a:ext cx="735106" cy="5764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952" y="232331"/>
            <a:ext cx="1479176" cy="12672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327" y="873098"/>
            <a:ext cx="1098177" cy="8611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85" y="2808566"/>
            <a:ext cx="4668198" cy="157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42786" y="-2561175"/>
            <a:ext cx="4571570" cy="112372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9736" y="628805"/>
            <a:ext cx="1479176" cy="126725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25768" y="2057614"/>
            <a:ext cx="7601722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6l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4l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can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53" y="0"/>
            <a:ext cx="3350240" cy="20174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AF603BE-9BD2-4C46-AA11-1A5F9BAE30DD}"/>
              </a:ext>
            </a:extLst>
          </p:cNvPr>
          <p:cNvSpPr/>
          <p:nvPr/>
        </p:nvSpPr>
        <p:spPr>
          <a:xfrm>
            <a:off x="810100" y="1194063"/>
            <a:ext cx="265008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b="1" dirty="0" err="1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toán</a:t>
            </a:r>
            <a:r>
              <a:rPr lang="en-US" altLang="zh-CN" sz="3600" b="1" dirty="0">
                <a:ln w="158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charset="-122"/>
                <a:cs typeface="Arial" panose="020B0604020202020204" pitchFamily="34" charset="0"/>
              </a:rPr>
              <a:t> 1</a:t>
            </a:r>
            <a:endParaRPr lang="zh-CN" altLang="en-US" sz="6600" b="1" dirty="0">
              <a:ln w="158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inpin heit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7"/>
          <p:cNvGrpSpPr>
            <a:grpSpLocks/>
          </p:cNvGrpSpPr>
          <p:nvPr/>
        </p:nvGrpSpPr>
        <p:grpSpPr bwMode="auto">
          <a:xfrm>
            <a:off x="979055" y="380766"/>
            <a:ext cx="3657600" cy="1279525"/>
            <a:chOff x="432" y="538"/>
            <a:chExt cx="2304" cy="806"/>
          </a:xfrm>
        </p:grpSpPr>
        <p:sp>
          <p:nvSpPr>
            <p:cNvPr id="43" name="Line 7"/>
            <p:cNvSpPr>
              <a:spLocks noChangeShapeType="1"/>
            </p:cNvSpPr>
            <p:nvPr/>
          </p:nvSpPr>
          <p:spPr bwMode="auto">
            <a:xfrm>
              <a:off x="432" y="1248"/>
              <a:ext cx="2304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>
              <a:off x="432" y="1152"/>
              <a:ext cx="0" cy="192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816" y="1152"/>
              <a:ext cx="0" cy="192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>
              <a:off x="1200" y="1152"/>
              <a:ext cx="0" cy="192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1"/>
            <p:cNvSpPr>
              <a:spLocks noChangeShapeType="1"/>
            </p:cNvSpPr>
            <p:nvPr/>
          </p:nvSpPr>
          <p:spPr bwMode="auto">
            <a:xfrm>
              <a:off x="1584" y="1152"/>
              <a:ext cx="0" cy="192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>
              <a:off x="1968" y="1152"/>
              <a:ext cx="0" cy="192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2352" y="1152"/>
              <a:ext cx="0" cy="192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4"/>
            <p:cNvSpPr>
              <a:spLocks noChangeShapeType="1"/>
            </p:cNvSpPr>
            <p:nvPr/>
          </p:nvSpPr>
          <p:spPr bwMode="auto">
            <a:xfrm>
              <a:off x="2736" y="1152"/>
              <a:ext cx="0" cy="192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AutoShape 19"/>
            <p:cNvSpPr>
              <a:spLocks/>
            </p:cNvSpPr>
            <p:nvPr/>
          </p:nvSpPr>
          <p:spPr bwMode="auto">
            <a:xfrm rot="16200000">
              <a:off x="1464" y="-105"/>
              <a:ext cx="240" cy="2230"/>
            </a:xfrm>
            <a:prstGeom prst="rightBracket">
              <a:avLst>
                <a:gd name="adj" fmla="val 464583"/>
              </a:avLst>
            </a:prstGeom>
            <a:noFill/>
            <a:ln w="38100">
              <a:solidFill>
                <a:srgbClr val="00206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20"/>
            <p:cNvSpPr txBox="1">
              <a:spLocks noChangeArrowheads="1"/>
            </p:cNvSpPr>
            <p:nvPr/>
          </p:nvSpPr>
          <p:spPr bwMode="auto">
            <a:xfrm>
              <a:off x="991" y="538"/>
              <a:ext cx="108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 6 </a:t>
              </a:r>
              <a:r>
                <a:rPr lang="en-US" alt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endPara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0" y="147754"/>
            <a:ext cx="180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altLang="en-US" sz="2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Line 21"/>
          <p:cNvSpPr>
            <a:spLocks noChangeShapeType="1"/>
          </p:cNvSpPr>
          <p:nvPr/>
        </p:nvSpPr>
        <p:spPr bwMode="auto">
          <a:xfrm>
            <a:off x="369455" y="4680672"/>
            <a:ext cx="2438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>
            <a:off x="9790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>
            <a:off x="15886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21982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2807855" y="4528272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AutoShape 26"/>
          <p:cNvSpPr>
            <a:spLocks/>
          </p:cNvSpPr>
          <p:nvPr/>
        </p:nvSpPr>
        <p:spPr bwMode="auto">
          <a:xfrm rot="16200000">
            <a:off x="1398155" y="3270972"/>
            <a:ext cx="381000" cy="22860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636655" y="380766"/>
            <a:ext cx="2406076" cy="1279525"/>
            <a:chOff x="4343400" y="1008784"/>
            <a:chExt cx="2406076" cy="1279525"/>
          </a:xfrm>
        </p:grpSpPr>
        <p:sp>
          <p:nvSpPr>
            <p:cNvPr id="68" name="Text Box 27"/>
            <p:cNvSpPr txBox="1">
              <a:spLocks noChangeArrowheads="1"/>
            </p:cNvSpPr>
            <p:nvPr/>
          </p:nvSpPr>
          <p:spPr bwMode="auto">
            <a:xfrm>
              <a:off x="4734144" y="1008784"/>
              <a:ext cx="1651000" cy="52322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 4 </a:t>
              </a:r>
              <a:r>
                <a:rPr lang="en-US" alt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endPara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Line 7"/>
            <p:cNvSpPr>
              <a:spLocks noChangeShapeType="1"/>
            </p:cNvSpPr>
            <p:nvPr/>
          </p:nvSpPr>
          <p:spPr bwMode="auto">
            <a:xfrm>
              <a:off x="4343400" y="2135909"/>
              <a:ext cx="2406073" cy="0"/>
            </a:xfrm>
            <a:prstGeom prst="line">
              <a:avLst/>
            </a:prstGeom>
            <a:noFill/>
            <a:ln w="38100">
              <a:solidFill>
                <a:srgbClr val="FF2D4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9"/>
            <p:cNvSpPr>
              <a:spLocks noChangeShapeType="1"/>
            </p:cNvSpPr>
            <p:nvPr/>
          </p:nvSpPr>
          <p:spPr bwMode="auto">
            <a:xfrm>
              <a:off x="4920673" y="1983509"/>
              <a:ext cx="0" cy="304800"/>
            </a:xfrm>
            <a:prstGeom prst="line">
              <a:avLst/>
            </a:prstGeom>
            <a:noFill/>
            <a:ln w="38100">
              <a:solidFill>
                <a:srgbClr val="FF2D4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0"/>
            <p:cNvSpPr>
              <a:spLocks noChangeShapeType="1"/>
            </p:cNvSpPr>
            <p:nvPr/>
          </p:nvSpPr>
          <p:spPr bwMode="auto">
            <a:xfrm>
              <a:off x="5530273" y="1983509"/>
              <a:ext cx="0" cy="304800"/>
            </a:xfrm>
            <a:prstGeom prst="line">
              <a:avLst/>
            </a:prstGeom>
            <a:noFill/>
            <a:ln w="38100">
              <a:solidFill>
                <a:srgbClr val="FF2D4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>
              <a:off x="6139873" y="1983509"/>
              <a:ext cx="0" cy="304800"/>
            </a:xfrm>
            <a:prstGeom prst="line">
              <a:avLst/>
            </a:prstGeom>
            <a:noFill/>
            <a:ln w="38100">
              <a:solidFill>
                <a:srgbClr val="FF2D4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2"/>
            <p:cNvSpPr>
              <a:spLocks noChangeShapeType="1"/>
            </p:cNvSpPr>
            <p:nvPr/>
          </p:nvSpPr>
          <p:spPr bwMode="auto">
            <a:xfrm>
              <a:off x="6749473" y="1983509"/>
              <a:ext cx="0" cy="304800"/>
            </a:xfrm>
            <a:prstGeom prst="line">
              <a:avLst/>
            </a:prstGeom>
            <a:noFill/>
            <a:ln w="38100">
              <a:solidFill>
                <a:srgbClr val="FF2D4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AutoShape 19"/>
            <p:cNvSpPr>
              <a:spLocks/>
            </p:cNvSpPr>
            <p:nvPr/>
          </p:nvSpPr>
          <p:spPr bwMode="auto">
            <a:xfrm rot="16200000">
              <a:off x="5369144" y="603177"/>
              <a:ext cx="381000" cy="2379664"/>
            </a:xfrm>
            <a:prstGeom prst="rightBracket">
              <a:avLst>
                <a:gd name="adj" fmla="val 464583"/>
              </a:avLst>
            </a:prstGeom>
            <a:noFill/>
            <a:ln w="38100">
              <a:solidFill>
                <a:srgbClr val="FF00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Group 49"/>
          <p:cNvGrpSpPr>
            <a:grpSpLocks/>
          </p:cNvGrpSpPr>
          <p:nvPr/>
        </p:nvGrpSpPr>
        <p:grpSpPr bwMode="auto">
          <a:xfrm>
            <a:off x="979055" y="1710543"/>
            <a:ext cx="6096000" cy="828674"/>
            <a:chOff x="432" y="1434"/>
            <a:chExt cx="3840" cy="522"/>
          </a:xfrm>
        </p:grpSpPr>
        <p:sp>
          <p:nvSpPr>
            <p:cNvPr id="76" name="AutoShape 31"/>
            <p:cNvSpPr>
              <a:spLocks/>
            </p:cNvSpPr>
            <p:nvPr/>
          </p:nvSpPr>
          <p:spPr bwMode="auto">
            <a:xfrm rot="5400000">
              <a:off x="1296" y="573"/>
              <a:ext cx="192" cy="1920"/>
            </a:xfrm>
            <a:prstGeom prst="rightBrace">
              <a:avLst>
                <a:gd name="adj1" fmla="val 83333"/>
                <a:gd name="adj2" fmla="val 50713"/>
              </a:avLst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77" name="Text Box 33"/>
            <p:cNvSpPr txBox="1">
              <a:spLocks noChangeArrowheads="1"/>
            </p:cNvSpPr>
            <p:nvPr/>
          </p:nvSpPr>
          <p:spPr bwMode="auto">
            <a:xfrm>
              <a:off x="1104" y="1608"/>
              <a:ext cx="61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endPara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AutoShape 32"/>
            <p:cNvSpPr>
              <a:spLocks/>
            </p:cNvSpPr>
            <p:nvPr/>
          </p:nvSpPr>
          <p:spPr bwMode="auto">
            <a:xfrm rot="5400000">
              <a:off x="3216" y="570"/>
              <a:ext cx="192" cy="1920"/>
            </a:xfrm>
            <a:prstGeom prst="rightBrace">
              <a:avLst>
                <a:gd name="adj1" fmla="val 83333"/>
                <a:gd name="adj2" fmla="val 50713"/>
              </a:avLst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Text Box 34"/>
            <p:cNvSpPr txBox="1">
              <a:spLocks noChangeArrowheads="1"/>
            </p:cNvSpPr>
            <p:nvPr/>
          </p:nvSpPr>
          <p:spPr bwMode="auto">
            <a:xfrm>
              <a:off x="3045" y="1626"/>
              <a:ext cx="53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endPara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Rounded Rectangle 79"/>
          <p:cNvSpPr/>
          <p:nvPr/>
        </p:nvSpPr>
        <p:spPr>
          <a:xfrm>
            <a:off x="1261267" y="2676580"/>
            <a:ext cx="4969163" cy="1076181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6433129" y="2678806"/>
            <a:ext cx="4969163" cy="107618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261267" y="2697785"/>
            <a:ext cx="4969163" cy="1076181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can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433128" y="2697785"/>
            <a:ext cx="4969163" cy="107618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can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542888" y="2623846"/>
            <a:ext cx="11044382" cy="3116670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619BC375-7FC7-41C9-A846-45B533415F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sp>
        <p:nvSpPr>
          <p:cNvPr id="85" name="Text Box 38"/>
          <p:cNvSpPr txBox="1">
            <a:spLocks noChangeArrowheads="1"/>
          </p:cNvSpPr>
          <p:nvPr/>
        </p:nvSpPr>
        <p:spPr bwMode="auto">
          <a:xfrm>
            <a:off x="5191467" y="2613156"/>
            <a:ext cx="17472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en-US" sz="28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 Box 39"/>
          <p:cNvSpPr txBox="1">
            <a:spLocks noChangeArrowheads="1"/>
          </p:cNvSpPr>
          <p:nvPr/>
        </p:nvSpPr>
        <p:spPr bwMode="auto">
          <a:xfrm>
            <a:off x="1793280" y="3072780"/>
            <a:ext cx="55692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can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87" name="Text Box 40"/>
          <p:cNvSpPr txBox="1">
            <a:spLocks noChangeArrowheads="1"/>
          </p:cNvSpPr>
          <p:nvPr/>
        </p:nvSpPr>
        <p:spPr bwMode="auto">
          <a:xfrm>
            <a:off x="2551672" y="3563188"/>
            <a:ext cx="39811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  +   4   =   10 (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8" name="Text Box 41"/>
          <p:cNvSpPr txBox="1">
            <a:spLocks noChangeArrowheads="1"/>
          </p:cNvSpPr>
          <p:nvPr/>
        </p:nvSpPr>
        <p:spPr bwMode="auto">
          <a:xfrm>
            <a:off x="2047759" y="4074459"/>
            <a:ext cx="61152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89" name="Text Box 42"/>
          <p:cNvSpPr txBox="1">
            <a:spLocks noChangeArrowheads="1"/>
          </p:cNvSpPr>
          <p:nvPr/>
        </p:nvSpPr>
        <p:spPr bwMode="auto">
          <a:xfrm>
            <a:off x="2535599" y="4575276"/>
            <a:ext cx="3822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   :   2   =    5 (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0" name="Text Box 43"/>
          <p:cNvSpPr txBox="1">
            <a:spLocks noChangeArrowheads="1"/>
          </p:cNvSpPr>
          <p:nvPr/>
        </p:nvSpPr>
        <p:spPr bwMode="auto">
          <a:xfrm>
            <a:off x="4240106" y="5121805"/>
            <a:ext cx="31668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:    5 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542888" y="308682"/>
            <a:ext cx="11044382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301262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5" grpId="0"/>
      <p:bldP spid="86" grpId="0"/>
      <p:bldP spid="87" grpId="0"/>
      <p:bldP spid="88" grpId="0"/>
      <p:bldP spid="89" grpId="0"/>
      <p:bldP spid="90" grpId="0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 21"/>
          <p:cNvSpPr>
            <a:spLocks noChangeShapeType="1"/>
          </p:cNvSpPr>
          <p:nvPr/>
        </p:nvSpPr>
        <p:spPr bwMode="auto">
          <a:xfrm>
            <a:off x="486063" y="2029836"/>
            <a:ext cx="2438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>
            <a:off x="10956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>
            <a:off x="17052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23148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29244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AutoShape 26"/>
          <p:cNvSpPr>
            <a:spLocks/>
          </p:cNvSpPr>
          <p:nvPr/>
        </p:nvSpPr>
        <p:spPr bwMode="auto">
          <a:xfrm rot="16200000">
            <a:off x="1514763" y="620136"/>
            <a:ext cx="381000" cy="22860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6063" y="2639107"/>
            <a:ext cx="11044382" cy="3127360"/>
            <a:chOff x="486063" y="2639107"/>
            <a:chExt cx="11044382" cy="3127360"/>
          </a:xfrm>
        </p:grpSpPr>
        <p:sp>
          <p:nvSpPr>
            <p:cNvPr id="84" name="Rounded Rectangle 83"/>
            <p:cNvSpPr/>
            <p:nvPr/>
          </p:nvSpPr>
          <p:spPr>
            <a:xfrm>
              <a:off x="486063" y="2649797"/>
              <a:ext cx="11044382" cy="3116670"/>
            </a:xfrm>
            <a:prstGeom prst="roundRect">
              <a:avLst/>
            </a:prstGeom>
            <a:solidFill>
              <a:schemeClr val="bg1"/>
            </a:solidFill>
            <a:ln w="28575"/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 Box 38"/>
            <p:cNvSpPr txBox="1">
              <a:spLocks noChangeArrowheads="1"/>
            </p:cNvSpPr>
            <p:nvPr/>
          </p:nvSpPr>
          <p:spPr bwMode="auto">
            <a:xfrm>
              <a:off x="5134642" y="2639107"/>
              <a:ext cx="174722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2800" u="sng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altLang="en-US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 Box 39"/>
            <p:cNvSpPr txBox="1">
              <a:spLocks noChangeArrowheads="1"/>
            </p:cNvSpPr>
            <p:nvPr/>
          </p:nvSpPr>
          <p:spPr bwMode="auto">
            <a:xfrm>
              <a:off x="1736455" y="3098731"/>
              <a:ext cx="556927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dầu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can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87" name="Text Box 40"/>
            <p:cNvSpPr txBox="1">
              <a:spLocks noChangeArrowheads="1"/>
            </p:cNvSpPr>
            <p:nvPr/>
          </p:nvSpPr>
          <p:spPr bwMode="auto">
            <a:xfrm>
              <a:off x="2494847" y="3589139"/>
              <a:ext cx="398112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  +   4   =   10 (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8" name="Text Box 41"/>
            <p:cNvSpPr txBox="1">
              <a:spLocks noChangeArrowheads="1"/>
            </p:cNvSpPr>
            <p:nvPr/>
          </p:nvSpPr>
          <p:spPr bwMode="auto">
            <a:xfrm>
              <a:off x="1990934" y="4100410"/>
              <a:ext cx="611528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dầu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rót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can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89" name="Text Box 42"/>
            <p:cNvSpPr txBox="1">
              <a:spLocks noChangeArrowheads="1"/>
            </p:cNvSpPr>
            <p:nvPr/>
          </p:nvSpPr>
          <p:spPr bwMode="auto">
            <a:xfrm>
              <a:off x="2478774" y="4601227"/>
              <a:ext cx="38220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   :   2   =    5 (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90" name="Text Box 43"/>
            <p:cNvSpPr txBox="1">
              <a:spLocks noChangeArrowheads="1"/>
            </p:cNvSpPr>
            <p:nvPr/>
          </p:nvSpPr>
          <p:spPr bwMode="auto">
            <a:xfrm>
              <a:off x="4183281" y="5129284"/>
              <a:ext cx="316684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:    5  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sp>
        <p:nvSpPr>
          <p:cNvPr id="91" name="Rounded Rectangle 90"/>
          <p:cNvSpPr/>
          <p:nvPr/>
        </p:nvSpPr>
        <p:spPr>
          <a:xfrm>
            <a:off x="574385" y="387770"/>
            <a:ext cx="5346124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300826" y="387769"/>
            <a:ext cx="5229619" cy="196730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83389" y="372510"/>
            <a:ext cx="5346124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309830" y="372509"/>
            <a:ext cx="5229619" cy="196730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619BC375-7FC7-41C9-A846-45B533415F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 21"/>
          <p:cNvSpPr>
            <a:spLocks noChangeShapeType="1"/>
          </p:cNvSpPr>
          <p:nvPr/>
        </p:nvSpPr>
        <p:spPr bwMode="auto">
          <a:xfrm>
            <a:off x="486063" y="2029836"/>
            <a:ext cx="2438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>
            <a:off x="10956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>
            <a:off x="17052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23148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29244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AutoShape 26"/>
          <p:cNvSpPr>
            <a:spLocks/>
          </p:cNvSpPr>
          <p:nvPr/>
        </p:nvSpPr>
        <p:spPr bwMode="auto">
          <a:xfrm rot="16200000">
            <a:off x="1514763" y="620136"/>
            <a:ext cx="381000" cy="22860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6063" y="2639107"/>
            <a:ext cx="11044382" cy="3127360"/>
            <a:chOff x="486063" y="2639107"/>
            <a:chExt cx="11044382" cy="3127360"/>
          </a:xfrm>
        </p:grpSpPr>
        <p:sp>
          <p:nvSpPr>
            <p:cNvPr id="84" name="Rounded Rectangle 83"/>
            <p:cNvSpPr/>
            <p:nvPr/>
          </p:nvSpPr>
          <p:spPr>
            <a:xfrm>
              <a:off x="486063" y="2649797"/>
              <a:ext cx="11044382" cy="3116670"/>
            </a:xfrm>
            <a:prstGeom prst="roundRect">
              <a:avLst/>
            </a:prstGeom>
            <a:solidFill>
              <a:schemeClr val="bg1"/>
            </a:solidFill>
            <a:ln w="28575"/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 Box 38"/>
            <p:cNvSpPr txBox="1">
              <a:spLocks noChangeArrowheads="1"/>
            </p:cNvSpPr>
            <p:nvPr/>
          </p:nvSpPr>
          <p:spPr bwMode="auto">
            <a:xfrm>
              <a:off x="5134642" y="2639107"/>
              <a:ext cx="174722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2800" u="sng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altLang="en-US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 Box 39"/>
            <p:cNvSpPr txBox="1">
              <a:spLocks noChangeArrowheads="1"/>
            </p:cNvSpPr>
            <p:nvPr/>
          </p:nvSpPr>
          <p:spPr bwMode="auto">
            <a:xfrm>
              <a:off x="1736455" y="3098731"/>
              <a:ext cx="556927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dầu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can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87" name="Text Box 40"/>
            <p:cNvSpPr txBox="1">
              <a:spLocks noChangeArrowheads="1"/>
            </p:cNvSpPr>
            <p:nvPr/>
          </p:nvSpPr>
          <p:spPr bwMode="auto">
            <a:xfrm>
              <a:off x="2494847" y="3589139"/>
              <a:ext cx="398112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  +   4   =   10 (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8" name="Text Box 41"/>
            <p:cNvSpPr txBox="1">
              <a:spLocks noChangeArrowheads="1"/>
            </p:cNvSpPr>
            <p:nvPr/>
          </p:nvSpPr>
          <p:spPr bwMode="auto">
            <a:xfrm>
              <a:off x="1990934" y="4100410"/>
              <a:ext cx="611528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dầu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rót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can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89" name="Text Box 42"/>
            <p:cNvSpPr txBox="1">
              <a:spLocks noChangeArrowheads="1"/>
            </p:cNvSpPr>
            <p:nvPr/>
          </p:nvSpPr>
          <p:spPr bwMode="auto">
            <a:xfrm>
              <a:off x="2478774" y="4601227"/>
              <a:ext cx="38220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   :   2   =    5 (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90" name="Text Box 43"/>
            <p:cNvSpPr txBox="1">
              <a:spLocks noChangeArrowheads="1"/>
            </p:cNvSpPr>
            <p:nvPr/>
          </p:nvSpPr>
          <p:spPr bwMode="auto">
            <a:xfrm>
              <a:off x="4183281" y="5129284"/>
              <a:ext cx="316684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:    5  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562262" y="387769"/>
            <a:ext cx="10968183" cy="196730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6?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619BC375-7FC7-41C9-A846-45B533415F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 21"/>
          <p:cNvSpPr>
            <a:spLocks noChangeShapeType="1"/>
          </p:cNvSpPr>
          <p:nvPr/>
        </p:nvSpPr>
        <p:spPr bwMode="auto">
          <a:xfrm>
            <a:off x="486063" y="2029836"/>
            <a:ext cx="2438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>
            <a:off x="10956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>
            <a:off x="17052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23148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29244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AutoShape 26"/>
          <p:cNvSpPr>
            <a:spLocks/>
          </p:cNvSpPr>
          <p:nvPr/>
        </p:nvSpPr>
        <p:spPr bwMode="auto">
          <a:xfrm rot="16200000">
            <a:off x="1514763" y="620136"/>
            <a:ext cx="381000" cy="22860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6063" y="2639107"/>
            <a:ext cx="11044382" cy="3127360"/>
            <a:chOff x="486063" y="2639107"/>
            <a:chExt cx="11044382" cy="3127360"/>
          </a:xfrm>
        </p:grpSpPr>
        <p:sp>
          <p:nvSpPr>
            <p:cNvPr id="84" name="Rounded Rectangle 83"/>
            <p:cNvSpPr/>
            <p:nvPr/>
          </p:nvSpPr>
          <p:spPr>
            <a:xfrm>
              <a:off x="486063" y="2649797"/>
              <a:ext cx="11044382" cy="3116670"/>
            </a:xfrm>
            <a:prstGeom prst="roundRect">
              <a:avLst/>
            </a:prstGeom>
            <a:solidFill>
              <a:schemeClr val="bg1"/>
            </a:solidFill>
            <a:ln w="28575"/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 Box 38"/>
            <p:cNvSpPr txBox="1">
              <a:spLocks noChangeArrowheads="1"/>
            </p:cNvSpPr>
            <p:nvPr/>
          </p:nvSpPr>
          <p:spPr bwMode="auto">
            <a:xfrm>
              <a:off x="5134642" y="2639107"/>
              <a:ext cx="174722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2800" u="sng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altLang="en-US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 Box 39"/>
            <p:cNvSpPr txBox="1">
              <a:spLocks noChangeArrowheads="1"/>
            </p:cNvSpPr>
            <p:nvPr/>
          </p:nvSpPr>
          <p:spPr bwMode="auto">
            <a:xfrm>
              <a:off x="1736455" y="3098731"/>
              <a:ext cx="556927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dầu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can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87" name="Text Box 40"/>
            <p:cNvSpPr txBox="1">
              <a:spLocks noChangeArrowheads="1"/>
            </p:cNvSpPr>
            <p:nvPr/>
          </p:nvSpPr>
          <p:spPr bwMode="auto">
            <a:xfrm>
              <a:off x="2494847" y="3589139"/>
              <a:ext cx="398112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  +   4   =   10 (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8" name="Text Box 41"/>
            <p:cNvSpPr txBox="1">
              <a:spLocks noChangeArrowheads="1"/>
            </p:cNvSpPr>
            <p:nvPr/>
          </p:nvSpPr>
          <p:spPr bwMode="auto">
            <a:xfrm>
              <a:off x="1990934" y="4100410"/>
              <a:ext cx="611528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dầu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rót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can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89" name="Text Box 42"/>
            <p:cNvSpPr txBox="1">
              <a:spLocks noChangeArrowheads="1"/>
            </p:cNvSpPr>
            <p:nvPr/>
          </p:nvSpPr>
          <p:spPr bwMode="auto">
            <a:xfrm>
              <a:off x="2478774" y="4601227"/>
              <a:ext cx="38220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   :   2   =    5 (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90" name="Text Box 43"/>
            <p:cNvSpPr txBox="1">
              <a:spLocks noChangeArrowheads="1"/>
            </p:cNvSpPr>
            <p:nvPr/>
          </p:nvSpPr>
          <p:spPr bwMode="auto">
            <a:xfrm>
              <a:off x="4183281" y="5129284"/>
              <a:ext cx="316684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:    5  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sp>
        <p:nvSpPr>
          <p:cNvPr id="91" name="Rounded Rectangle 90"/>
          <p:cNvSpPr/>
          <p:nvPr/>
        </p:nvSpPr>
        <p:spPr>
          <a:xfrm>
            <a:off x="574385" y="387770"/>
            <a:ext cx="5346124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00826" y="387769"/>
            <a:ext cx="5229619" cy="196730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can.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74385" y="364058"/>
            <a:ext cx="5346124" cy="1967307"/>
          </a:xfrm>
          <a:prstGeom prst="roundRect">
            <a:avLst/>
          </a:prstGeom>
          <a:solidFill>
            <a:schemeClr val="bg1"/>
          </a:soli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can, ta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300826" y="401495"/>
            <a:ext cx="5229619" cy="196730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2D4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can 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619BC375-7FC7-41C9-A846-45B533415F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8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 21"/>
          <p:cNvSpPr>
            <a:spLocks noChangeShapeType="1"/>
          </p:cNvSpPr>
          <p:nvPr/>
        </p:nvSpPr>
        <p:spPr bwMode="auto">
          <a:xfrm>
            <a:off x="486063" y="2029836"/>
            <a:ext cx="2438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22"/>
          <p:cNvSpPr>
            <a:spLocks noChangeShapeType="1"/>
          </p:cNvSpPr>
          <p:nvPr/>
        </p:nvSpPr>
        <p:spPr bwMode="auto">
          <a:xfrm>
            <a:off x="10956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23"/>
          <p:cNvSpPr>
            <a:spLocks noChangeShapeType="1"/>
          </p:cNvSpPr>
          <p:nvPr/>
        </p:nvSpPr>
        <p:spPr bwMode="auto">
          <a:xfrm>
            <a:off x="17052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23148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25"/>
          <p:cNvSpPr>
            <a:spLocks noChangeShapeType="1"/>
          </p:cNvSpPr>
          <p:nvPr/>
        </p:nvSpPr>
        <p:spPr bwMode="auto">
          <a:xfrm>
            <a:off x="2924463" y="1877436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AutoShape 26"/>
          <p:cNvSpPr>
            <a:spLocks/>
          </p:cNvSpPr>
          <p:nvPr/>
        </p:nvSpPr>
        <p:spPr bwMode="auto">
          <a:xfrm rot="16200000">
            <a:off x="1514763" y="620136"/>
            <a:ext cx="381000" cy="2286000"/>
          </a:xfrm>
          <a:prstGeom prst="rightBracket">
            <a:avLst>
              <a:gd name="adj" fmla="val 300000"/>
            </a:avLst>
          </a:prstGeom>
          <a:noFill/>
          <a:ln w="9525">
            <a:solidFill>
              <a:schemeClr val="bg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6063" y="2649797"/>
            <a:ext cx="11044382" cy="3116670"/>
            <a:chOff x="486063" y="2649797"/>
            <a:chExt cx="11044382" cy="3116670"/>
          </a:xfrm>
        </p:grpSpPr>
        <p:sp>
          <p:nvSpPr>
            <p:cNvPr id="84" name="Rounded Rectangle 83"/>
            <p:cNvSpPr/>
            <p:nvPr/>
          </p:nvSpPr>
          <p:spPr>
            <a:xfrm>
              <a:off x="486063" y="2649797"/>
              <a:ext cx="11044382" cy="3116670"/>
            </a:xfrm>
            <a:prstGeom prst="roundRect">
              <a:avLst/>
            </a:prstGeom>
            <a:solidFill>
              <a:schemeClr val="bg1"/>
            </a:solidFill>
            <a:ln w="28575"/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 Box 38"/>
            <p:cNvSpPr txBox="1">
              <a:spLocks noChangeArrowheads="1"/>
            </p:cNvSpPr>
            <p:nvPr/>
          </p:nvSpPr>
          <p:spPr bwMode="auto">
            <a:xfrm>
              <a:off x="5134642" y="2694523"/>
              <a:ext cx="174722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2800" u="sng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u="sng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altLang="en-US" sz="28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 Box 39"/>
            <p:cNvSpPr txBox="1">
              <a:spLocks noChangeArrowheads="1"/>
            </p:cNvSpPr>
            <p:nvPr/>
          </p:nvSpPr>
          <p:spPr bwMode="auto">
            <a:xfrm>
              <a:off x="1736455" y="3154147"/>
              <a:ext cx="556927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dầu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can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87" name="Text Box 40"/>
            <p:cNvSpPr txBox="1">
              <a:spLocks noChangeArrowheads="1"/>
            </p:cNvSpPr>
            <p:nvPr/>
          </p:nvSpPr>
          <p:spPr bwMode="auto">
            <a:xfrm>
              <a:off x="2494847" y="3644555"/>
              <a:ext cx="398112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  +   4   =   10 (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8" name="Text Box 41"/>
            <p:cNvSpPr txBox="1">
              <a:spLocks noChangeArrowheads="1"/>
            </p:cNvSpPr>
            <p:nvPr/>
          </p:nvSpPr>
          <p:spPr bwMode="auto">
            <a:xfrm>
              <a:off x="1990934" y="4155826"/>
              <a:ext cx="611528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dầu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rót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can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</a:p>
          </p:txBody>
        </p:sp>
        <p:sp>
          <p:nvSpPr>
            <p:cNvPr id="89" name="Text Box 42"/>
            <p:cNvSpPr txBox="1">
              <a:spLocks noChangeArrowheads="1"/>
            </p:cNvSpPr>
            <p:nvPr/>
          </p:nvSpPr>
          <p:spPr bwMode="auto">
            <a:xfrm>
              <a:off x="2478774" y="4656643"/>
              <a:ext cx="38220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   :   2   =    5 (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90" name="Text Box 43"/>
            <p:cNvSpPr txBox="1">
              <a:spLocks noChangeArrowheads="1"/>
            </p:cNvSpPr>
            <p:nvPr/>
          </p:nvSpPr>
          <p:spPr bwMode="auto">
            <a:xfrm>
              <a:off x="4183281" y="5120048"/>
              <a:ext cx="316684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:    5  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lít</a:t>
              </a:r>
              <a:r>
                <a:rPr lang="en-US" alt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562262" y="372510"/>
            <a:ext cx="10968183" cy="19673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ta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+ 6.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619BC375-7FC7-41C9-A846-45B533415F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3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C8F3600-0C35-474A-8AE5-7B1F1E30E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002" y="420210"/>
            <a:ext cx="8473759" cy="485089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73B268F-5A2C-4C2E-B1A3-0353A5266A2F}"/>
              </a:ext>
            </a:extLst>
          </p:cNvPr>
          <p:cNvSpPr/>
          <p:nvPr/>
        </p:nvSpPr>
        <p:spPr>
          <a:xfrm>
            <a:off x="4511357" y="1707513"/>
            <a:ext cx="6883433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ta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+ 6.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AD70603B-DF64-45BF-82B3-D531D3211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3057" y="0"/>
            <a:ext cx="4077928" cy="148199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70D18BC6-62C8-4953-B819-090A5A3036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E12E6FA-E338-4963-9B23-042468CBB0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782" y="1189941"/>
            <a:ext cx="4346145" cy="56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598</TotalTime>
  <Words>967</Words>
  <Application>Microsoft Office PowerPoint</Application>
  <PresentationFormat>Custom</PresentationFormat>
  <Paragraphs>134</Paragraphs>
  <Slides>24</Slides>
  <Notes>24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UVN Huong Que Nang</vt:lpstr>
      <vt:lpstr>inpin heiti</vt:lpstr>
      <vt:lpstr>微软雅黑</vt:lpstr>
      <vt:lpstr>UTM Thanh Nhac TL</vt:lpstr>
      <vt:lpstr>UTM Futura Extra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</dc:title>
  <dc:creator>123</dc:creator>
  <cp:keywords>VIET BAO</cp:keywords>
  <cp:lastModifiedBy>SKY</cp:lastModifiedBy>
  <cp:revision>72</cp:revision>
  <dcterms:created xsi:type="dcterms:W3CDTF">2017-09-10T07:00:02Z</dcterms:created>
  <dcterms:modified xsi:type="dcterms:W3CDTF">2022-10-04T09:07:09Z</dcterms:modified>
</cp:coreProperties>
</file>