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17.xml" ContentType="application/vnd.openxmlformats-officedocument.presentationml.notesSlide+xml"/>
  <Override PartName="/ppt/theme/themeOverride19.xml" ContentType="application/vnd.openxmlformats-officedocument.themeOverride+xml"/>
  <Override PartName="/ppt/notesSlides/notesSlide18.xml" ContentType="application/vnd.openxmlformats-officedocument.presentationml.notesSlide+xml"/>
  <Override PartName="/ppt/theme/themeOverride20.xml" ContentType="application/vnd.openxmlformats-officedocument.themeOverride+xml"/>
  <Override PartName="/ppt/notesSlides/notesSlide19.xml" ContentType="application/vnd.openxmlformats-officedocument.presentationml.notesSlide+xml"/>
  <Override PartName="/ppt/theme/themeOverride21.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1" r:id="rId2"/>
    <p:sldId id="383" r:id="rId3"/>
    <p:sldId id="267" r:id="rId4"/>
    <p:sldId id="260" r:id="rId5"/>
    <p:sldId id="392" r:id="rId6"/>
    <p:sldId id="259" r:id="rId7"/>
    <p:sldId id="268" r:id="rId8"/>
    <p:sldId id="384" r:id="rId9"/>
    <p:sldId id="386" r:id="rId10"/>
    <p:sldId id="385" r:id="rId11"/>
    <p:sldId id="291" r:id="rId12"/>
    <p:sldId id="394" r:id="rId13"/>
    <p:sldId id="387" r:id="rId14"/>
    <p:sldId id="388" r:id="rId15"/>
    <p:sldId id="270" r:id="rId16"/>
    <p:sldId id="390" r:id="rId17"/>
    <p:sldId id="393" r:id="rId18"/>
    <p:sldId id="265" r:id="rId19"/>
    <p:sldId id="382" r:id="rId20"/>
    <p:sldId id="294" r:id="rId21"/>
    <p:sldId id="266" r:id="rId22"/>
  </p:sldIdLst>
  <p:sldSz cx="12192000" cy="6858000"/>
  <p:notesSz cx="6858000" cy="9144000"/>
  <p:embeddedFontLst>
    <p:embeddedFont>
      <p:font typeface="Calibri Light" panose="020F0302020204030204" pitchFamily="34" charset="0"/>
      <p:regular r:id="rId24"/>
      <p:italic r:id="rId25"/>
    </p:embeddedFont>
    <p:embeddedFont>
      <p:font typeface="UTM Deutsch Gothic" panose="02040603050506020204" pitchFamily="18" charset="0"/>
      <p:regular r:id="rId26"/>
    </p:embeddedFont>
    <p:embeddedFont>
      <p:font typeface="Calibri" panose="020F0502020204030204" pitchFamily="34" charset="0"/>
      <p:regular r:id="rId27"/>
      <p:bold r:id="rId28"/>
      <p:italic r:id="rId29"/>
      <p:boldItalic r:id="rId30"/>
    </p:embeddedFont>
    <p:embeddedFont>
      <p:font typeface="UTM Azuki" panose="02040603050506020204" pitchFamily="18" charset="0"/>
      <p:regular r:id="rId31"/>
    </p:embeddedFont>
    <p:embeddedFont>
      <p:font typeface="UTM Dai Co Viet" panose="02040603050506020204" pitchFamily="18" charset="0"/>
      <p:regular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278D"/>
    <a:srgbClr val="3B1D69"/>
    <a:srgbClr val="B400B4"/>
    <a:srgbClr val="660066"/>
    <a:srgbClr val="FFFF99"/>
    <a:srgbClr val="37A636"/>
    <a:srgbClr val="FFFF66"/>
    <a:srgbClr val="FAA619"/>
    <a:srgbClr val="934A9A"/>
    <a:srgbClr val="F1D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15" autoAdjust="0"/>
    <p:restoredTop sz="90926" autoAdjust="0"/>
  </p:normalViewPr>
  <p:slideViewPr>
    <p:cSldViewPr snapToGrid="0">
      <p:cViewPr varScale="1">
        <p:scale>
          <a:sx n="81" d="100"/>
          <a:sy n="81" d="100"/>
        </p:scale>
        <p:origin x="60" y="90"/>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2022/10/19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70551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10</a:t>
            </a:fld>
            <a:endParaRPr lang="zh-CN" altLang="en-US"/>
          </a:p>
        </p:txBody>
      </p:sp>
    </p:spTree>
    <p:extLst>
      <p:ext uri="{BB962C8B-B14F-4D97-AF65-F5344CB8AC3E}">
        <p14:creationId xmlns:p14="http://schemas.microsoft.com/office/powerpoint/2010/main" val="3885043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11</a:t>
            </a:fld>
            <a:endParaRPr lang="zh-CN" altLang="en-US"/>
          </a:p>
        </p:txBody>
      </p:sp>
    </p:spTree>
    <p:extLst>
      <p:ext uri="{BB962C8B-B14F-4D97-AF65-F5344CB8AC3E}">
        <p14:creationId xmlns:p14="http://schemas.microsoft.com/office/powerpoint/2010/main" val="1749872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12</a:t>
            </a:fld>
            <a:endParaRPr lang="zh-CN" altLang="en-US"/>
          </a:p>
        </p:txBody>
      </p:sp>
    </p:spTree>
    <p:extLst>
      <p:ext uri="{BB962C8B-B14F-4D97-AF65-F5344CB8AC3E}">
        <p14:creationId xmlns:p14="http://schemas.microsoft.com/office/powerpoint/2010/main" val="131840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34663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14</a:t>
            </a:fld>
            <a:endParaRPr lang="zh-CN" altLang="en-US"/>
          </a:p>
        </p:txBody>
      </p:sp>
    </p:spTree>
    <p:extLst>
      <p:ext uri="{BB962C8B-B14F-4D97-AF65-F5344CB8AC3E}">
        <p14:creationId xmlns:p14="http://schemas.microsoft.com/office/powerpoint/2010/main" val="340505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15</a:t>
            </a:fld>
            <a:endParaRPr lang="zh-CN" altLang="en-US"/>
          </a:p>
        </p:txBody>
      </p:sp>
    </p:spTree>
    <p:extLst>
      <p:ext uri="{BB962C8B-B14F-4D97-AF65-F5344CB8AC3E}">
        <p14:creationId xmlns:p14="http://schemas.microsoft.com/office/powerpoint/2010/main" val="23618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16</a:t>
            </a:fld>
            <a:endParaRPr lang="zh-CN" altLang="en-US"/>
          </a:p>
        </p:txBody>
      </p:sp>
    </p:spTree>
    <p:extLst>
      <p:ext uri="{BB962C8B-B14F-4D97-AF65-F5344CB8AC3E}">
        <p14:creationId xmlns:p14="http://schemas.microsoft.com/office/powerpoint/2010/main" val="217695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18</a:t>
            </a:fld>
            <a:endParaRPr lang="zh-CN" altLang="en-US"/>
          </a:p>
        </p:txBody>
      </p:sp>
    </p:spTree>
    <p:extLst>
      <p:ext uri="{BB962C8B-B14F-4D97-AF65-F5344CB8AC3E}">
        <p14:creationId xmlns:p14="http://schemas.microsoft.com/office/powerpoint/2010/main" val="3456361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19</a:t>
            </a:fld>
            <a:endParaRPr lang="zh-CN" altLang="en-US"/>
          </a:p>
        </p:txBody>
      </p:sp>
    </p:spTree>
    <p:extLst>
      <p:ext uri="{BB962C8B-B14F-4D97-AF65-F5344CB8AC3E}">
        <p14:creationId xmlns:p14="http://schemas.microsoft.com/office/powerpoint/2010/main" val="51136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20</a:t>
            </a:fld>
            <a:endParaRPr lang="zh-CN" altLang="en-US"/>
          </a:p>
        </p:txBody>
      </p:sp>
    </p:spTree>
    <p:extLst>
      <p:ext uri="{BB962C8B-B14F-4D97-AF65-F5344CB8AC3E}">
        <p14:creationId xmlns:p14="http://schemas.microsoft.com/office/powerpoint/2010/main" val="14733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Mời</a:t>
            </a:r>
            <a:r>
              <a:rPr lang="en-US" baseline="0" smtClean="0"/>
              <a:t> các em cùng vào rạp xiếc thưởng thức một số tiết mục xiếc ngựa hay </a:t>
            </a:r>
            <a:endParaRPr lang="en-US"/>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514472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21</a:t>
            </a:fld>
            <a:endParaRPr lang="zh-CN" altLang="en-US"/>
          </a:p>
        </p:txBody>
      </p:sp>
    </p:spTree>
    <p:extLst>
      <p:ext uri="{BB962C8B-B14F-4D97-AF65-F5344CB8AC3E}">
        <p14:creationId xmlns:p14="http://schemas.microsoft.com/office/powerpoint/2010/main" val="251468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GV hỏi</a:t>
            </a:r>
            <a:r>
              <a:rPr lang="en-US" altLang="zh-CN" baseline="0" smtClean="0"/>
              <a:t> các câu hỏi khai thác tranh, kết hợp phim vừa xem dẫn vào bài học</a:t>
            </a:r>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34283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4</a:t>
            </a:fld>
            <a:endParaRPr lang="zh-CN" altLang="en-US"/>
          </a:p>
        </p:txBody>
      </p:sp>
    </p:spTree>
    <p:extLst>
      <p:ext uri="{BB962C8B-B14F-4D97-AF65-F5344CB8AC3E}">
        <p14:creationId xmlns:p14="http://schemas.microsoft.com/office/powerpoint/2010/main" val="36192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5</a:t>
            </a:fld>
            <a:endParaRPr lang="zh-CN" altLang="en-US"/>
          </a:p>
        </p:txBody>
      </p:sp>
    </p:spTree>
    <p:extLst>
      <p:ext uri="{BB962C8B-B14F-4D97-AF65-F5344CB8AC3E}">
        <p14:creationId xmlns:p14="http://schemas.microsoft.com/office/powerpoint/2010/main" val="199309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6</a:t>
            </a:fld>
            <a:endParaRPr lang="zh-CN" altLang="en-US"/>
          </a:p>
        </p:txBody>
      </p:sp>
    </p:spTree>
    <p:extLst>
      <p:ext uri="{BB962C8B-B14F-4D97-AF65-F5344CB8AC3E}">
        <p14:creationId xmlns:p14="http://schemas.microsoft.com/office/powerpoint/2010/main" val="1660212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7</a:t>
            </a:fld>
            <a:endParaRPr lang="zh-CN" altLang="en-US"/>
          </a:p>
        </p:txBody>
      </p:sp>
    </p:spTree>
    <p:extLst>
      <p:ext uri="{BB962C8B-B14F-4D97-AF65-F5344CB8AC3E}">
        <p14:creationId xmlns:p14="http://schemas.microsoft.com/office/powerpoint/2010/main" val="239142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8</a:t>
            </a:fld>
            <a:endParaRPr lang="zh-CN" altLang="en-US"/>
          </a:p>
        </p:txBody>
      </p:sp>
    </p:spTree>
    <p:extLst>
      <p:ext uri="{BB962C8B-B14F-4D97-AF65-F5344CB8AC3E}">
        <p14:creationId xmlns:p14="http://schemas.microsoft.com/office/powerpoint/2010/main" val="69882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9</a:t>
            </a:fld>
            <a:endParaRPr lang="zh-CN" altLang="en-US"/>
          </a:p>
        </p:txBody>
      </p:sp>
    </p:spTree>
    <p:extLst>
      <p:ext uri="{BB962C8B-B14F-4D97-AF65-F5344CB8AC3E}">
        <p14:creationId xmlns:p14="http://schemas.microsoft.com/office/powerpoint/2010/main" val="334287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74776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017">
    <p:spTree>
      <p:nvGrpSpPr>
        <p:cNvPr id="1" name=""/>
        <p:cNvGrpSpPr/>
        <p:nvPr/>
      </p:nvGrpSpPr>
      <p:grpSpPr>
        <a:xfrm>
          <a:off x="0" y="0"/>
          <a:ext cx="0" cy="0"/>
          <a:chOff x="0" y="0"/>
          <a:chExt cx="0" cy="0"/>
        </a:xfrm>
      </p:grpSpPr>
      <p:sp>
        <p:nvSpPr>
          <p:cNvPr id="15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5" name="placeholder.jpg"/>
          <p:cNvSpPr>
            <a:spLocks noGrp="1"/>
          </p:cNvSpPr>
          <p:nvPr>
            <p:ph type="pic" idx="13"/>
          </p:nvPr>
        </p:nvSpPr>
        <p:spPr>
          <a:xfrm>
            <a:off x="0" y="0"/>
            <a:ext cx="12192050" cy="6858000"/>
          </a:xfrm>
          <a:prstGeom prst="rect">
            <a:avLst/>
          </a:prstGeom>
          <a:solidFill>
            <a:srgbClr val="934A9A"/>
          </a:solidFill>
        </p:spPr>
        <p:txBody>
          <a:bodyPr lIns="91439" tIns="45719" rIns="91439" bIns="45719">
            <a:noAutofit/>
          </a:bodyPr>
          <a:lstStyle/>
          <a:p>
            <a:endParaRPr/>
          </a:p>
        </p:txBody>
      </p:sp>
    </p:spTree>
    <p:extLst>
      <p:ext uri="{BB962C8B-B14F-4D97-AF65-F5344CB8AC3E}">
        <p14:creationId xmlns:p14="http://schemas.microsoft.com/office/powerpoint/2010/main" val="249677503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49">
    <p:spTree>
      <p:nvGrpSpPr>
        <p:cNvPr id="1" name=""/>
        <p:cNvGrpSpPr/>
        <p:nvPr/>
      </p:nvGrpSpPr>
      <p:grpSpPr>
        <a:xfrm>
          <a:off x="0" y="0"/>
          <a:ext cx="0" cy="0"/>
          <a:chOff x="0" y="0"/>
          <a:chExt cx="0" cy="0"/>
        </a:xfrm>
      </p:grpSpPr>
      <p:sp>
        <p:nvSpPr>
          <p:cNvPr id="5" name="Shape 20">
            <a:extLst>
              <a:ext uri="{FF2B5EF4-FFF2-40B4-BE49-F238E27FC236}">
                <a16:creationId xmlns:a16="http://schemas.microsoft.com/office/drawing/2014/main" id="{B985BFB0-F59F-4F43-8E38-2AED29FE99C8}"/>
              </a:ext>
            </a:extLst>
          </p:cNvPr>
          <p:cNvSpPr>
            <a:spLocks noGrp="1"/>
          </p:cNvSpPr>
          <p:nvPr>
            <p:ph type="pic" idx="18"/>
          </p:nvPr>
        </p:nvSpPr>
        <p:spPr>
          <a:xfrm flipH="1">
            <a:off x="1362789" y="2171513"/>
            <a:ext cx="1706067" cy="3641154"/>
          </a:xfrm>
          <a:prstGeom prst="roundRect">
            <a:avLst>
              <a:gd name="adj" fmla="val 12018"/>
            </a:avLst>
          </a:prstGeom>
          <a:solidFill>
            <a:srgbClr val="934A9A"/>
          </a:solidFill>
        </p:spPr>
        <p:txBody>
          <a:bodyPr lIns="91439" tIns="45719" rIns="91439" bIns="45719">
            <a:noAutofit/>
          </a:bodyPr>
          <a:lstStyle>
            <a:lvl1pPr marL="0" marR="0" indent="0" algn="l" defTabSz="1340673" rtl="0" eaLnBrk="1" fontAlgn="auto" latinLnBrk="0" hangingPunct="1">
              <a:lnSpc>
                <a:spcPct val="100000"/>
              </a:lnSpc>
              <a:spcBef>
                <a:spcPts val="0"/>
              </a:spcBef>
              <a:spcAft>
                <a:spcPts val="0"/>
              </a:spcAft>
              <a:buClrTx/>
              <a:buSzTx/>
              <a:buFontTx/>
              <a:buNone/>
              <a:tabLst/>
              <a:defRPr sz="3000" b="0" i="0" u="none"/>
            </a:lvl1pPr>
          </a:lstStyle>
          <a:p>
            <a:endParaRPr lang="de-DE" dirty="0"/>
          </a:p>
          <a:p>
            <a:r>
              <a:rPr lang="de-DE" dirty="0"/>
              <a:t>- Drop Image </a:t>
            </a:r>
            <a:r>
              <a:rPr lang="de-DE" dirty="0" err="1"/>
              <a:t>here</a:t>
            </a:r>
            <a:endParaRPr lang="de-DE" dirty="0"/>
          </a:p>
        </p:txBody>
      </p:sp>
      <p:sp>
        <p:nvSpPr>
          <p:cNvPr id="6" name="Shape 20">
            <a:extLst>
              <a:ext uri="{FF2B5EF4-FFF2-40B4-BE49-F238E27FC236}">
                <a16:creationId xmlns:a16="http://schemas.microsoft.com/office/drawing/2014/main" id="{BA901723-3242-1A4B-9591-FA8B2808F0FA}"/>
              </a:ext>
            </a:extLst>
          </p:cNvPr>
          <p:cNvSpPr>
            <a:spLocks noGrp="1"/>
          </p:cNvSpPr>
          <p:nvPr>
            <p:ph type="pic" idx="19"/>
          </p:nvPr>
        </p:nvSpPr>
        <p:spPr>
          <a:xfrm flipH="1">
            <a:off x="3940195" y="2171513"/>
            <a:ext cx="1706067" cy="3641154"/>
          </a:xfrm>
          <a:prstGeom prst="roundRect">
            <a:avLst>
              <a:gd name="adj" fmla="val 12018"/>
            </a:avLst>
          </a:prstGeom>
          <a:solidFill>
            <a:srgbClr val="934A9A"/>
          </a:solidFill>
        </p:spPr>
        <p:txBody>
          <a:bodyPr lIns="91439" tIns="45719" rIns="91439" bIns="45719">
            <a:noAutofit/>
          </a:bodyPr>
          <a:lstStyle>
            <a:lvl1pPr marL="0" marR="0" indent="0" algn="l" defTabSz="1340673" rtl="0" eaLnBrk="1" fontAlgn="auto" latinLnBrk="0" hangingPunct="1">
              <a:lnSpc>
                <a:spcPct val="100000"/>
              </a:lnSpc>
              <a:spcBef>
                <a:spcPts val="0"/>
              </a:spcBef>
              <a:spcAft>
                <a:spcPts val="0"/>
              </a:spcAft>
              <a:buClrTx/>
              <a:buSzTx/>
              <a:buFontTx/>
              <a:buNone/>
              <a:tabLst/>
              <a:defRPr sz="3000" b="0" i="0" u="none"/>
            </a:lvl1pPr>
          </a:lstStyle>
          <a:p>
            <a:endParaRPr lang="de-DE" dirty="0"/>
          </a:p>
          <a:p>
            <a:r>
              <a:rPr lang="de-DE" dirty="0"/>
              <a:t>- Drop Image </a:t>
            </a:r>
            <a:r>
              <a:rPr lang="de-DE" dirty="0" err="1"/>
              <a:t>here</a:t>
            </a:r>
            <a:endParaRPr lang="de-DE" dirty="0"/>
          </a:p>
        </p:txBody>
      </p:sp>
      <p:sp>
        <p:nvSpPr>
          <p:cNvPr id="438"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993130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63252" y="-1846963"/>
            <a:ext cx="1317522" cy="105396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829" r:id="rId3"/>
    <p:sldLayoutId id="2147483830" r:id="rId4"/>
  </p:sldLayoutIdLst>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1.xml"/><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openxmlformats.org/officeDocument/2006/relationships/image" Target="../media/image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3.xml"/><Relationship Id="rId5"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18.xml"/><Relationship Id="rId5" Type="http://schemas.openxmlformats.org/officeDocument/2006/relationships/image" Target="../media/image1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hemeOverride" Target="../theme/themeOverride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hemeOverride" Target="../theme/themeOverride20.xml"/><Relationship Id="rId5" Type="http://schemas.openxmlformats.org/officeDocument/2006/relationships/image" Target="../media/image2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1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6E946E5-0D4F-46D4-B641-0E4E344FF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54786" y="-2654785"/>
            <a:ext cx="6882431" cy="12192002"/>
          </a:xfrm>
          <a:prstGeom prst="rect">
            <a:avLst/>
          </a:prstGeom>
        </p:spPr>
      </p:pic>
      <p:pic>
        <p:nvPicPr>
          <p:cNvPr id="6" name="图片 5">
            <a:extLst>
              <a:ext uri="{FF2B5EF4-FFF2-40B4-BE49-F238E27FC236}">
                <a16:creationId xmlns:a16="http://schemas.microsoft.com/office/drawing/2014/main" id="{169972F1-37A7-47C0-BA35-C63E1CB4A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922" y="538223"/>
            <a:ext cx="7144168" cy="5805986"/>
          </a:xfrm>
          <a:prstGeom prst="rect">
            <a:avLst/>
          </a:prstGeom>
        </p:spPr>
      </p:pic>
      <p:sp>
        <p:nvSpPr>
          <p:cNvPr id="10" name="Rectangle 27">
            <a:extLst>
              <a:ext uri="{FF2B5EF4-FFF2-40B4-BE49-F238E27FC236}">
                <a16:creationId xmlns:a16="http://schemas.microsoft.com/office/drawing/2014/main" id="{23F69C7C-4C3C-4FF0-A85F-F52737D90435}"/>
              </a:ext>
            </a:extLst>
          </p:cNvPr>
          <p:cNvSpPr txBox="1"/>
          <p:nvPr/>
        </p:nvSpPr>
        <p:spPr>
          <a:xfrm>
            <a:off x="7550011" y="1149670"/>
            <a:ext cx="3048002" cy="3427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smtClean="0">
                <a:solidFill>
                  <a:srgbClr val="FAA619"/>
                </a:solidFill>
                <a:latin typeface="UTM Azuki" panose="02040603050506020204" pitchFamily="18" charset="0"/>
              </a:rPr>
              <a:t>KHỞI ĐỘNG</a:t>
            </a:r>
            <a:endParaRPr lang="en-US" sz="9600" kern="0">
              <a:solidFill>
                <a:srgbClr val="FAA619"/>
              </a:solidFill>
              <a:latin typeface="UTM Azuki" panose="02040603050506020204" pitchFamily="18" charset="0"/>
            </a:endParaRPr>
          </a:p>
        </p:txBody>
      </p:sp>
      <p:sp>
        <p:nvSpPr>
          <p:cNvPr id="20" name="Rectangle 19"/>
          <p:cNvSpPr/>
          <p:nvPr/>
        </p:nvSpPr>
        <p:spPr>
          <a:xfrm>
            <a:off x="0" y="6534835"/>
            <a:ext cx="809837" cy="323165"/>
          </a:xfrm>
          <a:prstGeom prst="rect">
            <a:avLst/>
          </a:prstGeom>
          <a:noFill/>
        </p:spPr>
        <p:txBody>
          <a:bodyPr wrap="none" lIns="91440" tIns="45720" rIns="91440" bIns="45720">
            <a:spAutoFit/>
          </a:bodyPr>
          <a:lstStyle/>
          <a:p>
            <a:pPr algn="ctr"/>
            <a:r>
              <a:rPr lang="en-US" sz="1500" b="0" cap="none" spc="0" smtClean="0">
                <a:ln w="0"/>
                <a:solidFill>
                  <a:srgbClr val="50278D"/>
                </a:solidFill>
                <a:effectLst/>
                <a:latin typeface="UTM Dai Co Viet" panose="02040603050506020204" pitchFamily="18" charset="0"/>
              </a:rPr>
              <a:t>KTUTS</a:t>
            </a:r>
            <a:endParaRPr lang="en-US" sz="1500" b="0" cap="none" spc="0">
              <a:ln w="0"/>
              <a:solidFill>
                <a:srgbClr val="50278D"/>
              </a:solidFill>
              <a:effectLst/>
              <a:latin typeface="UTM Dai Co Viet" panose="02040603050506020204" pitchFamily="18" charset="0"/>
            </a:endParaRPr>
          </a:p>
        </p:txBody>
      </p:sp>
    </p:spTree>
    <p:extLst>
      <p:ext uri="{BB962C8B-B14F-4D97-AF65-F5344CB8AC3E}">
        <p14:creationId xmlns:p14="http://schemas.microsoft.com/office/powerpoint/2010/main" val="896018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down)">
                                      <p:cBhvr>
                                        <p:cTn id="16" dur="145">
                                          <p:stCondLst>
                                            <p:cond delay="0"/>
                                          </p:stCondLst>
                                        </p:cTn>
                                        <p:tgtEl>
                                          <p:spTgt spid="10"/>
                                        </p:tgtEl>
                                      </p:cBhvr>
                                    </p:animEffect>
                                    <p:anim calcmode="lin" valueType="num">
                                      <p:cBhvr>
                                        <p:cTn id="17"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2" dur="7">
                                          <p:stCondLst>
                                            <p:cond delay="162"/>
                                          </p:stCondLst>
                                        </p:cTn>
                                        <p:tgtEl>
                                          <p:spTgt spid="10"/>
                                        </p:tgtEl>
                                      </p:cBhvr>
                                      <p:to x="100000" y="60000"/>
                                    </p:animScale>
                                    <p:animScale>
                                      <p:cBhvr>
                                        <p:cTn id="23" dur="41" decel="50000">
                                          <p:stCondLst>
                                            <p:cond delay="169"/>
                                          </p:stCondLst>
                                        </p:cTn>
                                        <p:tgtEl>
                                          <p:spTgt spid="10"/>
                                        </p:tgtEl>
                                      </p:cBhvr>
                                      <p:to x="100000" y="100000"/>
                                    </p:animScale>
                                    <p:animScale>
                                      <p:cBhvr>
                                        <p:cTn id="24" dur="7">
                                          <p:stCondLst>
                                            <p:cond delay="328"/>
                                          </p:stCondLst>
                                        </p:cTn>
                                        <p:tgtEl>
                                          <p:spTgt spid="10"/>
                                        </p:tgtEl>
                                      </p:cBhvr>
                                      <p:to x="100000" y="80000"/>
                                    </p:animScale>
                                    <p:animScale>
                                      <p:cBhvr>
                                        <p:cTn id="25" dur="41" decel="50000">
                                          <p:stCondLst>
                                            <p:cond delay="335"/>
                                          </p:stCondLst>
                                        </p:cTn>
                                        <p:tgtEl>
                                          <p:spTgt spid="10"/>
                                        </p:tgtEl>
                                      </p:cBhvr>
                                      <p:to x="100000" y="100000"/>
                                    </p:animScale>
                                    <p:animScale>
                                      <p:cBhvr>
                                        <p:cTn id="26" dur="7">
                                          <p:stCondLst>
                                            <p:cond delay="410"/>
                                          </p:stCondLst>
                                        </p:cTn>
                                        <p:tgtEl>
                                          <p:spTgt spid="10"/>
                                        </p:tgtEl>
                                      </p:cBhvr>
                                      <p:to x="100000" y="90000"/>
                                    </p:animScale>
                                    <p:animScale>
                                      <p:cBhvr>
                                        <p:cTn id="27" dur="41" decel="50000">
                                          <p:stCondLst>
                                            <p:cond delay="417"/>
                                          </p:stCondLst>
                                        </p:cTn>
                                        <p:tgtEl>
                                          <p:spTgt spid="10"/>
                                        </p:tgtEl>
                                      </p:cBhvr>
                                      <p:to x="100000" y="100000"/>
                                    </p:animScale>
                                    <p:animScale>
                                      <p:cBhvr>
                                        <p:cTn id="28" dur="7">
                                          <p:stCondLst>
                                            <p:cond delay="452"/>
                                          </p:stCondLst>
                                        </p:cTn>
                                        <p:tgtEl>
                                          <p:spTgt spid="10"/>
                                        </p:tgtEl>
                                      </p:cBhvr>
                                      <p:to x="100000" y="95000"/>
                                    </p:animScale>
                                    <p:animScale>
                                      <p:cBhvr>
                                        <p:cTn id="29" dur="41" decel="50000">
                                          <p:stCondLst>
                                            <p:cond delay="45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smtClean="0">
                <a:solidFill>
                  <a:srgbClr val="002060"/>
                </a:solidFill>
                <a:latin typeface="Times New Roman" panose="02020603050405020304" pitchFamily="18" charset="0"/>
                <a:cs typeface="Times New Roman" panose="02020603050405020304" pitchFamily="18" charset="0"/>
              </a:rPr>
              <a:t>2. </a:t>
            </a:r>
            <a:r>
              <a:rPr lang="vi-VN" sz="3200" b="1" smtClean="0">
                <a:solidFill>
                  <a:srgbClr val="002060"/>
                </a:solidFill>
                <a:latin typeface="Times New Roman" panose="02020603050405020304" pitchFamily="18" charset="0"/>
                <a:cs typeface="Times New Roman" panose="02020603050405020304" pitchFamily="18" charset="0"/>
              </a:rPr>
              <a:t>Bạn </a:t>
            </a:r>
            <a:r>
              <a:rPr lang="vi-VN" sz="3200" b="1">
                <a:solidFill>
                  <a:srgbClr val="002060"/>
                </a:solidFill>
                <a:latin typeface="Times New Roman" panose="02020603050405020304" pitchFamily="18" charset="0"/>
                <a:cs typeface="Times New Roman" panose="02020603050405020304" pitchFamily="18" charset="0"/>
              </a:rPr>
              <a:t>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446079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d) Đoạn 4:</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a:t>
            </a:r>
            <a:r>
              <a:rPr lang="vi-VN" sz="3200" b="1" smtClean="0">
                <a:ln w="0"/>
                <a:solidFill>
                  <a:srgbClr val="002060"/>
                </a:solidFill>
                <a:effectLst>
                  <a:outerShdw blurRad="38100" dist="19050" dir="2700000" algn="tl" rotWithShape="0">
                    <a:schemeClr val="dk1">
                      <a:alpha val="40000"/>
                    </a:schemeClr>
                  </a:outerShdw>
                </a:effectLst>
                <a:latin typeface="+mj-lt"/>
              </a:rPr>
              <a:t>biến: </a:t>
            </a:r>
            <a:r>
              <a:rPr lang="vi-VN" sz="3200" b="1">
                <a:ln w="0"/>
                <a:solidFill>
                  <a:srgbClr val="008000"/>
                </a:solidFill>
                <a:effectLst>
                  <a:outerShdw blurRad="38100" dist="19050" dir="2700000" algn="tl" rotWithShape="0">
                    <a:schemeClr val="dk1">
                      <a:alpha val="40000"/>
                    </a:schemeClr>
                  </a:outerShdw>
                </a:effectLst>
                <a:latin typeface="+mj-lt"/>
              </a:rPr>
              <a:t>Cứ mỗi lần Va-li-a bước ra sàn diễn, những tràng vỗ tay nồng nhiệt lại vang lên. Chỉ trong nháy mắt, cô đã đứng trên lưng ngựa, tay ôm cây đàn vĩ cầm. Rồi tiếng đàn cất lên. Vẻ thán phục lộ rõ trên gương mặt từng khán giả.</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a:t>
            </a:r>
          </a:p>
        </p:txBody>
      </p:sp>
      <p:pic>
        <p:nvPicPr>
          <p:cNvPr id="12" name="图片 7" descr="图片包含 室内&#10;&#10;自动生成的说明">
            <a:extLst>
              <a:ext uri="{FF2B5EF4-FFF2-40B4-BE49-F238E27FC236}">
                <a16:creationId xmlns:a16="http://schemas.microsoft.com/office/drawing/2014/main" id="{91F47E3F-7F15-41E7-846B-C7A15F132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0879" y="1803993"/>
            <a:ext cx="2820632" cy="3610360"/>
          </a:xfrm>
          <a:prstGeom prst="rect">
            <a:avLst/>
          </a:prstGeom>
        </p:spPr>
      </p:pic>
    </p:spTree>
    <p:extLst>
      <p:ext uri="{BB962C8B-B14F-4D97-AF65-F5344CB8AC3E}">
        <p14:creationId xmlns:p14="http://schemas.microsoft.com/office/powerpoint/2010/main" val="3115583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7" presetClass="entr" presetSubtype="0"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占位符 5" descr="图片包含 玩具&#10;&#10;自动生成的说明">
            <a:extLst>
              <a:ext uri="{FF2B5EF4-FFF2-40B4-BE49-F238E27FC236}">
                <a16:creationId xmlns:a16="http://schemas.microsoft.com/office/drawing/2014/main" id="{146EE878-7DB6-4069-968C-51E03EC1F0BF}"/>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t="34553" b="34553"/>
          <a:stretch>
            <a:fillRect/>
          </a:stretch>
        </p:blipFill>
        <p:spPr>
          <a:xfrm>
            <a:off x="-907974" y="-13505"/>
            <a:ext cx="12192050" cy="6858000"/>
          </a:xfrm>
        </p:spPr>
      </p:pic>
      <p:sp>
        <p:nvSpPr>
          <p:cNvPr id="895" name="Kreis"/>
          <p:cNvSpPr/>
          <p:nvPr/>
        </p:nvSpPr>
        <p:spPr>
          <a:xfrm>
            <a:off x="4870551" y="-1158851"/>
            <a:ext cx="9321751" cy="9321751"/>
          </a:xfrm>
          <a:prstGeom prst="ellipse">
            <a:avLst/>
          </a:prstGeom>
          <a:solidFill>
            <a:schemeClr val="bg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896" name="Kreis"/>
          <p:cNvSpPr/>
          <p:nvPr/>
        </p:nvSpPr>
        <p:spPr>
          <a:xfrm>
            <a:off x="5624752" y="1670139"/>
            <a:ext cx="956184" cy="952501"/>
          </a:xfrm>
          <a:prstGeom prst="ellipse">
            <a:avLst/>
          </a:prstGeom>
          <a:solidFill>
            <a:srgbClr val="934A9A"/>
          </a:solidFill>
          <a:ln w="12700">
            <a:miter lim="400000"/>
          </a:ln>
        </p:spPr>
        <p:txBody>
          <a:bodyPr lIns="25400" tIns="25400" rIns="25400" bIns="25400" anchor="ctr"/>
          <a:lstStyle/>
          <a:p>
            <a:pPr algn="just" defTabSz="412750" hangingPunct="0">
              <a:defRPr sz="3200">
                <a:solidFill>
                  <a:srgbClr val="FFFFFF"/>
                </a:solidFill>
                <a:latin typeface="Helvetica Light"/>
                <a:ea typeface="Helvetica Light"/>
                <a:cs typeface="Helvetica Light"/>
                <a:sym typeface="Helvetica Light"/>
              </a:defRPr>
            </a:pPr>
            <a:endParaRPr sz="1600" kern="0" dirty="0">
              <a:latin typeface="Helvetica Light"/>
              <a:sym typeface="Helvetica Light"/>
            </a:endParaRPr>
          </a:p>
        </p:txBody>
      </p:sp>
      <p:sp>
        <p:nvSpPr>
          <p:cNvPr id="897" name="1. Drusda merad the irasdn fordao corsa."/>
          <p:cNvSpPr txBox="1"/>
          <p:nvPr/>
        </p:nvSpPr>
        <p:spPr>
          <a:xfrm>
            <a:off x="6769172" y="1186126"/>
            <a:ext cx="5289477" cy="1920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smtClean="0">
                <a:solidFill>
                  <a:srgbClr val="934A9A"/>
                </a:solidFill>
                <a:latin typeface="Times New Roman" panose="02020603050405020304" pitchFamily="18" charset="0"/>
                <a:ea typeface="Open Sans"/>
                <a:cs typeface="Times New Roman" panose="02020603050405020304" pitchFamily="18" charset="0"/>
                <a:sym typeface="Open Sans"/>
              </a:rPr>
              <a:t>Chọn 1 đoạn để viết hoàn chỉnh. Em có thể chọn 2 đoạn.</a:t>
            </a:r>
            <a:endParaRPr sz="3600" kern="0">
              <a:solidFill>
                <a:srgbClr val="934A9A"/>
              </a:solidFill>
              <a:latin typeface="Times New Roman" panose="02020603050405020304" pitchFamily="18" charset="0"/>
              <a:ea typeface="Open Sans"/>
              <a:cs typeface="Times New Roman" panose="02020603050405020304" pitchFamily="18" charset="0"/>
              <a:sym typeface="Open Sans"/>
            </a:endParaRPr>
          </a:p>
        </p:txBody>
      </p:sp>
      <p:sp>
        <p:nvSpPr>
          <p:cNvPr id="902" name="Form"/>
          <p:cNvSpPr/>
          <p:nvPr/>
        </p:nvSpPr>
        <p:spPr>
          <a:xfrm>
            <a:off x="6271837" y="3439795"/>
            <a:ext cx="296894" cy="295911"/>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chemeClr val="bg1"/>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effectLst>
                <a:outerShdw blurRad="38100" dist="12700" dir="5400000" rotWithShape="0">
                  <a:srgbClr val="000000">
                    <a:alpha val="50000"/>
                  </a:srgbClr>
                </a:outerShdw>
              </a:effectLst>
              <a:latin typeface="Gill Sans"/>
              <a:sym typeface="Gill Sans"/>
            </a:endParaRPr>
          </a:p>
        </p:txBody>
      </p:sp>
      <p:sp>
        <p:nvSpPr>
          <p:cNvPr id="904" name="Kreis"/>
          <p:cNvSpPr/>
          <p:nvPr/>
        </p:nvSpPr>
        <p:spPr>
          <a:xfrm>
            <a:off x="5188051" y="3188779"/>
            <a:ext cx="952501" cy="952501"/>
          </a:xfrm>
          <a:prstGeom prst="ellipse">
            <a:avLst/>
          </a:prstGeom>
          <a:solidFill>
            <a:srgbClr val="F1DC22"/>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latin typeface="Helvetica Light"/>
              <a:sym typeface="Helvetica Light"/>
            </a:endParaRPr>
          </a:p>
        </p:txBody>
      </p:sp>
      <p:sp>
        <p:nvSpPr>
          <p:cNvPr id="16" name="1. Drusda merad the irasdn fordao corsa."/>
          <p:cNvSpPr txBox="1"/>
          <p:nvPr/>
        </p:nvSpPr>
        <p:spPr>
          <a:xfrm>
            <a:off x="6568731" y="3301192"/>
            <a:ext cx="5469546" cy="131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smtClean="0">
                <a:solidFill>
                  <a:srgbClr val="FAA619"/>
                </a:solidFill>
                <a:latin typeface="Times New Roman" panose="02020603050405020304" pitchFamily="18" charset="0"/>
                <a:ea typeface="Open Sans"/>
                <a:cs typeface="Times New Roman" panose="02020603050405020304" pitchFamily="18" charset="0"/>
                <a:sym typeface="Open Sans"/>
              </a:rPr>
              <a:t>Xem kĩ cốt truyện tương ứng đoạn em chọn.</a:t>
            </a:r>
            <a:endParaRPr sz="3600" kern="0">
              <a:solidFill>
                <a:srgbClr val="FAA619"/>
              </a:solidFill>
              <a:latin typeface="Times New Roman" panose="02020603050405020304" pitchFamily="18" charset="0"/>
              <a:ea typeface="Open Sans"/>
              <a:cs typeface="Times New Roman" panose="02020603050405020304" pitchFamily="18" charset="0"/>
              <a:sym typeface="Open Sans"/>
            </a:endParaRPr>
          </a:p>
        </p:txBody>
      </p:sp>
      <p:sp>
        <p:nvSpPr>
          <p:cNvPr id="17" name="1. Drusda merad the irasdn fordao corsa."/>
          <p:cNvSpPr txBox="1"/>
          <p:nvPr/>
        </p:nvSpPr>
        <p:spPr>
          <a:xfrm>
            <a:off x="6568731" y="4891534"/>
            <a:ext cx="5469546" cy="131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37A636"/>
                </a:solidFill>
                <a:latin typeface="Times New Roman" panose="02020603050405020304" pitchFamily="18" charset="0"/>
                <a:cs typeface="Times New Roman" panose="02020603050405020304" pitchFamily="18" charset="0"/>
                <a:sym typeface="Open Sans"/>
              </a:rPr>
              <a:t>H</a:t>
            </a:r>
            <a:r>
              <a:rPr lang="en-US" sz="3600" kern="0" smtClean="0">
                <a:solidFill>
                  <a:srgbClr val="37A636"/>
                </a:solidFill>
                <a:latin typeface="Times New Roman" panose="02020603050405020304" pitchFamily="18" charset="0"/>
                <a:cs typeface="Times New Roman" panose="02020603050405020304" pitchFamily="18" charset="0"/>
                <a:sym typeface="Open Sans"/>
              </a:rPr>
              <a:t>oàn </a:t>
            </a:r>
            <a:r>
              <a:rPr lang="en-US" sz="3600" kern="0">
                <a:solidFill>
                  <a:srgbClr val="37A636"/>
                </a:solidFill>
                <a:latin typeface="Times New Roman" panose="02020603050405020304" pitchFamily="18" charset="0"/>
                <a:cs typeface="Times New Roman" panose="02020603050405020304" pitchFamily="18" charset="0"/>
                <a:sym typeface="Open Sans"/>
              </a:rPr>
              <a:t>chỉnh đoạn văn đúng cốt truyện cho </a:t>
            </a:r>
            <a:r>
              <a:rPr lang="en-US" sz="3600" kern="0" smtClean="0">
                <a:solidFill>
                  <a:srgbClr val="37A636"/>
                </a:solidFill>
                <a:latin typeface="Times New Roman" panose="02020603050405020304" pitchFamily="18" charset="0"/>
                <a:cs typeface="Times New Roman" panose="02020603050405020304" pitchFamily="18" charset="0"/>
                <a:sym typeface="Open Sans"/>
              </a:rPr>
              <a:t>sẵn.</a:t>
            </a:r>
            <a:endParaRPr lang="en-US" sz="3600" kern="0">
              <a:solidFill>
                <a:srgbClr val="37A636"/>
              </a:solidFill>
              <a:latin typeface="Times New Roman" panose="02020603050405020304" pitchFamily="18" charset="0"/>
              <a:cs typeface="Times New Roman" panose="02020603050405020304" pitchFamily="18" charset="0"/>
              <a:sym typeface="Open Sans"/>
            </a:endParaRPr>
          </a:p>
        </p:txBody>
      </p:sp>
      <p:sp>
        <p:nvSpPr>
          <p:cNvPr id="18" name="Kreis"/>
          <p:cNvSpPr/>
          <p:nvPr/>
        </p:nvSpPr>
        <p:spPr>
          <a:xfrm>
            <a:off x="5477102" y="4881052"/>
            <a:ext cx="952501" cy="952501"/>
          </a:xfrm>
          <a:prstGeom prst="ellipse">
            <a:avLst/>
          </a:prstGeom>
          <a:solidFill>
            <a:srgbClr val="37A636"/>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dirty="0">
              <a:latin typeface="Helvetica Light"/>
              <a:sym typeface="Helvetica Light"/>
            </a:endParaRPr>
          </a:p>
        </p:txBody>
      </p:sp>
      <p:sp>
        <p:nvSpPr>
          <p:cNvPr id="19" name="1. Drusda merad the irasdn fordao corsa."/>
          <p:cNvSpPr txBox="1"/>
          <p:nvPr/>
        </p:nvSpPr>
        <p:spPr>
          <a:xfrm>
            <a:off x="7236713" y="377923"/>
            <a:ext cx="3667651" cy="657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l">
              <a:lnSpc>
                <a:spcPct val="110000"/>
              </a:lnSpc>
              <a:defRPr sz="3000" b="1">
                <a:solidFill>
                  <a:srgbClr val="FFFFFF"/>
                </a:solidFill>
              </a:defRPr>
            </a:lvl1pPr>
          </a:lstStyle>
          <a:p>
            <a:pPr algn="ctr" defTabSz="412750" hangingPunct="0"/>
            <a:r>
              <a:rPr lang="en-US" sz="3600" kern="0" smtClean="0">
                <a:solidFill>
                  <a:srgbClr val="FF0000"/>
                </a:solidFill>
                <a:effectLst>
                  <a:outerShdw blurRad="38100" dist="38100" dir="2700000" algn="tl">
                    <a:srgbClr val="000000">
                      <a:alpha val="43137"/>
                    </a:srgbClr>
                  </a:outerShdw>
                </a:effectLst>
                <a:latin typeface="Times New Roman" panose="02020603050405020304" pitchFamily="18" charset="0"/>
                <a:ea typeface="Open Sans"/>
                <a:cs typeface="Times New Roman" panose="02020603050405020304" pitchFamily="18" charset="0"/>
                <a:sym typeface="Open Sans"/>
              </a:rPr>
              <a:t>LƯU Ý</a:t>
            </a:r>
            <a:endParaRPr sz="3600" kern="0">
              <a:solidFill>
                <a:srgbClr val="FF0000"/>
              </a:solidFill>
              <a:effectLst>
                <a:outerShdw blurRad="38100" dist="38100" dir="2700000" algn="tl">
                  <a:srgbClr val="000000">
                    <a:alpha val="43137"/>
                  </a:srgbClr>
                </a:outerShdw>
              </a:effectLst>
              <a:latin typeface="Times New Roman" panose="02020603050405020304" pitchFamily="18" charset="0"/>
              <a:ea typeface="Open Sans"/>
              <a:cs typeface="Times New Roman" panose="02020603050405020304" pitchFamily="18" charset="0"/>
              <a:sym typeface="Open San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iterate type="wd">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1" nodeType="clickEffect">
                                  <p:stCondLst>
                                    <p:cond delay="0"/>
                                  </p:stCondLst>
                                  <p:iterate type="wd">
                                    <p:tmPct val="10000"/>
                                  </p:iterate>
                                  <p:childTnLst>
                                    <p:set>
                                      <p:cBhvr>
                                        <p:cTn id="13" dur="1" fill="hold">
                                          <p:stCondLst>
                                            <p:cond delay="0"/>
                                          </p:stCondLst>
                                        </p:cTn>
                                        <p:tgtEl>
                                          <p:spTgt spid="896"/>
                                        </p:tgtEl>
                                        <p:attrNameLst>
                                          <p:attrName>style.visibility</p:attrName>
                                        </p:attrNameLst>
                                      </p:cBhvr>
                                      <p:to>
                                        <p:strVal val="visible"/>
                                      </p:to>
                                    </p:set>
                                    <p:animEffect transition="in" filter="fade">
                                      <p:cBhvr>
                                        <p:cTn id="14" dur="500"/>
                                        <p:tgtEl>
                                          <p:spTgt spid="896"/>
                                        </p:tgtEl>
                                      </p:cBhvr>
                                    </p:animEffect>
                                    <p:anim calcmode="lin" valueType="num">
                                      <p:cBhvr>
                                        <p:cTn id="15" dur="500" fill="hold"/>
                                        <p:tgtEl>
                                          <p:spTgt spid="896"/>
                                        </p:tgtEl>
                                        <p:attrNameLst>
                                          <p:attrName>ppt_x</p:attrName>
                                        </p:attrNameLst>
                                      </p:cBhvr>
                                      <p:tavLst>
                                        <p:tav tm="0">
                                          <p:val>
                                            <p:strVal val="#ppt_x"/>
                                          </p:val>
                                        </p:tav>
                                        <p:tav tm="100000">
                                          <p:val>
                                            <p:strVal val="#ppt_x"/>
                                          </p:val>
                                        </p:tav>
                                      </p:tavLst>
                                    </p:anim>
                                    <p:anim calcmode="lin" valueType="num">
                                      <p:cBhvr>
                                        <p:cTn id="16" dur="450" decel="100000" fill="hold"/>
                                        <p:tgtEl>
                                          <p:spTgt spid="896"/>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896"/>
                                        </p:tgtEl>
                                        <p:attrNameLst>
                                          <p:attrName>ppt_y</p:attrName>
                                        </p:attrNameLst>
                                      </p:cBhvr>
                                      <p:tavLst>
                                        <p:tav tm="0">
                                          <p:val>
                                            <p:strVal val="#ppt_y-.03"/>
                                          </p:val>
                                        </p:tav>
                                        <p:tav tm="100000">
                                          <p:val>
                                            <p:strVal val="#ppt_y"/>
                                          </p:val>
                                        </p:tav>
                                      </p:tavLst>
                                    </p:anim>
                                  </p:childTnLst>
                                </p:cTn>
                              </p:par>
                            </p:childTnLst>
                          </p:cTn>
                        </p:par>
                        <p:par>
                          <p:cTn id="18" fill="hold">
                            <p:stCondLst>
                              <p:cond delay="500"/>
                            </p:stCondLst>
                            <p:childTnLst>
                              <p:par>
                                <p:cTn id="19" presetID="56" presetClass="entr" presetSubtype="0" fill="hold" grpId="1" nodeType="afterEffect">
                                  <p:stCondLst>
                                    <p:cond delay="0"/>
                                  </p:stCondLst>
                                  <p:iterate type="wd">
                                    <p:tmPct val="10000"/>
                                  </p:iterate>
                                  <p:childTnLst>
                                    <p:set>
                                      <p:cBhvr>
                                        <p:cTn id="20" dur="1" fill="hold">
                                          <p:stCondLst>
                                            <p:cond delay="0"/>
                                          </p:stCondLst>
                                        </p:cTn>
                                        <p:tgtEl>
                                          <p:spTgt spid="897"/>
                                        </p:tgtEl>
                                        <p:attrNameLst>
                                          <p:attrName>style.visibility</p:attrName>
                                        </p:attrNameLst>
                                      </p:cBhvr>
                                      <p:to>
                                        <p:strVal val="visible"/>
                                      </p:to>
                                    </p:set>
                                    <p:anim by="(-#ppt_w*2)" calcmode="lin" valueType="num">
                                      <p:cBhvr rctx="PPT">
                                        <p:cTn id="21" dur="250" autoRev="1" fill="hold">
                                          <p:stCondLst>
                                            <p:cond delay="0"/>
                                          </p:stCondLst>
                                        </p:cTn>
                                        <p:tgtEl>
                                          <p:spTgt spid="897"/>
                                        </p:tgtEl>
                                        <p:attrNameLst>
                                          <p:attrName>ppt_w</p:attrName>
                                        </p:attrNameLst>
                                      </p:cBhvr>
                                    </p:anim>
                                    <p:anim by="(#ppt_w*0.50)" calcmode="lin" valueType="num">
                                      <p:cBhvr>
                                        <p:cTn id="22" dur="250" decel="50000" autoRev="1" fill="hold">
                                          <p:stCondLst>
                                            <p:cond delay="0"/>
                                          </p:stCondLst>
                                        </p:cTn>
                                        <p:tgtEl>
                                          <p:spTgt spid="897"/>
                                        </p:tgtEl>
                                        <p:attrNameLst>
                                          <p:attrName>ppt_x</p:attrName>
                                        </p:attrNameLst>
                                      </p:cBhvr>
                                    </p:anim>
                                    <p:anim from="(-#ppt_h/2)" to="(#ppt_y)" calcmode="lin" valueType="num">
                                      <p:cBhvr>
                                        <p:cTn id="23" dur="500" fill="hold">
                                          <p:stCondLst>
                                            <p:cond delay="0"/>
                                          </p:stCondLst>
                                        </p:cTn>
                                        <p:tgtEl>
                                          <p:spTgt spid="897"/>
                                        </p:tgtEl>
                                        <p:attrNameLst>
                                          <p:attrName>ppt_y</p:attrName>
                                        </p:attrNameLst>
                                      </p:cBhvr>
                                    </p:anim>
                                    <p:animRot by="21600000">
                                      <p:cBhvr>
                                        <p:cTn id="24" dur="500" fill="hold">
                                          <p:stCondLst>
                                            <p:cond delay="0"/>
                                          </p:stCondLst>
                                        </p:cTn>
                                        <p:tgtEl>
                                          <p:spTgt spid="89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1" nodeType="clickEffect">
                                  <p:stCondLst>
                                    <p:cond delay="0"/>
                                  </p:stCondLst>
                                  <p:iterate type="wd">
                                    <p:tmPct val="10000"/>
                                  </p:iterate>
                                  <p:childTnLst>
                                    <p:set>
                                      <p:cBhvr>
                                        <p:cTn id="28" dur="1" fill="hold">
                                          <p:stCondLst>
                                            <p:cond delay="0"/>
                                          </p:stCondLst>
                                        </p:cTn>
                                        <p:tgtEl>
                                          <p:spTgt spid="904"/>
                                        </p:tgtEl>
                                        <p:attrNameLst>
                                          <p:attrName>style.visibility</p:attrName>
                                        </p:attrNameLst>
                                      </p:cBhvr>
                                      <p:to>
                                        <p:strVal val="visible"/>
                                      </p:to>
                                    </p:set>
                                    <p:animEffect transition="in" filter="fade">
                                      <p:cBhvr>
                                        <p:cTn id="29" dur="500"/>
                                        <p:tgtEl>
                                          <p:spTgt spid="904"/>
                                        </p:tgtEl>
                                      </p:cBhvr>
                                    </p:animEffect>
                                    <p:anim calcmode="lin" valueType="num">
                                      <p:cBhvr>
                                        <p:cTn id="30" dur="500" fill="hold"/>
                                        <p:tgtEl>
                                          <p:spTgt spid="904"/>
                                        </p:tgtEl>
                                        <p:attrNameLst>
                                          <p:attrName>ppt_x</p:attrName>
                                        </p:attrNameLst>
                                      </p:cBhvr>
                                      <p:tavLst>
                                        <p:tav tm="0">
                                          <p:val>
                                            <p:strVal val="#ppt_x"/>
                                          </p:val>
                                        </p:tav>
                                        <p:tav tm="100000">
                                          <p:val>
                                            <p:strVal val="#ppt_x"/>
                                          </p:val>
                                        </p:tav>
                                      </p:tavLst>
                                    </p:anim>
                                    <p:anim calcmode="lin" valueType="num">
                                      <p:cBhvr>
                                        <p:cTn id="31" dur="450" decel="100000" fill="hold"/>
                                        <p:tgtEl>
                                          <p:spTgt spid="904"/>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904"/>
                                        </p:tgtEl>
                                        <p:attrNameLst>
                                          <p:attrName>ppt_y</p:attrName>
                                        </p:attrNameLst>
                                      </p:cBhvr>
                                      <p:tavLst>
                                        <p:tav tm="0">
                                          <p:val>
                                            <p:strVal val="#ppt_y-.03"/>
                                          </p:val>
                                        </p:tav>
                                        <p:tav tm="100000">
                                          <p:val>
                                            <p:strVal val="#ppt_y"/>
                                          </p:val>
                                        </p:tav>
                                      </p:tavLst>
                                    </p:anim>
                                  </p:childTnLst>
                                </p:cTn>
                              </p:par>
                            </p:childTnLst>
                          </p:cTn>
                        </p:par>
                        <p:par>
                          <p:cTn id="33" fill="hold">
                            <p:stCondLst>
                              <p:cond delay="500"/>
                            </p:stCondLst>
                            <p:childTnLst>
                              <p:par>
                                <p:cTn id="34" presetID="56" presetClass="entr" presetSubtype="0" fill="hold" grpId="1" nodeType="afterEffect">
                                  <p:stCondLst>
                                    <p:cond delay="0"/>
                                  </p:stCondLst>
                                  <p:iterate type="wd">
                                    <p:tmPct val="10000"/>
                                  </p:iterate>
                                  <p:childTnLst>
                                    <p:set>
                                      <p:cBhvr>
                                        <p:cTn id="35" dur="1" fill="hold">
                                          <p:stCondLst>
                                            <p:cond delay="0"/>
                                          </p:stCondLst>
                                        </p:cTn>
                                        <p:tgtEl>
                                          <p:spTgt spid="16"/>
                                        </p:tgtEl>
                                        <p:attrNameLst>
                                          <p:attrName>style.visibility</p:attrName>
                                        </p:attrNameLst>
                                      </p:cBhvr>
                                      <p:to>
                                        <p:strVal val="visible"/>
                                      </p:to>
                                    </p:set>
                                    <p:anim by="(-#ppt_w*2)" calcmode="lin" valueType="num">
                                      <p:cBhvr rctx="PPT">
                                        <p:cTn id="36" dur="250" autoRev="1" fill="hold">
                                          <p:stCondLst>
                                            <p:cond delay="0"/>
                                          </p:stCondLst>
                                        </p:cTn>
                                        <p:tgtEl>
                                          <p:spTgt spid="16"/>
                                        </p:tgtEl>
                                        <p:attrNameLst>
                                          <p:attrName>ppt_w</p:attrName>
                                        </p:attrNameLst>
                                      </p:cBhvr>
                                    </p:anim>
                                    <p:anim by="(#ppt_w*0.50)" calcmode="lin" valueType="num">
                                      <p:cBhvr>
                                        <p:cTn id="37" dur="250" decel="50000" autoRev="1" fill="hold">
                                          <p:stCondLst>
                                            <p:cond delay="0"/>
                                          </p:stCondLst>
                                        </p:cTn>
                                        <p:tgtEl>
                                          <p:spTgt spid="16"/>
                                        </p:tgtEl>
                                        <p:attrNameLst>
                                          <p:attrName>ppt_x</p:attrName>
                                        </p:attrNameLst>
                                      </p:cBhvr>
                                    </p:anim>
                                    <p:anim from="(-#ppt_h/2)" to="(#ppt_y)" calcmode="lin" valueType="num">
                                      <p:cBhvr>
                                        <p:cTn id="38" dur="500" fill="hold">
                                          <p:stCondLst>
                                            <p:cond delay="0"/>
                                          </p:stCondLst>
                                        </p:cTn>
                                        <p:tgtEl>
                                          <p:spTgt spid="16"/>
                                        </p:tgtEl>
                                        <p:attrNameLst>
                                          <p:attrName>ppt_y</p:attrName>
                                        </p:attrNameLst>
                                      </p:cBhvr>
                                    </p:anim>
                                    <p:animRot by="21600000">
                                      <p:cBhvr>
                                        <p:cTn id="39" dur="500" fill="hold">
                                          <p:stCondLst>
                                            <p:cond delay="0"/>
                                          </p:stCondLst>
                                        </p:cTn>
                                        <p:tgtEl>
                                          <p:spTgt spid="16"/>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1" nodeType="clickEffect">
                                  <p:stCondLst>
                                    <p:cond delay="0"/>
                                  </p:stCondLst>
                                  <p:iterate type="wd">
                                    <p:tmPct val="10000"/>
                                  </p:iterate>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450" decel="100000" fill="hold"/>
                                        <p:tgtEl>
                                          <p:spTgt spid="18"/>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8" fill="hold">
                            <p:stCondLst>
                              <p:cond delay="500"/>
                            </p:stCondLst>
                            <p:childTnLst>
                              <p:par>
                                <p:cTn id="49" presetID="56" presetClass="entr" presetSubtype="0" fill="hold" grpId="1" nodeType="afterEffect">
                                  <p:stCondLst>
                                    <p:cond delay="0"/>
                                  </p:stCondLst>
                                  <p:iterate type="wd">
                                    <p:tmPct val="10000"/>
                                  </p:iterate>
                                  <p:childTnLst>
                                    <p:set>
                                      <p:cBhvr>
                                        <p:cTn id="50" dur="1" fill="hold">
                                          <p:stCondLst>
                                            <p:cond delay="0"/>
                                          </p:stCondLst>
                                        </p:cTn>
                                        <p:tgtEl>
                                          <p:spTgt spid="17"/>
                                        </p:tgtEl>
                                        <p:attrNameLst>
                                          <p:attrName>style.visibility</p:attrName>
                                        </p:attrNameLst>
                                      </p:cBhvr>
                                      <p:to>
                                        <p:strVal val="visible"/>
                                      </p:to>
                                    </p:set>
                                    <p:anim by="(-#ppt_w*2)" calcmode="lin" valueType="num">
                                      <p:cBhvr rctx="PPT">
                                        <p:cTn id="51" dur="250" autoRev="1" fill="hold">
                                          <p:stCondLst>
                                            <p:cond delay="0"/>
                                          </p:stCondLst>
                                        </p:cTn>
                                        <p:tgtEl>
                                          <p:spTgt spid="17"/>
                                        </p:tgtEl>
                                        <p:attrNameLst>
                                          <p:attrName>ppt_w</p:attrName>
                                        </p:attrNameLst>
                                      </p:cBhvr>
                                    </p:anim>
                                    <p:anim by="(#ppt_w*0.50)" calcmode="lin" valueType="num">
                                      <p:cBhvr>
                                        <p:cTn id="52" dur="250" decel="50000" autoRev="1" fill="hold">
                                          <p:stCondLst>
                                            <p:cond delay="0"/>
                                          </p:stCondLst>
                                        </p:cTn>
                                        <p:tgtEl>
                                          <p:spTgt spid="17"/>
                                        </p:tgtEl>
                                        <p:attrNameLst>
                                          <p:attrName>ppt_x</p:attrName>
                                        </p:attrNameLst>
                                      </p:cBhvr>
                                    </p:anim>
                                    <p:anim from="(-#ppt_h/2)" to="(#ppt_y)" calcmode="lin" valueType="num">
                                      <p:cBhvr>
                                        <p:cTn id="53" dur="500" fill="hold">
                                          <p:stCondLst>
                                            <p:cond delay="0"/>
                                          </p:stCondLst>
                                        </p:cTn>
                                        <p:tgtEl>
                                          <p:spTgt spid="17"/>
                                        </p:tgtEl>
                                        <p:attrNameLst>
                                          <p:attrName>ppt_y</p:attrName>
                                        </p:attrNameLst>
                                      </p:cBhvr>
                                    </p:anim>
                                    <p:animRot by="21600000">
                                      <p:cBhvr>
                                        <p:cTn id="54"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1" animBg="1"/>
      <p:bldP spid="897" grpId="1" animBg="1"/>
      <p:bldP spid="904" grpId="1" animBg="1"/>
      <p:bldP spid="16" grpId="1" animBg="1"/>
      <p:bldP spid="17" grpId="1" animBg="1"/>
      <p:bldP spid="18" grpId="1"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29" name="Rectangle 27">
            <a:extLst>
              <a:ext uri="{FF2B5EF4-FFF2-40B4-BE49-F238E27FC236}">
                <a16:creationId xmlns:a16="http://schemas.microsoft.com/office/drawing/2014/main" id="{23F69C7C-4C3C-4FF0-A85F-F52737D90435}"/>
              </a:ext>
            </a:extLst>
          </p:cNvPr>
          <p:cNvSpPr txBox="1"/>
          <p:nvPr/>
        </p:nvSpPr>
        <p:spPr>
          <a:xfrm>
            <a:off x="4952929" y="758943"/>
            <a:ext cx="6469626" cy="5364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smtClean="0">
                <a:solidFill>
                  <a:srgbClr val="FAA619"/>
                </a:solidFill>
                <a:latin typeface="UTM Azuki" panose="02040603050506020204" pitchFamily="18" charset="0"/>
              </a:rPr>
              <a:t>Hướng dẫn hoàn chỉnh đoạn 1</a:t>
            </a:r>
            <a:endParaRPr lang="en-US" sz="9600" kern="0">
              <a:solidFill>
                <a:srgbClr val="FAA619"/>
              </a:solidFill>
              <a:latin typeface="UTM Azuki" panose="02040603050506020204" pitchFamily="18" charset="0"/>
            </a:endParaRPr>
          </a:p>
        </p:txBody>
      </p:sp>
      <p:pic>
        <p:nvPicPr>
          <p:cNvPr id="5"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353" y="471948"/>
            <a:ext cx="3261580" cy="5938534"/>
          </a:xfrm>
          <a:prstGeom prst="rect">
            <a:avLst/>
          </a:prstGeom>
        </p:spPr>
      </p:pic>
    </p:spTree>
    <p:extLst>
      <p:ext uri="{BB962C8B-B14F-4D97-AF65-F5344CB8AC3E}">
        <p14:creationId xmlns:p14="http://schemas.microsoft.com/office/powerpoint/2010/main" val="355749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childTnLst>
                          </p:cTn>
                        </p:par>
                        <p:par>
                          <p:cTn id="11" fill="hold">
                            <p:stCondLst>
                              <p:cond delay="1025"/>
                            </p:stCondLst>
                            <p:childTnLst>
                              <p:par>
                                <p:cTn id="12" presetID="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333"/>
          <a:stretch/>
        </p:blipFill>
        <p:spPr>
          <a:xfrm>
            <a:off x="-697014" y="1660223"/>
            <a:ext cx="3840264" cy="3149312"/>
          </a:xfrm>
          <a:prstGeom prst="rect">
            <a:avLst/>
          </a:prstGeom>
          <a:ln>
            <a:noFill/>
          </a:ln>
        </p:spPr>
      </p:pic>
      <p:sp>
        <p:nvSpPr>
          <p:cNvPr id="5" name="TextBox 4"/>
          <p:cNvSpPr txBox="1"/>
          <p:nvPr/>
        </p:nvSpPr>
        <p:spPr>
          <a:xfrm>
            <a:off x="2300748" y="194173"/>
            <a:ext cx="9409471" cy="6494085"/>
          </a:xfrm>
          <a:prstGeom prst="rect">
            <a:avLst/>
          </a:prstGeom>
          <a:solidFill>
            <a:schemeClr val="bg1">
              <a:alpha val="63000"/>
            </a:schemeClr>
          </a:solidFill>
          <a:effectLst>
            <a:glow rad="228600">
              <a:schemeClr val="accent5">
                <a:satMod val="175000"/>
                <a:alpha val="40000"/>
              </a:schemeClr>
            </a:glow>
          </a:effectLst>
        </p:spPr>
        <p:txBody>
          <a:bodyPr wrap="square" rtlCol="0">
            <a:spAutoFit/>
          </a:bodyPr>
          <a:lstStyle/>
          <a:p>
            <a:pPr algn="just"/>
            <a:r>
              <a:rPr lang="en-US" sz="3200" b="1" smtClean="0">
                <a:solidFill>
                  <a:srgbClr val="002060"/>
                </a:solidFill>
                <a:latin typeface="Times New Roman" panose="02020603050405020304" pitchFamily="18" charset="0"/>
                <a:cs typeface="Times New Roman" panose="02020603050405020304" pitchFamily="18" charset="0"/>
              </a:rPr>
              <a:t>1. </a:t>
            </a:r>
            <a:r>
              <a:rPr lang="vi-VN" sz="3200" b="1" smtClean="0">
                <a:solidFill>
                  <a:srgbClr val="002060"/>
                </a:solidFill>
                <a:latin typeface="+mj-lt"/>
              </a:rPr>
              <a:t>Đọc </a:t>
            </a:r>
            <a:r>
              <a:rPr lang="vi-VN" sz="3200" b="1">
                <a:solidFill>
                  <a:srgbClr val="002060"/>
                </a:solidFill>
                <a:latin typeface="+mj-lt"/>
              </a:rPr>
              <a:t>cốt truyện </a:t>
            </a:r>
            <a:r>
              <a:rPr lang="vi-VN" sz="3200" b="1" smtClean="0">
                <a:solidFill>
                  <a:srgbClr val="002060"/>
                </a:solidFill>
                <a:latin typeface="+mj-lt"/>
              </a:rPr>
              <a:t>sau:</a:t>
            </a:r>
            <a:endParaRPr lang="vi-VN" sz="3200" b="1">
              <a:solidFill>
                <a:srgbClr val="002060"/>
              </a:solidFill>
              <a:latin typeface="+mj-lt"/>
            </a:endParaRPr>
          </a:p>
          <a:p>
            <a:pPr algn="ctr"/>
            <a:r>
              <a:rPr lang="vi-VN" sz="3600" b="1" smtClean="0">
                <a:solidFill>
                  <a:srgbClr val="FF0000"/>
                </a:solidFill>
                <a:effectLst>
                  <a:outerShdw blurRad="38100" dist="38100" dir="2700000" algn="tl">
                    <a:srgbClr val="000000">
                      <a:alpha val="43137"/>
                    </a:srgbClr>
                  </a:outerShdw>
                </a:effectLst>
                <a:latin typeface="+mj-lt"/>
              </a:rPr>
              <a:t>Vào </a:t>
            </a:r>
            <a:r>
              <a:rPr lang="vi-VN" sz="3600" b="1">
                <a:solidFill>
                  <a:srgbClr val="FF0000"/>
                </a:solidFill>
                <a:effectLst>
                  <a:outerShdw blurRad="38100" dist="38100" dir="2700000" algn="tl">
                    <a:srgbClr val="000000">
                      <a:alpha val="43137"/>
                    </a:srgbClr>
                  </a:outerShdw>
                </a:effectLst>
                <a:latin typeface="+mj-lt"/>
              </a:rPr>
              <a:t>nghề</a:t>
            </a:r>
          </a:p>
          <a:p>
            <a:pPr algn="just"/>
            <a:r>
              <a:rPr lang="en-US" sz="3200" smtClean="0">
                <a:latin typeface="+mj-lt"/>
              </a:rPr>
              <a:t>	</a:t>
            </a:r>
            <a:r>
              <a:rPr lang="vi-VN" sz="3200" b="1" smtClean="0">
                <a:solidFill>
                  <a:srgbClr val="660066"/>
                </a:solidFill>
                <a:latin typeface="+mj-lt"/>
              </a:rPr>
              <a:t>Va-li-a </a:t>
            </a:r>
            <a:r>
              <a:rPr lang="vi-VN" sz="3200" b="1">
                <a:solidFill>
                  <a:srgbClr val="660066"/>
                </a:solidFill>
                <a:latin typeface="+mj-lt"/>
              </a:rPr>
              <a:t>được bố mẹ cho đi xem xiếc. Em thích nhất tiết mục </a:t>
            </a:r>
            <a:r>
              <a:rPr lang="en-US" sz="3200" b="1" smtClean="0">
                <a:solidFill>
                  <a:srgbClr val="660066"/>
                </a:solidFill>
                <a:latin typeface="Times New Roman" panose="02020603050405020304" pitchFamily="18" charset="0"/>
                <a:cs typeface="Times New Roman" panose="02020603050405020304" pitchFamily="18" charset="0"/>
              </a:rPr>
              <a:t>“</a:t>
            </a:r>
            <a:r>
              <a:rPr lang="vi-VN" sz="3200" b="1" smtClean="0">
                <a:solidFill>
                  <a:srgbClr val="660066"/>
                </a:solidFill>
                <a:latin typeface="+mj-lt"/>
              </a:rPr>
              <a:t>Cô </a:t>
            </a:r>
            <a:r>
              <a:rPr lang="vi-VN" sz="3200" b="1">
                <a:solidFill>
                  <a:srgbClr val="660066"/>
                </a:solidFill>
                <a:latin typeface="+mj-lt"/>
              </a:rPr>
              <a:t>gái phi ngựa, đánh </a:t>
            </a:r>
            <a:r>
              <a:rPr lang="vi-VN" sz="3200" b="1" smtClean="0">
                <a:solidFill>
                  <a:srgbClr val="660066"/>
                </a:solidFill>
                <a:latin typeface="+mj-lt"/>
              </a:rPr>
              <a:t>đàn</a:t>
            </a:r>
            <a:r>
              <a:rPr lang="en-US" sz="3200" b="1" smtClean="0">
                <a:solidFill>
                  <a:srgbClr val="660066"/>
                </a:solidFill>
                <a:latin typeface="Times New Roman" panose="02020603050405020304" pitchFamily="18" charset="0"/>
                <a:cs typeface="Times New Roman" panose="02020603050405020304" pitchFamily="18" charset="0"/>
              </a:rPr>
              <a:t>”</a:t>
            </a:r>
            <a:r>
              <a:rPr lang="vi-VN" sz="3200" b="1" smtClean="0">
                <a:solidFill>
                  <a:srgbClr val="660066"/>
                </a:solidFill>
                <a:latin typeface="+mj-lt"/>
              </a:rPr>
              <a:t> </a:t>
            </a:r>
            <a:r>
              <a:rPr lang="vi-VN" sz="3200" b="1">
                <a:solidFill>
                  <a:srgbClr val="660066"/>
                </a:solidFill>
                <a:latin typeface="+mj-lt"/>
              </a:rPr>
              <a:t>và mơ ước thành diễn viên biểu diễn tiết mục ấy.</a:t>
            </a:r>
          </a:p>
          <a:p>
            <a:pPr algn="just"/>
            <a:r>
              <a:rPr lang="en-US" sz="3200" smtClean="0">
                <a:solidFill>
                  <a:srgbClr val="660066"/>
                </a:solidFill>
                <a:latin typeface="+mj-lt"/>
              </a:rPr>
              <a:t>	</a:t>
            </a:r>
            <a:r>
              <a:rPr lang="vi-VN" sz="3200" b="1" smtClean="0">
                <a:solidFill>
                  <a:srgbClr val="660066"/>
                </a:solidFill>
                <a:latin typeface="+mj-lt"/>
              </a:rPr>
              <a:t>Em </a:t>
            </a:r>
            <a:r>
              <a:rPr lang="vi-VN" sz="3200" b="1">
                <a:solidFill>
                  <a:srgbClr val="660066"/>
                </a:solidFill>
                <a:latin typeface="+mj-lt"/>
              </a:rPr>
              <a:t>xin vào học nghề tại rạp xiếc, ông giám đốc rạp xiếc giao cho em việc quét dọn chuồng ngựa. Em ngạc nhiên nhưng rồi cũng nhận lời.</a:t>
            </a:r>
          </a:p>
          <a:p>
            <a:pPr algn="just"/>
            <a:r>
              <a:rPr lang="en-US" sz="3200" smtClean="0">
                <a:solidFill>
                  <a:srgbClr val="660066"/>
                </a:solidFill>
                <a:latin typeface="+mj-lt"/>
              </a:rPr>
              <a:t>	</a:t>
            </a:r>
            <a:r>
              <a:rPr lang="vi-VN" sz="3200" b="1" smtClean="0">
                <a:solidFill>
                  <a:srgbClr val="660066"/>
                </a:solidFill>
                <a:latin typeface="+mj-lt"/>
              </a:rPr>
              <a:t>Va-li-a </a:t>
            </a:r>
            <a:r>
              <a:rPr lang="vi-VN" sz="3200" b="1">
                <a:solidFill>
                  <a:srgbClr val="660066"/>
                </a:solidFill>
                <a:latin typeface="+mj-lt"/>
              </a:rPr>
              <a:t>đã giữ chuồng ngựa sạch sẽ và làm quen với chú ngựa diễn trong suốt thời gian học.</a:t>
            </a:r>
          </a:p>
          <a:p>
            <a:pPr algn="just"/>
            <a:r>
              <a:rPr lang="en-US" sz="3200" smtClean="0">
                <a:solidFill>
                  <a:srgbClr val="660066"/>
                </a:solidFill>
                <a:latin typeface="+mj-lt"/>
              </a:rPr>
              <a:t>	</a:t>
            </a:r>
            <a:r>
              <a:rPr lang="vi-VN" sz="3200" b="1" smtClean="0">
                <a:solidFill>
                  <a:srgbClr val="660066"/>
                </a:solidFill>
                <a:latin typeface="+mj-lt"/>
              </a:rPr>
              <a:t>Về </a:t>
            </a:r>
            <a:r>
              <a:rPr lang="vi-VN" sz="3200" b="1">
                <a:solidFill>
                  <a:srgbClr val="660066"/>
                </a:solidFill>
                <a:latin typeface="+mj-lt"/>
              </a:rPr>
              <a:t>sau, Va-li-a trở thành một diễn viên như em hằng mong ước.</a:t>
            </a:r>
          </a:p>
          <a:p>
            <a:pPr algn="r"/>
            <a:r>
              <a:rPr lang="vi-VN" sz="2800" i="1" smtClean="0">
                <a:solidFill>
                  <a:schemeClr val="accent6">
                    <a:lumMod val="75000"/>
                  </a:schemeClr>
                </a:solidFill>
                <a:latin typeface="+mj-lt"/>
              </a:rPr>
              <a:t>Theo </a:t>
            </a:r>
            <a:r>
              <a:rPr lang="vi-VN" sz="2800">
                <a:solidFill>
                  <a:schemeClr val="accent6">
                    <a:lumMod val="75000"/>
                  </a:schemeClr>
                </a:solidFill>
                <a:latin typeface="+mj-lt"/>
              </a:rPr>
              <a:t>TIẾNG VIỆT 3, </a:t>
            </a:r>
            <a:r>
              <a:rPr lang="vi-VN" sz="2800" smtClean="0">
                <a:solidFill>
                  <a:schemeClr val="accent6">
                    <a:lumMod val="75000"/>
                  </a:schemeClr>
                </a:solidFill>
                <a:latin typeface="+mj-lt"/>
              </a:rPr>
              <a:t>1985</a:t>
            </a:r>
            <a:endParaRPr lang="vi-VN" sz="2800">
              <a:solidFill>
                <a:schemeClr val="accent6">
                  <a:lumMod val="75000"/>
                </a:schemeClr>
              </a:solidFill>
              <a:latin typeface="+mj-lt"/>
            </a:endParaRPr>
          </a:p>
        </p:txBody>
      </p:sp>
      <p:sp>
        <p:nvSpPr>
          <p:cNvPr id="11" name="Rectangle 10"/>
          <p:cNvSpPr/>
          <p:nvPr/>
        </p:nvSpPr>
        <p:spPr>
          <a:xfrm>
            <a:off x="2300748" y="1259174"/>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084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par>
                          <p:cTn id="32" fill="hold">
                            <p:stCondLst>
                              <p:cond delay="500"/>
                            </p:stCondLst>
                            <p:childTnLst>
                              <p:par>
                                <p:cTn id="33" presetID="26" presetClass="emph" presetSubtype="0" fill="hold" grpId="1" nodeType="afterEffect">
                                  <p:stCondLst>
                                    <p:cond delay="0"/>
                                  </p:stCondLst>
                                  <p:iterate type="wd">
                                    <p:tmPct val="10000"/>
                                  </p:iterate>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20" name="Rounded Rectangle 19"/>
          <p:cNvSpPr/>
          <p:nvPr/>
        </p:nvSpPr>
        <p:spPr>
          <a:xfrm>
            <a:off x="187469" y="2453190"/>
            <a:ext cx="11817061" cy="391596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a) Đoạn </a:t>
            </a:r>
            <a:r>
              <a:rPr lang="vi-VN" sz="3200" b="1" smtClean="0">
                <a:ln w="0"/>
                <a:solidFill>
                  <a:srgbClr val="002060"/>
                </a:solidFill>
                <a:effectLst>
                  <a:outerShdw blurRad="38100" dist="19050" dir="2700000" algn="tl" rotWithShape="0">
                    <a:schemeClr val="dk1">
                      <a:alpha val="40000"/>
                    </a:schemeClr>
                  </a:outerShdw>
                </a:effectLst>
                <a:latin typeface="+mj-lt"/>
              </a:rPr>
              <a:t>1:</a:t>
            </a:r>
            <a:endParaRPr lang="vi-VN" sz="3200" b="1">
              <a:ln w="0"/>
              <a:solidFill>
                <a:srgbClr val="002060"/>
              </a:solidFill>
              <a:effectLst>
                <a:outerShdw blurRad="38100" dist="19050" dir="2700000" algn="tl" rotWithShape="0">
                  <a:schemeClr val="dk1">
                    <a:alpha val="40000"/>
                  </a:schemeClr>
                </a:outerShdw>
              </a:effectLst>
              <a:latin typeface="+mj-lt"/>
            </a:endParaRPr>
          </a:p>
          <a:p>
            <a:pPr algn="just"/>
            <a:r>
              <a:rPr lang="vi-VN" sz="3200" b="1" smtClean="0">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Mở đầu...</a:t>
            </a:r>
          </a:p>
          <a:p>
            <a:pPr algn="just"/>
            <a:r>
              <a:rPr lang="vi-VN" sz="3200" b="1" smtClean="0">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Diễn biến ....</a:t>
            </a:r>
          </a:p>
          <a:p>
            <a:pPr algn="just"/>
            <a:r>
              <a:rPr lang="en-US" sz="3200" b="1" smtClean="0">
                <a:ln w="0"/>
                <a:solidFill>
                  <a:srgbClr val="002060"/>
                </a:solidFill>
                <a:effectLst>
                  <a:outerShdw blurRad="38100" dist="19050" dir="2700000" algn="tl" rotWithShape="0">
                    <a:schemeClr val="dk1">
                      <a:alpha val="40000"/>
                    </a:schemeClr>
                  </a:outerShdw>
                </a:effectLst>
                <a:latin typeface="+mj-lt"/>
              </a:rPr>
              <a:t>- </a:t>
            </a:r>
            <a:r>
              <a:rPr lang="vi-VN" sz="3200" b="1" smtClean="0">
                <a:ln w="0"/>
                <a:solidFill>
                  <a:srgbClr val="002060"/>
                </a:solidFill>
                <a:effectLst>
                  <a:outerShdw blurRad="38100" dist="19050" dir="2700000" algn="tl" rotWithShape="0">
                    <a:schemeClr val="dk1">
                      <a:alpha val="40000"/>
                    </a:schemeClr>
                  </a:outerShdw>
                </a:effectLst>
                <a:latin typeface="+mj-lt"/>
              </a:rPr>
              <a:t>Kết thúc: </a:t>
            </a:r>
            <a:r>
              <a:rPr lang="vi-VN" sz="3200" b="1">
                <a:ln w="0"/>
                <a:solidFill>
                  <a:srgbClr val="008000"/>
                </a:solidFill>
                <a:effectLst>
                  <a:outerShdw blurRad="38100" dist="19050" dir="2700000" algn="tl" rotWithShape="0">
                    <a:schemeClr val="dk1">
                      <a:alpha val="40000"/>
                    </a:schemeClr>
                  </a:outerShdw>
                </a:effectLst>
                <a:latin typeface="+mj-lt"/>
              </a:rPr>
              <a:t>Từ đó, lúc nào trong trí óc non nớt của </a:t>
            </a:r>
            <a:r>
              <a:rPr lang="en-US" sz="3200" b="1" smtClean="0">
                <a:ln w="0"/>
                <a:solidFill>
                  <a:srgbClr val="008000"/>
                </a:solidFill>
                <a:effectLst>
                  <a:outerShdw blurRad="38100" dist="19050" dir="2700000" algn="tl" rotWithShape="0">
                    <a:schemeClr val="dk1">
                      <a:alpha val="40000"/>
                    </a:schemeClr>
                  </a:outerShdw>
                </a:effectLst>
                <a:latin typeface="+mj-lt"/>
              </a:rPr>
              <a:t/>
            </a:r>
            <a:br>
              <a:rPr lang="en-US" sz="3200" b="1" smtClean="0">
                <a:ln w="0"/>
                <a:solidFill>
                  <a:srgbClr val="008000"/>
                </a:solidFill>
                <a:effectLst>
                  <a:outerShdw blurRad="38100" dist="19050" dir="2700000" algn="tl" rotWithShape="0">
                    <a:schemeClr val="dk1">
                      <a:alpha val="40000"/>
                    </a:schemeClr>
                  </a:outerShdw>
                </a:effectLst>
                <a:latin typeface="+mj-lt"/>
              </a:rPr>
            </a:br>
            <a:r>
              <a:rPr lang="vi-VN" sz="3200" b="1" smtClean="0">
                <a:ln w="0"/>
                <a:solidFill>
                  <a:srgbClr val="008000"/>
                </a:solidFill>
                <a:effectLst>
                  <a:outerShdw blurRad="38100" dist="19050" dir="2700000" algn="tl" rotWithShape="0">
                    <a:schemeClr val="dk1">
                      <a:alpha val="40000"/>
                    </a:schemeClr>
                  </a:outerShdw>
                </a:effectLst>
                <a:latin typeface="+mj-lt"/>
              </a:rPr>
              <a:t>Va-li-a </a:t>
            </a:r>
            <a:r>
              <a:rPr lang="vi-VN" sz="3200" b="1">
                <a:ln w="0"/>
                <a:solidFill>
                  <a:srgbClr val="008000"/>
                </a:solidFill>
                <a:effectLst>
                  <a:outerShdw blurRad="38100" dist="19050" dir="2700000" algn="tl" rotWithShape="0">
                    <a:schemeClr val="dk1">
                      <a:alpha val="40000"/>
                    </a:schemeClr>
                  </a:outerShdw>
                </a:effectLst>
                <a:latin typeface="+mj-lt"/>
              </a:rPr>
              <a:t>cũng hiện lên hình ảnh cô diễn viên phi ngựa, đánh đàn. Em mơ ước một ngày nào đó cũng được như cô - phi ngựa và chơi những bản nhạc rộn rã</a:t>
            </a:r>
            <a:r>
              <a:rPr lang="vi-VN" sz="3200" b="1" smtClean="0">
                <a:ln w="0"/>
                <a:solidFill>
                  <a:srgbClr val="008000"/>
                </a:solidFill>
                <a:effectLst>
                  <a:outerShdw blurRad="38100" dist="19050" dir="2700000" algn="tl" rotWithShape="0">
                    <a:schemeClr val="dk1">
                      <a:alpha val="40000"/>
                    </a:schemeClr>
                  </a:outerShdw>
                </a:effectLst>
                <a:latin typeface="+mj-lt"/>
              </a:rPr>
              <a:t>.</a:t>
            </a:r>
            <a:endParaRPr lang="vi-VN" sz="3200" b="1">
              <a:ln w="0"/>
              <a:solidFill>
                <a:srgbClr val="008000"/>
              </a:solidFill>
              <a:effectLst>
                <a:outerShdw blurRad="38100" dist="19050" dir="2700000" algn="tl" rotWithShape="0">
                  <a:schemeClr val="dk1">
                    <a:alpha val="40000"/>
                  </a:schemeClr>
                </a:outerShdw>
              </a:effectLst>
              <a:latin typeface="+mj-lt"/>
            </a:endParaRPr>
          </a:p>
        </p:txBody>
      </p:sp>
      <p:sp>
        <p:nvSpPr>
          <p:cNvPr id="3" name="Rectangle 2"/>
          <p:cNvSpPr/>
          <p:nvPr/>
        </p:nvSpPr>
        <p:spPr>
          <a:xfrm>
            <a:off x="187469" y="222349"/>
            <a:ext cx="11734800" cy="954107"/>
          </a:xfrm>
          <a:prstGeom prst="rect">
            <a:avLst/>
          </a:prstGeom>
          <a:solidFill>
            <a:schemeClr val="bg1"/>
          </a:solidFill>
        </p:spPr>
        <p:txBody>
          <a:bodyPr wrap="square" lIns="91440" tIns="45720" rIns="91440" bIns="45720">
            <a:spAutoFit/>
          </a:bodyPr>
          <a:lstStyle/>
          <a:p>
            <a:pPr algn="just"/>
            <a:r>
              <a:rPr lang="en-US" sz="28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2800" b="1" smtClean="0">
                <a:ln w="0"/>
                <a:solidFill>
                  <a:srgbClr val="002060"/>
                </a:solidFill>
                <a:effectLst>
                  <a:outerShdw blurRad="38100" dist="19050" dir="2700000" algn="tl" rotWithShape="0">
                    <a:schemeClr val="dk1">
                      <a:alpha val="40000"/>
                    </a:schemeClr>
                  </a:outerShdw>
                </a:effectLst>
                <a:latin typeface="+mj-lt"/>
              </a:rPr>
              <a:t>Va-li-a </a:t>
            </a:r>
            <a:r>
              <a:rPr lang="vi-VN" sz="2800" b="1">
                <a:ln w="0"/>
                <a:solidFill>
                  <a:srgbClr val="002060"/>
                </a:solidFill>
                <a:effectLst>
                  <a:outerShdw blurRad="38100" dist="19050" dir="2700000" algn="tl" rotWithShape="0">
                    <a:schemeClr val="dk1">
                      <a:alpha val="40000"/>
                    </a:schemeClr>
                  </a:outerShdw>
                </a:effectLst>
                <a:latin typeface="+mj-lt"/>
              </a:rPr>
              <a:t>được bố mẹ cho đi xem xiếc. Em thích nhất tiết mục </a:t>
            </a:r>
            <a:r>
              <a:rPr lang="en-US" sz="2800" b="1">
                <a:ln w="0"/>
                <a:solidFill>
                  <a:srgbClr val="002060"/>
                </a:solidFill>
                <a:effectLst>
                  <a:outerShdw blurRad="38100" dist="19050" dir="2700000" algn="tl" rotWithShape="0">
                    <a:schemeClr val="dk1">
                      <a:alpha val="40000"/>
                    </a:schemeClr>
                  </a:outerShdw>
                </a:effectLst>
                <a:latin typeface="+mj-lt"/>
              </a:rPr>
              <a:t>“</a:t>
            </a:r>
            <a:r>
              <a:rPr lang="vi-VN" sz="28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2800" b="1">
                <a:ln w="0"/>
                <a:solidFill>
                  <a:srgbClr val="002060"/>
                </a:solidFill>
                <a:effectLst>
                  <a:outerShdw blurRad="38100" dist="19050" dir="2700000" algn="tl" rotWithShape="0">
                    <a:schemeClr val="dk1">
                      <a:alpha val="40000"/>
                    </a:schemeClr>
                  </a:outerShdw>
                </a:effectLst>
                <a:latin typeface="+mj-lt"/>
              </a:rPr>
              <a:t>”</a:t>
            </a:r>
            <a:r>
              <a:rPr lang="vi-VN" sz="28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Callout 4"/>
          <p:cNvSpPr/>
          <p:nvPr/>
        </p:nvSpPr>
        <p:spPr>
          <a:xfrm>
            <a:off x="4495800" y="1689732"/>
            <a:ext cx="7048500" cy="2008584"/>
          </a:xfrm>
          <a:prstGeom prst="wedgeEllipseCallout">
            <a:avLst>
              <a:gd name="adj1" fmla="val -63265"/>
              <a:gd name="adj2" fmla="val 44444"/>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660066"/>
                </a:solidFill>
                <a:latin typeface="Times New Roman" panose="02020603050405020304" pitchFamily="18" charset="0"/>
                <a:cs typeface="Times New Roman" panose="02020603050405020304" pitchFamily="18" charset="0"/>
              </a:rPr>
              <a:t>Cần hoàn chỉnh phần </a:t>
            </a:r>
            <a:r>
              <a:rPr lang="en-US" sz="4000" b="1" smtClean="0">
                <a:solidFill>
                  <a:srgbClr val="37A63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 đầu </a:t>
            </a:r>
            <a:r>
              <a:rPr lang="en-US" sz="4000" b="1" smtClean="0">
                <a:solidFill>
                  <a:srgbClr val="660066"/>
                </a:solidFill>
                <a:latin typeface="Times New Roman" panose="02020603050405020304" pitchFamily="18" charset="0"/>
                <a:cs typeface="Times New Roman" panose="02020603050405020304" pitchFamily="18" charset="0"/>
              </a:rPr>
              <a:t>và </a:t>
            </a:r>
            <a:r>
              <a:rPr lang="en-US" sz="4000" b="1" smtClean="0">
                <a:solidFill>
                  <a:srgbClr val="37A63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 biến</a:t>
            </a:r>
            <a:r>
              <a:rPr lang="en-US" sz="4000" b="1" smtClean="0">
                <a:solidFill>
                  <a:srgbClr val="660066"/>
                </a:solidFill>
                <a:latin typeface="Times New Roman" panose="02020603050405020304" pitchFamily="18" charset="0"/>
                <a:cs typeface="Times New Roman" panose="02020603050405020304" pitchFamily="18" charset="0"/>
              </a:rPr>
              <a:t>.</a:t>
            </a:r>
            <a:endParaRPr lang="en-US" sz="4000" b="1">
              <a:solidFill>
                <a:srgbClr val="660066"/>
              </a:solidFill>
              <a:latin typeface="Times New Roman" panose="02020603050405020304" pitchFamily="18" charset="0"/>
              <a:cs typeface="Times New Roman" panose="02020603050405020304" pitchFamily="18" charset="0"/>
            </a:endParaRPr>
          </a:p>
        </p:txBody>
      </p:sp>
      <p:sp>
        <p:nvSpPr>
          <p:cNvPr id="21" name="Right Brace 20"/>
          <p:cNvSpPr/>
          <p:nvPr/>
        </p:nvSpPr>
        <p:spPr>
          <a:xfrm>
            <a:off x="2667000" y="3206856"/>
            <a:ext cx="723900" cy="982920"/>
          </a:xfrm>
          <a:prstGeom prst="rightBrace">
            <a:avLst>
              <a:gd name="adj1" fmla="val 8333"/>
              <a:gd name="adj2" fmla="val 48039"/>
            </a:avLst>
          </a:prstGeom>
          <a:ln w="38100">
            <a:solidFill>
              <a:srgbClr val="FF0000"/>
            </a:solidFill>
          </a:ln>
          <a:effectLst>
            <a:glow rad="228600">
              <a:srgbClr val="FFFF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3833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grpId="0" nodeType="click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87469" y="222349"/>
            <a:ext cx="11734800" cy="1569660"/>
          </a:xfrm>
          <a:prstGeom prst="rect">
            <a:avLst/>
          </a:prstGeom>
          <a:solidFill>
            <a:schemeClr val="bg1"/>
          </a:solidFill>
        </p:spPr>
        <p:txBody>
          <a:bodyPr wrap="square" lIns="91440" tIns="45720" rIns="91440" bIns="45720">
            <a:spAutoFit/>
          </a:bodyPr>
          <a:lstStyle/>
          <a:p>
            <a:pPr algn="just"/>
            <a:r>
              <a:rPr lang="en-US" sz="3200" b="1" i="1" smtClean="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3200" b="1" smtClean="0">
                <a:ln w="0"/>
                <a:solidFill>
                  <a:srgbClr val="002060"/>
                </a:solidFill>
                <a:effectLst>
                  <a:outerShdw blurRad="38100" dist="19050" dir="2700000" algn="tl" rotWithShape="0">
                    <a:schemeClr val="dk1">
                      <a:alpha val="40000"/>
                    </a:schemeClr>
                  </a:outerShdw>
                </a:effectLst>
                <a:latin typeface="+mj-lt"/>
              </a:rPr>
              <a:t>Va-li-a </a:t>
            </a:r>
            <a:r>
              <a:rPr lang="vi-VN" sz="3200" b="1">
                <a:ln w="0"/>
                <a:solidFill>
                  <a:srgbClr val="002060"/>
                </a:solidFill>
                <a:effectLst>
                  <a:outerShdw blurRad="38100" dist="19050" dir="2700000" algn="tl" rotWithShape="0">
                    <a:schemeClr val="dk1">
                      <a:alpha val="40000"/>
                    </a:schemeClr>
                  </a:outerShdw>
                </a:effectLst>
                <a:latin typeface="+mj-lt"/>
              </a:rPr>
              <a:t>được bố mẹ cho đi xem xiếc. Em thích nhất tiết mục </a:t>
            </a:r>
            <a:r>
              <a:rPr lang="en-US" sz="3200" b="1">
                <a:ln w="0"/>
                <a:solidFill>
                  <a:srgbClr val="002060"/>
                </a:solidFill>
                <a:effectLst>
                  <a:outerShdw blurRad="38100" dist="19050" dir="2700000" algn="tl" rotWithShape="0">
                    <a:schemeClr val="dk1">
                      <a:alpha val="40000"/>
                    </a:schemeClr>
                  </a:outerShdw>
                </a:effectLst>
                <a:latin typeface="+mj-lt"/>
              </a:rPr>
              <a:t>“</a:t>
            </a:r>
            <a:r>
              <a:rPr lang="vi-VN" sz="32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3200" b="1">
                <a:ln w="0"/>
                <a:solidFill>
                  <a:srgbClr val="002060"/>
                </a:solidFill>
                <a:effectLst>
                  <a:outerShdw blurRad="38100" dist="19050" dir="2700000" algn="tl" rotWithShape="0">
                    <a:schemeClr val="dk1">
                      <a:alpha val="40000"/>
                    </a:schemeClr>
                  </a:outerShdw>
                </a:effectLst>
                <a:latin typeface="+mj-lt"/>
              </a:rPr>
              <a:t>”</a:t>
            </a:r>
            <a:r>
              <a:rPr lang="vi-VN" sz="32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4"/>
          <p:cNvSpPr/>
          <p:nvPr/>
        </p:nvSpPr>
        <p:spPr>
          <a:xfrm>
            <a:off x="4724400" y="2189932"/>
            <a:ext cx="2743200" cy="1024860"/>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 đầu</a:t>
            </a:r>
            <a:endParaRPr lang="en-US" sz="4000" b="1">
              <a:solidFill>
                <a:srgbClr val="660066"/>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196880" y="221084"/>
            <a:ext cx="6424607" cy="584775"/>
          </a:xfrm>
          <a:prstGeom prst="rect">
            <a:avLst/>
          </a:prstGeom>
          <a:solidFill>
            <a:schemeClr val="bg1"/>
          </a:solidFill>
        </p:spPr>
        <p:txBody>
          <a:bodyPr wrap="square">
            <a:spAutoFit/>
          </a:bodyPr>
          <a:lstStyle/>
          <a:p>
            <a:r>
              <a:rPr lang="vi-VN"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Va-li-a được bố mẹ cho đi xem xiếc. </a:t>
            </a:r>
            <a:endParaRPr lang="en-US" sz="320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7296150" y="3702629"/>
            <a:ext cx="163948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083376" y="3460058"/>
            <a:ext cx="2509020" cy="584775"/>
          </a:xfrm>
          <a:prstGeom prst="rect">
            <a:avLst/>
          </a:prstGeom>
          <a:solidFill>
            <a:schemeClr val="bg1"/>
          </a:solidFill>
        </p:spPr>
        <p:txBody>
          <a:bodyPr wrap="none">
            <a:spAutoFit/>
          </a:bodyPr>
          <a:lstStyle/>
          <a:p>
            <a:r>
              <a:rPr lang="en-US" sz="32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 dịp nào?</a:t>
            </a:r>
            <a:endParaRPr lang="en-US" sz="3200">
              <a:latin typeface="Times New Roman" panose="02020603050405020304" pitchFamily="18" charset="0"/>
              <a:cs typeface="Times New Roman" panose="02020603050405020304" pitchFamily="18" charset="0"/>
            </a:endParaRPr>
          </a:p>
        </p:txBody>
      </p:sp>
      <p:sp>
        <p:nvSpPr>
          <p:cNvPr id="29" name="Rectangle 28"/>
          <p:cNvSpPr/>
          <p:nvPr/>
        </p:nvSpPr>
        <p:spPr>
          <a:xfrm>
            <a:off x="456071" y="4560155"/>
            <a:ext cx="11279858" cy="1323439"/>
          </a:xfrm>
          <a:prstGeom prst="rect">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4000" b="1" smtClean="0">
                <a:solidFill>
                  <a:srgbClr val="660066"/>
                </a:solidFill>
                <a:latin typeface="Times New Roman" panose="02020603050405020304" pitchFamily="18" charset="0"/>
                <a:cs typeface="Times New Roman" panose="02020603050405020304" pitchFamily="18" charset="0"/>
              </a:rPr>
              <a:t>	Mùa </a:t>
            </a:r>
            <a:r>
              <a:rPr lang="en-US" sz="4000" b="1">
                <a:solidFill>
                  <a:srgbClr val="660066"/>
                </a:solidFill>
                <a:latin typeface="Times New Roman" panose="02020603050405020304" pitchFamily="18" charset="0"/>
                <a:cs typeface="Times New Roman" panose="02020603050405020304" pitchFamily="18" charset="0"/>
              </a:rPr>
              <a:t>giáng sinh năm ấy, cô bé Va-li-a 11 tuổi được bố mẹ đưa đi xem xiếc.</a:t>
            </a:r>
          </a:p>
        </p:txBody>
      </p:sp>
    </p:spTree>
    <p:extLst>
      <p:ext uri="{BB962C8B-B14F-4D97-AF65-F5344CB8AC3E}">
        <p14:creationId xmlns:p14="http://schemas.microsoft.com/office/powerpoint/2010/main" val="3407132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7 1.48148E-6 L -0.13021 0.46504 " pathEditMode="relative" rAng="0" ptsTypes="AA">
                                      <p:cBhvr>
                                        <p:cTn id="14" dur="500" fill="hold"/>
                                        <p:tgtEl>
                                          <p:spTgt spid="23"/>
                                        </p:tgtEl>
                                        <p:attrNameLst>
                                          <p:attrName>ppt_x</p:attrName>
                                          <p:attrName>ppt_y</p:attrName>
                                        </p:attrNameLst>
                                      </p:cBhvr>
                                      <p:rCtr x="-6510" y="23241"/>
                                    </p:animMotion>
                                  </p:childTnLst>
                                </p:cTn>
                              </p:par>
                            </p:childTnLst>
                          </p:cTn>
                        </p:par>
                        <p:par>
                          <p:cTn id="15" fill="hold">
                            <p:stCondLst>
                              <p:cond delay="500"/>
                            </p:stCondLst>
                            <p:childTnLst>
                              <p:par>
                                <p:cTn id="16" presetID="16" presetClass="entr" presetSubtype="21" fill="hold" nodeType="afterEffect">
                                  <p:stCondLst>
                                    <p:cond delay="0"/>
                                  </p:stCondLst>
                                  <p:iterate type="wd">
                                    <p:tmPct val="10000"/>
                                  </p:iterate>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1000"/>
                            </p:stCondLst>
                            <p:childTnLst>
                              <p:par>
                                <p:cTn id="20" presetID="6" presetClass="entr" presetSubtype="16" fill="hold" grpId="0" nodeType="afterEffect">
                                  <p:stCondLst>
                                    <p:cond delay="0"/>
                                  </p:stCondLst>
                                  <p:iterate type="wd">
                                    <p:tmPct val="10000"/>
                                  </p:iterate>
                                  <p:childTnLst>
                                    <p:set>
                                      <p:cBhvr>
                                        <p:cTn id="21" dur="1" fill="hold">
                                          <p:stCondLst>
                                            <p:cond delay="0"/>
                                          </p:stCondLst>
                                        </p:cTn>
                                        <p:tgtEl>
                                          <p:spTgt spid="26"/>
                                        </p:tgtEl>
                                        <p:attrNameLst>
                                          <p:attrName>style.visibility</p:attrName>
                                        </p:attrNameLst>
                                      </p:cBhvr>
                                      <p:to>
                                        <p:strVal val="visible"/>
                                      </p:to>
                                    </p:set>
                                    <p:animEffect transition="in" filter="circle(i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wd">
                                    <p:tmPct val="5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 calcmode="lin" valueType="num">
                                      <p:cBhvr>
                                        <p:cTn id="29" dur="500" fill="hold"/>
                                        <p:tgtEl>
                                          <p:spTgt spid="29"/>
                                        </p:tgtEl>
                                        <p:attrNameLst>
                                          <p:attrName>style.rotation</p:attrName>
                                        </p:attrNameLst>
                                      </p:cBhvr>
                                      <p:tavLst>
                                        <p:tav tm="0">
                                          <p:val>
                                            <p:fltVal val="90"/>
                                          </p:val>
                                        </p:tav>
                                        <p:tav tm="100000">
                                          <p:val>
                                            <p:fltVal val="0"/>
                                          </p:val>
                                        </p:tav>
                                      </p:tavLst>
                                    </p:anim>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iterate type="wd">
                                    <p:tmPct val="0"/>
                                  </p:iterate>
                                  <p:childTnLst>
                                    <p:anim calcmode="lin" valueType="num">
                                      <p:cBhvr>
                                        <p:cTn id="39" dur="500"/>
                                        <p:tgtEl>
                                          <p:spTgt spid="25"/>
                                        </p:tgtEl>
                                        <p:attrNameLst>
                                          <p:attrName>ppt_w</p:attrName>
                                        </p:attrNameLst>
                                      </p:cBhvr>
                                      <p:tavLst>
                                        <p:tav tm="0">
                                          <p:val>
                                            <p:strVal val="ppt_w"/>
                                          </p:val>
                                        </p:tav>
                                        <p:tav tm="100000">
                                          <p:val>
                                            <p:fltVal val="0"/>
                                          </p:val>
                                        </p:tav>
                                      </p:tavLst>
                                    </p:anim>
                                    <p:anim calcmode="lin" valueType="num">
                                      <p:cBhvr>
                                        <p:cTn id="40" dur="500"/>
                                        <p:tgtEl>
                                          <p:spTgt spid="25"/>
                                        </p:tgtEl>
                                        <p:attrNameLst>
                                          <p:attrName>ppt_h</p:attrName>
                                        </p:attrNameLst>
                                      </p:cBhvr>
                                      <p:tavLst>
                                        <p:tav tm="0">
                                          <p:val>
                                            <p:strVal val="ppt_h"/>
                                          </p:val>
                                        </p:tav>
                                        <p:tav tm="100000">
                                          <p:val>
                                            <p:fltVal val="0"/>
                                          </p:val>
                                        </p:tav>
                                      </p:tavLst>
                                    </p:anim>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53" presetClass="exit" presetSubtype="32" fill="hold" grpId="1" nodeType="withEffect">
                                  <p:stCondLst>
                                    <p:cond delay="0"/>
                                  </p:stCondLst>
                                  <p:iterate type="wd">
                                    <p:tmPct val="0"/>
                                  </p:iterate>
                                  <p:childTnLst>
                                    <p:anim calcmode="lin" valueType="num">
                                      <p:cBhvr>
                                        <p:cTn id="44" dur="500"/>
                                        <p:tgtEl>
                                          <p:spTgt spid="26"/>
                                        </p:tgtEl>
                                        <p:attrNameLst>
                                          <p:attrName>ppt_w</p:attrName>
                                        </p:attrNameLst>
                                      </p:cBhvr>
                                      <p:tavLst>
                                        <p:tav tm="0">
                                          <p:val>
                                            <p:strVal val="ppt_w"/>
                                          </p:val>
                                        </p:tav>
                                        <p:tav tm="100000">
                                          <p:val>
                                            <p:fltVal val="0"/>
                                          </p:val>
                                        </p:tav>
                                      </p:tavLst>
                                    </p:anim>
                                    <p:anim calcmode="lin" valueType="num">
                                      <p:cBhvr>
                                        <p:cTn id="45" dur="500"/>
                                        <p:tgtEl>
                                          <p:spTgt spid="26"/>
                                        </p:tgtEl>
                                        <p:attrNameLst>
                                          <p:attrName>ppt_h</p:attrName>
                                        </p:attrNameLst>
                                      </p:cBhvr>
                                      <p:tavLst>
                                        <p:tav tm="0">
                                          <p:val>
                                            <p:strVal val="ppt_h"/>
                                          </p:val>
                                        </p:tav>
                                        <p:tav tm="100000">
                                          <p:val>
                                            <p:fltVal val="0"/>
                                          </p:val>
                                        </p:tav>
                                      </p:tavLst>
                                    </p:anim>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3" grpId="1" animBg="1"/>
      <p:bldP spid="26" grpId="0" animBg="1"/>
      <p:bldP spid="26" grpId="1"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87469" y="222349"/>
            <a:ext cx="11734800" cy="954107"/>
          </a:xfrm>
          <a:prstGeom prst="rect">
            <a:avLst/>
          </a:prstGeom>
          <a:solidFill>
            <a:schemeClr val="bg1"/>
          </a:solidFill>
        </p:spPr>
        <p:txBody>
          <a:bodyPr wrap="square" lIns="91440" tIns="45720" rIns="91440" bIns="45720">
            <a:spAutoFit/>
          </a:bodyPr>
          <a:lstStyle/>
          <a:p>
            <a:pPr algn="just"/>
            <a:r>
              <a:rPr lang="en-US" sz="2800" b="1" i="1" smtClean="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2800" b="1" smtClean="0">
                <a:ln w="0"/>
                <a:solidFill>
                  <a:srgbClr val="002060"/>
                </a:solidFill>
                <a:effectLst>
                  <a:outerShdw blurRad="38100" dist="19050" dir="2700000" algn="tl" rotWithShape="0">
                    <a:schemeClr val="dk1">
                      <a:alpha val="40000"/>
                    </a:schemeClr>
                  </a:outerShdw>
                </a:effectLst>
                <a:latin typeface="+mj-lt"/>
              </a:rPr>
              <a:t>Va-li-a </a:t>
            </a:r>
            <a:r>
              <a:rPr lang="vi-VN" sz="2800" b="1">
                <a:ln w="0"/>
                <a:solidFill>
                  <a:srgbClr val="002060"/>
                </a:solidFill>
                <a:effectLst>
                  <a:outerShdw blurRad="38100" dist="19050" dir="2700000" algn="tl" rotWithShape="0">
                    <a:schemeClr val="dk1">
                      <a:alpha val="40000"/>
                    </a:schemeClr>
                  </a:outerShdw>
                </a:effectLst>
                <a:latin typeface="+mj-lt"/>
              </a:rPr>
              <a:t>được bố mẹ cho đi xem xiếc. Em thích nhất tiết mục </a:t>
            </a:r>
            <a:r>
              <a:rPr lang="en-US" sz="2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4"/>
          <p:cNvSpPr/>
          <p:nvPr/>
        </p:nvSpPr>
        <p:spPr>
          <a:xfrm>
            <a:off x="1897511" y="1352234"/>
            <a:ext cx="3409950" cy="1024860"/>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 biến</a:t>
            </a:r>
            <a:endParaRPr lang="en-US" sz="3600" b="1">
              <a:solidFill>
                <a:srgbClr val="660066"/>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47945" y="2493434"/>
            <a:ext cx="5159215" cy="954107"/>
          </a:xfrm>
          <a:prstGeom prst="rect">
            <a:avLst/>
          </a:prstGeom>
          <a:solidFill>
            <a:schemeClr val="bg1"/>
          </a:solidFill>
        </p:spPr>
        <p:txBody>
          <a:bodyPr wrap="square">
            <a:spAutoFit/>
          </a:bodyPr>
          <a:lstStyle/>
          <a:p>
            <a:pPr algn="ct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thích nhất tiết </a:t>
            </a:r>
            <a:r>
              <a:rPr lang="vi-VN" sz="2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mục </a:t>
            </a:r>
            <a:endParaRPr lang="en-US" sz="2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vi-VN" sz="2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a:t>
            </a:r>
            <a:r>
              <a:rPr lang="vi-VN" sz="2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gái </a:t>
            </a: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ngựa, đánh đàn”</a:t>
            </a:r>
            <a:endParaRPr lang="en-US" sz="280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6058585" y="1504982"/>
            <a:ext cx="1035195" cy="141535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204973" y="1394791"/>
            <a:ext cx="2220480" cy="523220"/>
          </a:xfrm>
          <a:prstGeom prst="rect">
            <a:avLst/>
          </a:prstGeom>
          <a:solidFill>
            <a:schemeClr val="bg1"/>
          </a:solidFill>
        </p:spPr>
        <p:txBody>
          <a:bodyPr wrap="none">
            <a:spAutoFit/>
          </a:bodyPr>
          <a:lstStyle/>
          <a:p>
            <a:r>
              <a:rPr lang="en-US" sz="2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biểu diễn?</a:t>
            </a:r>
            <a:endParaRPr lang="en-US" sz="2800">
              <a:latin typeface="Times New Roman" panose="02020603050405020304" pitchFamily="18" charset="0"/>
              <a:cs typeface="Times New Roman" panose="02020603050405020304" pitchFamily="18" charset="0"/>
            </a:endParaRPr>
          </a:p>
        </p:txBody>
      </p:sp>
      <p:sp>
        <p:nvSpPr>
          <p:cNvPr id="29" name="Rectangle 28"/>
          <p:cNvSpPr/>
          <p:nvPr/>
        </p:nvSpPr>
        <p:spPr>
          <a:xfrm>
            <a:off x="228600" y="3685053"/>
            <a:ext cx="11734799" cy="3028629"/>
          </a:xfrm>
          <a:prstGeom prst="rect">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b="1" smtClean="0">
                <a:solidFill>
                  <a:srgbClr val="660066"/>
                </a:solidFill>
                <a:latin typeface="Times New Roman" panose="02020603050405020304" pitchFamily="18" charset="0"/>
                <a:cs typeface="Times New Roman" panose="02020603050405020304" pitchFamily="18" charset="0"/>
              </a:rPr>
              <a:t>	Chương trình xiếc hôm ấy tiết mục nào cũng hay, nhưng Va-li-a thích nhất tiết mục cô gái xinh đẹp vừa phi ngựa vừa đánh đàn. Cô gái phi ngựa thật dũng cảm. Cô không nắm cương mà một tay ôm cây đàn măng-đô-lin, tay kia gảy lên những âm thanh rộn rã. Tiếng đàn của cô mới hấp dẫn lòng người làm sao. Va-li-a vô cùng ngưỡng mộ cô gái tài ba đó.</a:t>
            </a:r>
            <a:endParaRPr lang="en-US" sz="3200" b="1">
              <a:solidFill>
                <a:srgbClr val="660066"/>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204973" y="2097206"/>
            <a:ext cx="3733714" cy="523220"/>
          </a:xfrm>
          <a:prstGeom prst="rect">
            <a:avLst/>
          </a:prstGeom>
          <a:solidFill>
            <a:schemeClr val="bg1"/>
          </a:solidFill>
        </p:spPr>
        <p:txBody>
          <a:bodyPr wrap="none">
            <a:spAutoFit/>
          </a:bodyPr>
          <a:lstStyle/>
          <a:p>
            <a:r>
              <a:rPr lang="en-US" sz="2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Biểu diễn như thế nào?</a:t>
            </a:r>
            <a:endParaRPr lang="en-US" sz="2800">
              <a:latin typeface="Times New Roman" panose="02020603050405020304" pitchFamily="18" charset="0"/>
              <a:cs typeface="Times New Roman" panose="02020603050405020304" pitchFamily="18" charset="0"/>
            </a:endParaRPr>
          </a:p>
        </p:txBody>
      </p:sp>
      <p:sp>
        <p:nvSpPr>
          <p:cNvPr id="13" name="Rectangle 12"/>
          <p:cNvSpPr/>
          <p:nvPr/>
        </p:nvSpPr>
        <p:spPr>
          <a:xfrm>
            <a:off x="7240527" y="2880587"/>
            <a:ext cx="2728632" cy="523220"/>
          </a:xfrm>
          <a:prstGeom prst="rect">
            <a:avLst/>
          </a:prstGeom>
          <a:solidFill>
            <a:schemeClr val="bg1"/>
          </a:solidFill>
        </p:spPr>
        <p:txBody>
          <a:bodyPr wrap="none">
            <a:spAutoFit/>
          </a:bodyPr>
          <a:lstStyle/>
          <a:p>
            <a:r>
              <a:rPr lang="en-US" sz="2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em thích?</a:t>
            </a:r>
            <a:endParaRPr lang="en-US" sz="28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6066171" y="2300117"/>
            <a:ext cx="1071506" cy="5951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54155" y="2893094"/>
            <a:ext cx="1118169" cy="2011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41771" y="691959"/>
            <a:ext cx="40494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228600" y="1138049"/>
            <a:ext cx="36360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6792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iterate type="wd">
                                    <p:tmPct val="10000"/>
                                  </p:iterate>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par>
                          <p:cTn id="16" fill="hold">
                            <p:stCondLst>
                              <p:cond delay="500"/>
                            </p:stCondLst>
                            <p:childTnLst>
                              <p:par>
                                <p:cTn id="17" presetID="53" presetClass="entr" presetSubtype="16" fill="hold" grpId="0" nodeType="afterEffect">
                                  <p:stCondLst>
                                    <p:cond delay="0"/>
                                  </p:stCondLst>
                                  <p:iterate type="wd">
                                    <p:tmPct val="10000"/>
                                  </p:iterate>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iterate type="wd">
                                    <p:tmPct val="10000"/>
                                  </p:iterate>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iterate type="wd">
                                    <p:tmPct val="10000"/>
                                  </p:iterate>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iterate type="wd">
                                    <p:tmPct val="10000"/>
                                  </p:iterate>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anim calcmode="lin" valueType="num">
                                      <p:cBhvr>
                                        <p:cTn id="54" dur="500" fill="hold"/>
                                        <p:tgtEl>
                                          <p:spTgt spid="29"/>
                                        </p:tgtEl>
                                        <p:attrNameLst>
                                          <p:attrName>ppt_x</p:attrName>
                                        </p:attrNameLst>
                                      </p:cBhvr>
                                      <p:tavLst>
                                        <p:tav tm="0">
                                          <p:val>
                                            <p:strVal val="#ppt_x"/>
                                          </p:val>
                                        </p:tav>
                                        <p:tav tm="100000">
                                          <p:val>
                                            <p:strVal val="#ppt_x"/>
                                          </p:val>
                                        </p:tav>
                                      </p:tavLst>
                                    </p:anim>
                                    <p:anim calcmode="lin" valueType="num">
                                      <p:cBhvr>
                                        <p:cTn id="55"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iterate type="wd">
                                    <p:tmPct val="0"/>
                                  </p:iterate>
                                  <p:childTnLst>
                                    <p:anim calcmode="lin" valueType="num">
                                      <p:cBhvr>
                                        <p:cTn id="59" dur="500"/>
                                        <p:tgtEl>
                                          <p:spTgt spid="23"/>
                                        </p:tgtEl>
                                        <p:attrNameLst>
                                          <p:attrName>ppt_w</p:attrName>
                                        </p:attrNameLst>
                                      </p:cBhvr>
                                      <p:tavLst>
                                        <p:tav tm="0">
                                          <p:val>
                                            <p:strVal val="ppt_w"/>
                                          </p:val>
                                        </p:tav>
                                        <p:tav tm="100000">
                                          <p:val>
                                            <p:fltVal val="0"/>
                                          </p:val>
                                        </p:tav>
                                      </p:tavLst>
                                    </p:anim>
                                    <p:anim calcmode="lin" valueType="num">
                                      <p:cBhvr>
                                        <p:cTn id="60" dur="500"/>
                                        <p:tgtEl>
                                          <p:spTgt spid="23"/>
                                        </p:tgtEl>
                                        <p:attrNameLst>
                                          <p:attrName>ppt_h</p:attrName>
                                        </p:attrNameLst>
                                      </p:cBhvr>
                                      <p:tavLst>
                                        <p:tav tm="0">
                                          <p:val>
                                            <p:strVal val="ppt_h"/>
                                          </p:val>
                                        </p:tav>
                                        <p:tav tm="100000">
                                          <p:val>
                                            <p:fltVal val="0"/>
                                          </p:val>
                                        </p:tav>
                                      </p:tavLst>
                                    </p:anim>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53" presetClass="exit" presetSubtype="32" fill="hold" nodeType="withEffect">
                                  <p:stCondLst>
                                    <p:cond delay="0"/>
                                  </p:stCondLst>
                                  <p:iterate type="wd">
                                    <p:tmPct val="0"/>
                                  </p:iterate>
                                  <p:childTnLst>
                                    <p:anim calcmode="lin" valueType="num">
                                      <p:cBhvr>
                                        <p:cTn id="64" dur="1000"/>
                                        <p:tgtEl>
                                          <p:spTgt spid="25"/>
                                        </p:tgtEl>
                                        <p:attrNameLst>
                                          <p:attrName>ppt_w</p:attrName>
                                        </p:attrNameLst>
                                      </p:cBhvr>
                                      <p:tavLst>
                                        <p:tav tm="0">
                                          <p:val>
                                            <p:strVal val="ppt_w"/>
                                          </p:val>
                                        </p:tav>
                                        <p:tav tm="100000">
                                          <p:val>
                                            <p:fltVal val="0"/>
                                          </p:val>
                                        </p:tav>
                                      </p:tavLst>
                                    </p:anim>
                                    <p:anim calcmode="lin" valueType="num">
                                      <p:cBhvr>
                                        <p:cTn id="65" dur="1000"/>
                                        <p:tgtEl>
                                          <p:spTgt spid="25"/>
                                        </p:tgtEl>
                                        <p:attrNameLst>
                                          <p:attrName>ppt_h</p:attrName>
                                        </p:attrNameLst>
                                      </p:cBhvr>
                                      <p:tavLst>
                                        <p:tav tm="0">
                                          <p:val>
                                            <p:strVal val="ppt_h"/>
                                          </p:val>
                                        </p:tav>
                                        <p:tav tm="100000">
                                          <p:val>
                                            <p:fltVal val="0"/>
                                          </p:val>
                                        </p:tav>
                                      </p:tavLst>
                                    </p:anim>
                                    <p:animEffect transition="out" filter="fade">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cTn>
                              </p:par>
                              <p:par>
                                <p:cTn id="68" presetID="31" presetClass="exit" presetSubtype="0" fill="hold" grpId="1" nodeType="withEffect">
                                  <p:stCondLst>
                                    <p:cond delay="0"/>
                                  </p:stCondLst>
                                  <p:childTnLst>
                                    <p:anim calcmode="lin" valueType="num">
                                      <p:cBhvr>
                                        <p:cTn id="69" dur="1000"/>
                                        <p:tgtEl>
                                          <p:spTgt spid="26"/>
                                        </p:tgtEl>
                                        <p:attrNameLst>
                                          <p:attrName>ppt_w</p:attrName>
                                        </p:attrNameLst>
                                      </p:cBhvr>
                                      <p:tavLst>
                                        <p:tav tm="0">
                                          <p:val>
                                            <p:strVal val="ppt_w"/>
                                          </p:val>
                                        </p:tav>
                                        <p:tav tm="100000">
                                          <p:val>
                                            <p:fltVal val="0"/>
                                          </p:val>
                                        </p:tav>
                                      </p:tavLst>
                                    </p:anim>
                                    <p:anim calcmode="lin" valueType="num">
                                      <p:cBhvr>
                                        <p:cTn id="70" dur="1000"/>
                                        <p:tgtEl>
                                          <p:spTgt spid="26"/>
                                        </p:tgtEl>
                                        <p:attrNameLst>
                                          <p:attrName>ppt_h</p:attrName>
                                        </p:attrNameLst>
                                      </p:cBhvr>
                                      <p:tavLst>
                                        <p:tav tm="0">
                                          <p:val>
                                            <p:strVal val="ppt_h"/>
                                          </p:val>
                                        </p:tav>
                                        <p:tav tm="100000">
                                          <p:val>
                                            <p:fltVal val="0"/>
                                          </p:val>
                                        </p:tav>
                                      </p:tavLst>
                                    </p:anim>
                                    <p:anim calcmode="lin" valueType="num">
                                      <p:cBhvr>
                                        <p:cTn id="71" dur="1000"/>
                                        <p:tgtEl>
                                          <p:spTgt spid="26"/>
                                        </p:tgtEl>
                                        <p:attrNameLst>
                                          <p:attrName>style.rotation</p:attrName>
                                        </p:attrNameLst>
                                      </p:cBhvr>
                                      <p:tavLst>
                                        <p:tav tm="0">
                                          <p:val>
                                            <p:fltVal val="0"/>
                                          </p:val>
                                        </p:tav>
                                        <p:tav tm="100000">
                                          <p:val>
                                            <p:fltVal val="90"/>
                                          </p:val>
                                        </p:tav>
                                      </p:tavLst>
                                    </p:anim>
                                    <p:animEffect transition="out" filter="fade">
                                      <p:cBhvr>
                                        <p:cTn id="72" dur="1000"/>
                                        <p:tgtEl>
                                          <p:spTgt spid="26"/>
                                        </p:tgtEl>
                                      </p:cBhvr>
                                    </p:animEffect>
                                    <p:set>
                                      <p:cBhvr>
                                        <p:cTn id="73" dur="1" fill="hold">
                                          <p:stCondLst>
                                            <p:cond delay="999"/>
                                          </p:stCondLst>
                                        </p:cTn>
                                        <p:tgtEl>
                                          <p:spTgt spid="26"/>
                                        </p:tgtEl>
                                        <p:attrNameLst>
                                          <p:attrName>style.visibility</p:attrName>
                                        </p:attrNameLst>
                                      </p:cBhvr>
                                      <p:to>
                                        <p:strVal val="hidden"/>
                                      </p:to>
                                    </p:set>
                                  </p:childTnLst>
                                </p:cTn>
                              </p:par>
                              <p:par>
                                <p:cTn id="74" presetID="53" presetClass="exit" presetSubtype="32" fill="hold" nodeType="withEffect">
                                  <p:stCondLst>
                                    <p:cond delay="0"/>
                                  </p:stCondLst>
                                  <p:iterate type="wd">
                                    <p:tmPct val="0"/>
                                  </p:iterate>
                                  <p:childTnLst>
                                    <p:anim calcmode="lin" valueType="num">
                                      <p:cBhvr>
                                        <p:cTn id="75" dur="1000"/>
                                        <p:tgtEl>
                                          <p:spTgt spid="15"/>
                                        </p:tgtEl>
                                        <p:attrNameLst>
                                          <p:attrName>ppt_w</p:attrName>
                                        </p:attrNameLst>
                                      </p:cBhvr>
                                      <p:tavLst>
                                        <p:tav tm="0">
                                          <p:val>
                                            <p:strVal val="ppt_w"/>
                                          </p:val>
                                        </p:tav>
                                        <p:tav tm="100000">
                                          <p:val>
                                            <p:fltVal val="0"/>
                                          </p:val>
                                        </p:tav>
                                      </p:tavLst>
                                    </p:anim>
                                    <p:anim calcmode="lin" valueType="num">
                                      <p:cBhvr>
                                        <p:cTn id="76" dur="1000"/>
                                        <p:tgtEl>
                                          <p:spTgt spid="15"/>
                                        </p:tgtEl>
                                        <p:attrNameLst>
                                          <p:attrName>ppt_h</p:attrName>
                                        </p:attrNameLst>
                                      </p:cBhvr>
                                      <p:tavLst>
                                        <p:tav tm="0">
                                          <p:val>
                                            <p:strVal val="ppt_h"/>
                                          </p:val>
                                        </p:tav>
                                        <p:tav tm="100000">
                                          <p:val>
                                            <p:fltVal val="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31" presetClass="exit" presetSubtype="0" fill="hold" grpId="1" nodeType="withEffect">
                                  <p:stCondLst>
                                    <p:cond delay="0"/>
                                  </p:stCondLst>
                                  <p:childTnLst>
                                    <p:anim calcmode="lin" valueType="num">
                                      <p:cBhvr>
                                        <p:cTn id="80" dur="1000"/>
                                        <p:tgtEl>
                                          <p:spTgt spid="12"/>
                                        </p:tgtEl>
                                        <p:attrNameLst>
                                          <p:attrName>ppt_w</p:attrName>
                                        </p:attrNameLst>
                                      </p:cBhvr>
                                      <p:tavLst>
                                        <p:tav tm="0">
                                          <p:val>
                                            <p:strVal val="ppt_w"/>
                                          </p:val>
                                        </p:tav>
                                        <p:tav tm="100000">
                                          <p:val>
                                            <p:fltVal val="0"/>
                                          </p:val>
                                        </p:tav>
                                      </p:tavLst>
                                    </p:anim>
                                    <p:anim calcmode="lin" valueType="num">
                                      <p:cBhvr>
                                        <p:cTn id="81" dur="1000"/>
                                        <p:tgtEl>
                                          <p:spTgt spid="12"/>
                                        </p:tgtEl>
                                        <p:attrNameLst>
                                          <p:attrName>ppt_h</p:attrName>
                                        </p:attrNameLst>
                                      </p:cBhvr>
                                      <p:tavLst>
                                        <p:tav tm="0">
                                          <p:val>
                                            <p:strVal val="ppt_h"/>
                                          </p:val>
                                        </p:tav>
                                        <p:tav tm="100000">
                                          <p:val>
                                            <p:fltVal val="0"/>
                                          </p:val>
                                        </p:tav>
                                      </p:tavLst>
                                    </p:anim>
                                    <p:anim calcmode="lin" valueType="num">
                                      <p:cBhvr>
                                        <p:cTn id="82" dur="1000"/>
                                        <p:tgtEl>
                                          <p:spTgt spid="12"/>
                                        </p:tgtEl>
                                        <p:attrNameLst>
                                          <p:attrName>style.rotation</p:attrName>
                                        </p:attrNameLst>
                                      </p:cBhvr>
                                      <p:tavLst>
                                        <p:tav tm="0">
                                          <p:val>
                                            <p:fltVal val="0"/>
                                          </p:val>
                                        </p:tav>
                                        <p:tav tm="100000">
                                          <p:val>
                                            <p:fltVal val="90"/>
                                          </p:val>
                                        </p:tav>
                                      </p:tavLst>
                                    </p:anim>
                                    <p:animEffect transition="out" filter="fade">
                                      <p:cBhvr>
                                        <p:cTn id="83" dur="1000"/>
                                        <p:tgtEl>
                                          <p:spTgt spid="12"/>
                                        </p:tgtEl>
                                      </p:cBhvr>
                                    </p:animEffect>
                                    <p:set>
                                      <p:cBhvr>
                                        <p:cTn id="84" dur="1" fill="hold">
                                          <p:stCondLst>
                                            <p:cond delay="999"/>
                                          </p:stCondLst>
                                        </p:cTn>
                                        <p:tgtEl>
                                          <p:spTgt spid="12"/>
                                        </p:tgtEl>
                                        <p:attrNameLst>
                                          <p:attrName>style.visibility</p:attrName>
                                        </p:attrNameLst>
                                      </p:cBhvr>
                                      <p:to>
                                        <p:strVal val="hidden"/>
                                      </p:to>
                                    </p:set>
                                  </p:childTnLst>
                                </p:cTn>
                              </p:par>
                              <p:par>
                                <p:cTn id="85" presetID="53" presetClass="exit" presetSubtype="32" fill="hold" nodeType="withEffect">
                                  <p:stCondLst>
                                    <p:cond delay="0"/>
                                  </p:stCondLst>
                                  <p:iterate type="wd">
                                    <p:tmPct val="0"/>
                                  </p:iterate>
                                  <p:childTnLst>
                                    <p:anim calcmode="lin" valueType="num">
                                      <p:cBhvr>
                                        <p:cTn id="86" dur="1000"/>
                                        <p:tgtEl>
                                          <p:spTgt spid="17"/>
                                        </p:tgtEl>
                                        <p:attrNameLst>
                                          <p:attrName>ppt_w</p:attrName>
                                        </p:attrNameLst>
                                      </p:cBhvr>
                                      <p:tavLst>
                                        <p:tav tm="0">
                                          <p:val>
                                            <p:strVal val="ppt_w"/>
                                          </p:val>
                                        </p:tav>
                                        <p:tav tm="100000">
                                          <p:val>
                                            <p:fltVal val="0"/>
                                          </p:val>
                                        </p:tav>
                                      </p:tavLst>
                                    </p:anim>
                                    <p:anim calcmode="lin" valueType="num">
                                      <p:cBhvr>
                                        <p:cTn id="87" dur="1000"/>
                                        <p:tgtEl>
                                          <p:spTgt spid="17"/>
                                        </p:tgtEl>
                                        <p:attrNameLst>
                                          <p:attrName>ppt_h</p:attrName>
                                        </p:attrNameLst>
                                      </p:cBhvr>
                                      <p:tavLst>
                                        <p:tav tm="0">
                                          <p:val>
                                            <p:strVal val="ppt_h"/>
                                          </p:val>
                                        </p:tav>
                                        <p:tav tm="100000">
                                          <p:val>
                                            <p:fltVal val="0"/>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13"/>
                                        </p:tgtEl>
                                        <p:attrNameLst>
                                          <p:attrName>ppt_w</p:attrName>
                                        </p:attrNameLst>
                                      </p:cBhvr>
                                      <p:tavLst>
                                        <p:tav tm="0">
                                          <p:val>
                                            <p:strVal val="ppt_w"/>
                                          </p:val>
                                        </p:tav>
                                        <p:tav tm="100000">
                                          <p:val>
                                            <p:fltVal val="0"/>
                                          </p:val>
                                        </p:tav>
                                      </p:tavLst>
                                    </p:anim>
                                    <p:anim calcmode="lin" valueType="num">
                                      <p:cBhvr>
                                        <p:cTn id="92" dur="500"/>
                                        <p:tgtEl>
                                          <p:spTgt spid="13"/>
                                        </p:tgtEl>
                                        <p:attrNameLst>
                                          <p:attrName>ppt_h</p:attrName>
                                        </p:attrNameLst>
                                      </p:cBhvr>
                                      <p:tavLst>
                                        <p:tav tm="0">
                                          <p:val>
                                            <p:strVal val="ppt_h"/>
                                          </p:val>
                                        </p:tav>
                                        <p:tav tm="100000">
                                          <p:val>
                                            <p:fltVal val="0"/>
                                          </p:val>
                                        </p:tav>
                                      </p:tavLst>
                                    </p:anim>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49" presetClass="path" presetSubtype="0" accel="50000" decel="50000" fill="hold" grpId="1" nodeType="withEffect">
                                  <p:stCondLst>
                                    <p:cond delay="0"/>
                                  </p:stCondLst>
                                  <p:iterate type="wd">
                                    <p:tmPct val="0"/>
                                  </p:iterate>
                                  <p:childTnLst>
                                    <p:animMotion origin="layout" path="M -2.70833E-6 7.40741E-7 L 0.2362 0.10208 " pathEditMode="relative" rAng="0" ptsTypes="AA">
                                      <p:cBhvr>
                                        <p:cTn id="96" dur="500" fill="hold"/>
                                        <p:tgtEl>
                                          <p:spTgt spid="5"/>
                                        </p:tgtEl>
                                        <p:attrNameLst>
                                          <p:attrName>ppt_x</p:attrName>
                                          <p:attrName>ppt_y</p:attrName>
                                        </p:attrNameLst>
                                      </p:cBhvr>
                                      <p:rCtr x="11810"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3" grpId="0" animBg="1"/>
      <p:bldP spid="23" grpId="1" animBg="1"/>
      <p:bldP spid="26" grpId="0" animBg="1"/>
      <p:bldP spid="26" grpId="1" animBg="1"/>
      <p:bldP spid="29" grpId="0" animBg="1"/>
      <p:bldP spid="12" grpId="0" animBg="1"/>
      <p:bldP spid="12"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4" name="Rectangle 3"/>
          <p:cNvSpPr/>
          <p:nvPr/>
        </p:nvSpPr>
        <p:spPr>
          <a:xfrm>
            <a:off x="228600" y="800100"/>
            <a:ext cx="11734799" cy="5913582"/>
          </a:xfrm>
          <a:prstGeom prst="rect">
            <a:avLst/>
          </a:prstGeom>
          <a:solidFill>
            <a:srgbClr val="FFFF99"/>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b="1" smtClean="0">
                <a:solidFill>
                  <a:srgbClr val="002060"/>
                </a:solidFill>
                <a:latin typeface="Times New Roman" panose="02020603050405020304" pitchFamily="18" charset="0"/>
                <a:cs typeface="Times New Roman" panose="02020603050405020304" pitchFamily="18" charset="0"/>
              </a:rPr>
              <a:t>	Mùa </a:t>
            </a:r>
            <a:r>
              <a:rPr lang="en-US" sz="3200" b="1">
                <a:solidFill>
                  <a:srgbClr val="002060"/>
                </a:solidFill>
                <a:latin typeface="Times New Roman" panose="02020603050405020304" pitchFamily="18" charset="0"/>
                <a:cs typeface="Times New Roman" panose="02020603050405020304" pitchFamily="18" charset="0"/>
              </a:rPr>
              <a:t>giáng sinh năm ấy, cô bé Va-li-a 11 tuổi được bố mẹ đưa đi xem xiếc</a:t>
            </a:r>
            <a:r>
              <a:rPr lang="en-US" sz="3200" b="1" smtClean="0">
                <a:solidFill>
                  <a:srgbClr val="002060"/>
                </a:solidFill>
                <a:latin typeface="Times New Roman" panose="02020603050405020304" pitchFamily="18" charset="0"/>
                <a:cs typeface="Times New Roman" panose="02020603050405020304" pitchFamily="18" charset="0"/>
              </a:rPr>
              <a:t>.</a:t>
            </a:r>
          </a:p>
          <a:p>
            <a:pPr algn="just"/>
            <a:r>
              <a:rPr lang="en-US" sz="3200" b="1" smtClean="0">
                <a:solidFill>
                  <a:srgbClr val="002060"/>
                </a:solidFill>
                <a:latin typeface="Times New Roman" panose="02020603050405020304" pitchFamily="18" charset="0"/>
                <a:cs typeface="Times New Roman" panose="02020603050405020304" pitchFamily="18" charset="0"/>
              </a:rPr>
              <a:t>	</a:t>
            </a:r>
            <a:r>
              <a:rPr lang="vi-VN" sz="3200" b="1" smtClean="0">
                <a:solidFill>
                  <a:srgbClr val="002060"/>
                </a:solidFill>
                <a:latin typeface="Times New Roman" panose="02020603050405020304" pitchFamily="18" charset="0"/>
                <a:cs typeface="Times New Roman" panose="02020603050405020304" pitchFamily="18" charset="0"/>
              </a:rPr>
              <a:t>Từ </a:t>
            </a:r>
            <a:r>
              <a:rPr lang="vi-VN" sz="3200" b="1">
                <a:solidFill>
                  <a:srgbClr val="002060"/>
                </a:solidFill>
                <a:latin typeface="Times New Roman" panose="02020603050405020304" pitchFamily="18" charset="0"/>
                <a:cs typeface="Times New Roman" panose="02020603050405020304" pitchFamily="18" charset="0"/>
              </a:rPr>
              <a:t>đó, lúc nào trong trí óc non nớt của </a:t>
            </a:r>
            <a:br>
              <a:rPr lang="vi-VN" sz="3200" b="1">
                <a:solidFill>
                  <a:srgbClr val="002060"/>
                </a:solidFill>
                <a:latin typeface="Times New Roman" panose="02020603050405020304" pitchFamily="18" charset="0"/>
                <a:cs typeface="Times New Roman" panose="02020603050405020304" pitchFamily="18" charset="0"/>
              </a:rPr>
            </a:br>
            <a:r>
              <a:rPr lang="vi-VN" sz="3200" b="1">
                <a:solidFill>
                  <a:srgbClr val="002060"/>
                </a:solidFill>
                <a:latin typeface="Times New Roman" panose="02020603050405020304" pitchFamily="18" charset="0"/>
                <a:cs typeface="Times New Roman" panose="02020603050405020304" pitchFamily="18" charset="0"/>
              </a:rPr>
              <a:t>Va-li-a cũng hiện lên hình ảnh cô diễn viên phi ngựa, đánh đàn. Em mơ ước một ngày nào đó cũng được như cô - phi ngựa và chơi những bản nhạc rộn rã.</a:t>
            </a:r>
          </a:p>
          <a:p>
            <a:pPr algn="just"/>
            <a:r>
              <a:rPr lang="en-US" sz="3200" b="1" smtClean="0">
                <a:solidFill>
                  <a:srgbClr val="002060"/>
                </a:solidFill>
                <a:latin typeface="Times New Roman" panose="02020603050405020304" pitchFamily="18" charset="0"/>
                <a:cs typeface="Times New Roman" panose="02020603050405020304" pitchFamily="18" charset="0"/>
              </a:rPr>
              <a:t>	Chương trình xiếc hôm ấy tiết mục nào cũng hay, nhưng Va-li-a thích nhất tiết mục cô gái xinh đẹp vừa phi ngựa vừa đánh đàn. Cô gái phi ngựa thật dũng cảm. Cô không nắm cương mà một tay ôm cây đàn măng-đô-lin, tay kia gảy lên những âm thanh rộn rã. Tiếng đàn của cô mới hấp dẫn lòng người làm sao. Va-li-a vô cùng ngưỡng mộ cô gái tài ba đó.</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5" name="Oval 4"/>
          <p:cNvSpPr/>
          <p:nvPr/>
        </p:nvSpPr>
        <p:spPr>
          <a:xfrm>
            <a:off x="4838699" y="80451"/>
            <a:ext cx="2754085" cy="659735"/>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200" b="1">
              <a:solidFill>
                <a:srgbClr val="66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9339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25"/>
                            </p:stCondLst>
                            <p:childTnLst>
                              <p:par>
                                <p:cTn id="12" presetID="18" presetClass="entr" presetSubtype="1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65AF0EE-E76D-4E4C-91DE-B2AE2A44EBC3}"/>
              </a:ext>
            </a:extLst>
          </p:cNvPr>
          <p:cNvPicPr>
            <a:picLocks noChangeAspect="1"/>
          </p:cNvPicPr>
          <p:nvPr/>
        </p:nvPicPr>
        <p:blipFill rotWithShape="1">
          <a:blip r:embed="rId5">
            <a:extLst>
              <a:ext uri="{28A0092B-C50C-407E-A947-70E740481C1C}">
                <a14:useLocalDpi xmlns:a14="http://schemas.microsoft.com/office/drawing/2010/main" val="0"/>
              </a:ext>
            </a:extLst>
          </a:blip>
          <a:srcRect l="51806" t="-356" r="10" b="356"/>
          <a:stretch/>
        </p:blipFill>
        <p:spPr>
          <a:xfrm>
            <a:off x="1617786" y="0"/>
            <a:ext cx="10574216" cy="6858000"/>
          </a:xfrm>
          <a:prstGeom prst="rect">
            <a:avLst/>
          </a:prstGeom>
        </p:spPr>
      </p:pic>
      <p:sp>
        <p:nvSpPr>
          <p:cNvPr id="6" name="Form">
            <a:extLst>
              <a:ext uri="{FF2B5EF4-FFF2-40B4-BE49-F238E27FC236}">
                <a16:creationId xmlns:a16="http://schemas.microsoft.com/office/drawing/2014/main" id="{F298A505-689D-47C3-B2AF-8F844F203E04}"/>
              </a:ext>
            </a:extLst>
          </p:cNvPr>
          <p:cNvSpPr/>
          <p:nvPr/>
        </p:nvSpPr>
        <p:spPr>
          <a:xfrm>
            <a:off x="579130" y="758986"/>
            <a:ext cx="812801" cy="810108"/>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rgbClr val="FBD849"/>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 name="Rectangle 27">
            <a:extLst>
              <a:ext uri="{FF2B5EF4-FFF2-40B4-BE49-F238E27FC236}">
                <a16:creationId xmlns:a16="http://schemas.microsoft.com/office/drawing/2014/main" id="{23F69C7C-4C3C-4FF0-A85F-F52737D90435}"/>
              </a:ext>
            </a:extLst>
          </p:cNvPr>
          <p:cNvSpPr txBox="1"/>
          <p:nvPr/>
        </p:nvSpPr>
        <p:spPr>
          <a:xfrm>
            <a:off x="985530" y="801066"/>
            <a:ext cx="3713075" cy="3427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smtClean="0">
                <a:solidFill>
                  <a:srgbClr val="FAA619"/>
                </a:solidFill>
                <a:latin typeface="UTM Azuki" panose="02040603050506020204" pitchFamily="18" charset="0"/>
              </a:rPr>
              <a:t>LUYỆN TẬP</a:t>
            </a:r>
            <a:endParaRPr lang="en-US" sz="9600" kern="0">
              <a:solidFill>
                <a:srgbClr val="FAA619"/>
              </a:solidFill>
              <a:latin typeface="UTM Azuki" panose="02040603050506020204" pitchFamily="18" charset="0"/>
            </a:endParaRPr>
          </a:p>
        </p:txBody>
      </p:sp>
    </p:spTree>
    <p:extLst>
      <p:ext uri="{BB962C8B-B14F-4D97-AF65-F5344CB8AC3E}">
        <p14:creationId xmlns:p14="http://schemas.microsoft.com/office/powerpoint/2010/main" val="413575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90"/>
                                          </p:val>
                                        </p:tav>
                                        <p:tav tm="100000">
                                          <p:val>
                                            <p:fltVal val="0"/>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grpSp>
        <p:nvGrpSpPr>
          <p:cNvPr id="4" name="Gruppieren">
            <a:extLst>
              <a:ext uri="{FF2B5EF4-FFF2-40B4-BE49-F238E27FC236}">
                <a16:creationId xmlns:a16="http://schemas.microsoft.com/office/drawing/2014/main" id="{CE157A06-E2F7-9B4A-9275-011C8AC7B990}"/>
              </a:ext>
            </a:extLst>
          </p:cNvPr>
          <p:cNvGrpSpPr/>
          <p:nvPr/>
        </p:nvGrpSpPr>
        <p:grpSpPr>
          <a:xfrm>
            <a:off x="1284514" y="1387780"/>
            <a:ext cx="1888423" cy="3810000"/>
            <a:chOff x="7843" y="0"/>
            <a:chExt cx="3776845" cy="7620000"/>
          </a:xfrm>
        </p:grpSpPr>
        <p:grpSp>
          <p:nvGrpSpPr>
            <p:cNvPr id="5" name="Gruppieren">
              <a:extLst>
                <a:ext uri="{FF2B5EF4-FFF2-40B4-BE49-F238E27FC236}">
                  <a16:creationId xmlns:a16="http://schemas.microsoft.com/office/drawing/2014/main" id="{A4C4DFCC-47B7-0740-81F4-E792FB8F37D2}"/>
                </a:ext>
              </a:extLst>
            </p:cNvPr>
            <p:cNvGrpSpPr/>
            <p:nvPr/>
          </p:nvGrpSpPr>
          <p:grpSpPr>
            <a:xfrm>
              <a:off x="7843" y="987282"/>
              <a:ext cx="110941" cy="1833208"/>
              <a:chOff x="0" y="0"/>
              <a:chExt cx="110939" cy="1833206"/>
            </a:xfrm>
          </p:grpSpPr>
          <p:sp>
            <p:nvSpPr>
              <p:cNvPr id="13" name="Form">
                <a:extLst>
                  <a:ext uri="{FF2B5EF4-FFF2-40B4-BE49-F238E27FC236}">
                    <a16:creationId xmlns:a16="http://schemas.microsoft.com/office/drawing/2014/main" id="{F96A1591-17A9-A849-8D12-11316792F0B7}"/>
                  </a:ext>
                </a:extLst>
              </p:cNvPr>
              <p:cNvSpPr/>
              <p:nvPr/>
            </p:nvSpPr>
            <p:spPr>
              <a:xfrm>
                <a:off x="0" y="0"/>
                <a:ext cx="92274" cy="283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14" name="Form">
                <a:extLst>
                  <a:ext uri="{FF2B5EF4-FFF2-40B4-BE49-F238E27FC236}">
                    <a16:creationId xmlns:a16="http://schemas.microsoft.com/office/drawing/2014/main" id="{B97936EB-12DF-0349-9C9B-CA4BC0AF6DDE}"/>
                  </a:ext>
                </a:extLst>
              </p:cNvPr>
              <p:cNvSpPr/>
              <p:nvPr/>
            </p:nvSpPr>
            <p:spPr>
              <a:xfrm>
                <a:off x="0" y="630090"/>
                <a:ext cx="110940" cy="5356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15" name="Form">
                <a:extLst>
                  <a:ext uri="{FF2B5EF4-FFF2-40B4-BE49-F238E27FC236}">
                    <a16:creationId xmlns:a16="http://schemas.microsoft.com/office/drawing/2014/main" id="{9D40A7CB-60CF-3C44-B3E8-8F306DA22478}"/>
                  </a:ext>
                </a:extLst>
              </p:cNvPr>
              <p:cNvSpPr/>
              <p:nvPr/>
            </p:nvSpPr>
            <p:spPr>
              <a:xfrm>
                <a:off x="0" y="1311522"/>
                <a:ext cx="92274" cy="521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sp>
          <p:nvSpPr>
            <p:cNvPr id="6" name="Form">
              <a:extLst>
                <a:ext uri="{FF2B5EF4-FFF2-40B4-BE49-F238E27FC236}">
                  <a16:creationId xmlns:a16="http://schemas.microsoft.com/office/drawing/2014/main" id="{9A3BFF14-4EB6-0440-8E97-0CE745C382FC}"/>
                </a:ext>
              </a:extLst>
            </p:cNvPr>
            <p:cNvSpPr/>
            <p:nvPr/>
          </p:nvSpPr>
          <p:spPr>
            <a:xfrm>
              <a:off x="3706417" y="1726223"/>
              <a:ext cx="78273" cy="92661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7" name="Gruppieren">
              <a:extLst>
                <a:ext uri="{FF2B5EF4-FFF2-40B4-BE49-F238E27FC236}">
                  <a16:creationId xmlns:a16="http://schemas.microsoft.com/office/drawing/2014/main" id="{160956B7-AF93-EB4A-8DF7-AF1CCDA6B89B}"/>
                </a:ext>
              </a:extLst>
            </p:cNvPr>
            <p:cNvGrpSpPr/>
            <p:nvPr/>
          </p:nvGrpSpPr>
          <p:grpSpPr>
            <a:xfrm>
              <a:off x="34350" y="0"/>
              <a:ext cx="3721293" cy="7620000"/>
              <a:chOff x="0" y="0"/>
              <a:chExt cx="3721292" cy="7620000"/>
            </a:xfrm>
          </p:grpSpPr>
          <p:sp>
            <p:nvSpPr>
              <p:cNvPr id="8" name="Abgerundetes Rechteck">
                <a:extLst>
                  <a:ext uri="{FF2B5EF4-FFF2-40B4-BE49-F238E27FC236}">
                    <a16:creationId xmlns:a16="http://schemas.microsoft.com/office/drawing/2014/main" id="{E6164E5D-1C67-AD40-AFA9-583289589611}"/>
                  </a:ext>
                </a:extLst>
              </p:cNvPr>
              <p:cNvSpPr/>
              <p:nvPr/>
            </p:nvSpPr>
            <p:spPr>
              <a:xfrm>
                <a:off x="0" y="0"/>
                <a:ext cx="3721293" cy="7620000"/>
              </a:xfrm>
              <a:prstGeom prst="roundRect">
                <a:avLst>
                  <a:gd name="adj" fmla="val 14497"/>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9" name="Abgerundetes Rechteck">
                <a:extLst>
                  <a:ext uri="{FF2B5EF4-FFF2-40B4-BE49-F238E27FC236}">
                    <a16:creationId xmlns:a16="http://schemas.microsoft.com/office/drawing/2014/main" id="{3183A16D-2060-AA43-9637-06084FBBD2F7}"/>
                  </a:ext>
                </a:extLst>
              </p:cNvPr>
              <p:cNvSpPr/>
              <p:nvPr/>
            </p:nvSpPr>
            <p:spPr>
              <a:xfrm>
                <a:off x="62240" y="27196"/>
                <a:ext cx="3596812" cy="7565606"/>
              </a:xfrm>
              <a:prstGeom prst="roundRect">
                <a:avLst>
                  <a:gd name="adj" fmla="val 14999"/>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0" name="Abgerundetes Rechteck">
                <a:extLst>
                  <a:ext uri="{FF2B5EF4-FFF2-40B4-BE49-F238E27FC236}">
                    <a16:creationId xmlns:a16="http://schemas.microsoft.com/office/drawing/2014/main" id="{7CBB905D-AAAB-8A4E-98A0-D0A7F6396E4E}"/>
                  </a:ext>
                </a:extLst>
              </p:cNvPr>
              <p:cNvSpPr/>
              <p:nvPr/>
            </p:nvSpPr>
            <p:spPr>
              <a:xfrm>
                <a:off x="28702" y="60734"/>
                <a:ext cx="3663888" cy="7498531"/>
              </a:xfrm>
              <a:prstGeom prst="roundRect">
                <a:avLst>
                  <a:gd name="adj" fmla="val 14725"/>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1" name="Abgerundetes Rechteck">
                <a:extLst>
                  <a:ext uri="{FF2B5EF4-FFF2-40B4-BE49-F238E27FC236}">
                    <a16:creationId xmlns:a16="http://schemas.microsoft.com/office/drawing/2014/main" id="{CFF9D799-0C6A-064F-B8A3-D91DF3D150CE}"/>
                  </a:ext>
                </a:extLst>
              </p:cNvPr>
              <p:cNvSpPr/>
              <p:nvPr/>
            </p:nvSpPr>
            <p:spPr>
              <a:xfrm>
                <a:off x="67829" y="104552"/>
                <a:ext cx="3585634" cy="7410897"/>
              </a:xfrm>
              <a:prstGeom prst="roundRect">
                <a:avLst>
                  <a:gd name="adj" fmla="val 14386"/>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2" name="Abgerundetes Rechteck">
                <a:extLst>
                  <a:ext uri="{FF2B5EF4-FFF2-40B4-BE49-F238E27FC236}">
                    <a16:creationId xmlns:a16="http://schemas.microsoft.com/office/drawing/2014/main" id="{FD11C511-16CB-F64F-820E-5F74A10C57EC}"/>
                  </a:ext>
                </a:extLst>
              </p:cNvPr>
              <p:cNvSpPr/>
              <p:nvPr/>
            </p:nvSpPr>
            <p:spPr>
              <a:xfrm>
                <a:off x="120373" y="79399"/>
                <a:ext cx="3480546" cy="7473675"/>
              </a:xfrm>
              <a:prstGeom prst="roundRect">
                <a:avLst>
                  <a:gd name="adj" fmla="val 13411"/>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grpSp>
        <p:nvGrpSpPr>
          <p:cNvPr id="16" name="Gruppieren">
            <a:extLst>
              <a:ext uri="{FF2B5EF4-FFF2-40B4-BE49-F238E27FC236}">
                <a16:creationId xmlns:a16="http://schemas.microsoft.com/office/drawing/2014/main" id="{C18D13BB-B2B1-AC49-ADF8-03C8EBCA4B28}"/>
              </a:ext>
            </a:extLst>
          </p:cNvPr>
          <p:cNvGrpSpPr/>
          <p:nvPr/>
        </p:nvGrpSpPr>
        <p:grpSpPr>
          <a:xfrm>
            <a:off x="3862614" y="1387780"/>
            <a:ext cx="1888424" cy="3810000"/>
            <a:chOff x="7843" y="0"/>
            <a:chExt cx="3776845" cy="7620000"/>
          </a:xfrm>
        </p:grpSpPr>
        <p:grpSp>
          <p:nvGrpSpPr>
            <p:cNvPr id="17" name="Gruppieren">
              <a:extLst>
                <a:ext uri="{FF2B5EF4-FFF2-40B4-BE49-F238E27FC236}">
                  <a16:creationId xmlns:a16="http://schemas.microsoft.com/office/drawing/2014/main" id="{D5538A3C-503F-B04C-96E4-B3E4426C2B6D}"/>
                </a:ext>
              </a:extLst>
            </p:cNvPr>
            <p:cNvGrpSpPr/>
            <p:nvPr/>
          </p:nvGrpSpPr>
          <p:grpSpPr>
            <a:xfrm>
              <a:off x="7843" y="987282"/>
              <a:ext cx="110941" cy="1833208"/>
              <a:chOff x="0" y="0"/>
              <a:chExt cx="110939" cy="1833206"/>
            </a:xfrm>
          </p:grpSpPr>
          <p:sp>
            <p:nvSpPr>
              <p:cNvPr id="25" name="Form">
                <a:extLst>
                  <a:ext uri="{FF2B5EF4-FFF2-40B4-BE49-F238E27FC236}">
                    <a16:creationId xmlns:a16="http://schemas.microsoft.com/office/drawing/2014/main" id="{4742F39D-3048-6347-B95B-7279232CE8CF}"/>
                  </a:ext>
                </a:extLst>
              </p:cNvPr>
              <p:cNvSpPr/>
              <p:nvPr/>
            </p:nvSpPr>
            <p:spPr>
              <a:xfrm>
                <a:off x="0" y="0"/>
                <a:ext cx="92274" cy="283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26" name="Form">
                <a:extLst>
                  <a:ext uri="{FF2B5EF4-FFF2-40B4-BE49-F238E27FC236}">
                    <a16:creationId xmlns:a16="http://schemas.microsoft.com/office/drawing/2014/main" id="{F438C0C5-72FD-FA47-8195-B6A206FD65D6}"/>
                  </a:ext>
                </a:extLst>
              </p:cNvPr>
              <p:cNvSpPr/>
              <p:nvPr/>
            </p:nvSpPr>
            <p:spPr>
              <a:xfrm>
                <a:off x="0" y="630090"/>
                <a:ext cx="110940" cy="5356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27" name="Form">
                <a:extLst>
                  <a:ext uri="{FF2B5EF4-FFF2-40B4-BE49-F238E27FC236}">
                    <a16:creationId xmlns:a16="http://schemas.microsoft.com/office/drawing/2014/main" id="{D2578561-3965-AC4E-AEC3-9677ABAF3970}"/>
                  </a:ext>
                </a:extLst>
              </p:cNvPr>
              <p:cNvSpPr/>
              <p:nvPr/>
            </p:nvSpPr>
            <p:spPr>
              <a:xfrm>
                <a:off x="0" y="1311522"/>
                <a:ext cx="92274" cy="521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sp>
          <p:nvSpPr>
            <p:cNvPr id="18" name="Form">
              <a:extLst>
                <a:ext uri="{FF2B5EF4-FFF2-40B4-BE49-F238E27FC236}">
                  <a16:creationId xmlns:a16="http://schemas.microsoft.com/office/drawing/2014/main" id="{E872D361-AC74-7F45-A038-FC20343633FC}"/>
                </a:ext>
              </a:extLst>
            </p:cNvPr>
            <p:cNvSpPr/>
            <p:nvPr/>
          </p:nvSpPr>
          <p:spPr>
            <a:xfrm>
              <a:off x="3706417" y="1726223"/>
              <a:ext cx="78273" cy="92661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19" name="Gruppieren">
              <a:extLst>
                <a:ext uri="{FF2B5EF4-FFF2-40B4-BE49-F238E27FC236}">
                  <a16:creationId xmlns:a16="http://schemas.microsoft.com/office/drawing/2014/main" id="{C510D5BF-7D32-4E47-86E7-A664BCF11E07}"/>
                </a:ext>
              </a:extLst>
            </p:cNvPr>
            <p:cNvGrpSpPr/>
            <p:nvPr/>
          </p:nvGrpSpPr>
          <p:grpSpPr>
            <a:xfrm>
              <a:off x="34350" y="0"/>
              <a:ext cx="3721293" cy="7620000"/>
              <a:chOff x="0" y="0"/>
              <a:chExt cx="3721292" cy="7620000"/>
            </a:xfrm>
          </p:grpSpPr>
          <p:sp>
            <p:nvSpPr>
              <p:cNvPr id="20" name="Abgerundetes Rechteck">
                <a:extLst>
                  <a:ext uri="{FF2B5EF4-FFF2-40B4-BE49-F238E27FC236}">
                    <a16:creationId xmlns:a16="http://schemas.microsoft.com/office/drawing/2014/main" id="{A94877A2-3078-9C44-9F64-72ACB13743AC}"/>
                  </a:ext>
                </a:extLst>
              </p:cNvPr>
              <p:cNvSpPr/>
              <p:nvPr/>
            </p:nvSpPr>
            <p:spPr>
              <a:xfrm>
                <a:off x="0" y="0"/>
                <a:ext cx="3721293" cy="7620000"/>
              </a:xfrm>
              <a:prstGeom prst="roundRect">
                <a:avLst>
                  <a:gd name="adj" fmla="val 14497"/>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1" name="Abgerundetes Rechteck">
                <a:extLst>
                  <a:ext uri="{FF2B5EF4-FFF2-40B4-BE49-F238E27FC236}">
                    <a16:creationId xmlns:a16="http://schemas.microsoft.com/office/drawing/2014/main" id="{F2AAFC5A-629F-6C46-A250-375DE3FCDFA8}"/>
                  </a:ext>
                </a:extLst>
              </p:cNvPr>
              <p:cNvSpPr/>
              <p:nvPr/>
            </p:nvSpPr>
            <p:spPr>
              <a:xfrm>
                <a:off x="62240" y="27196"/>
                <a:ext cx="3596812" cy="7565606"/>
              </a:xfrm>
              <a:prstGeom prst="roundRect">
                <a:avLst>
                  <a:gd name="adj" fmla="val 14999"/>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2" name="Abgerundetes Rechteck">
                <a:extLst>
                  <a:ext uri="{FF2B5EF4-FFF2-40B4-BE49-F238E27FC236}">
                    <a16:creationId xmlns:a16="http://schemas.microsoft.com/office/drawing/2014/main" id="{351A3572-A75D-7B4F-8D15-0447D36E9FE4}"/>
                  </a:ext>
                </a:extLst>
              </p:cNvPr>
              <p:cNvSpPr/>
              <p:nvPr/>
            </p:nvSpPr>
            <p:spPr>
              <a:xfrm>
                <a:off x="28702" y="60734"/>
                <a:ext cx="3663888" cy="7498531"/>
              </a:xfrm>
              <a:prstGeom prst="roundRect">
                <a:avLst>
                  <a:gd name="adj" fmla="val 14725"/>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3" name="Abgerundetes Rechteck">
                <a:extLst>
                  <a:ext uri="{FF2B5EF4-FFF2-40B4-BE49-F238E27FC236}">
                    <a16:creationId xmlns:a16="http://schemas.microsoft.com/office/drawing/2014/main" id="{6CBAB2EB-F7CE-B049-8FBC-880E9272B49A}"/>
                  </a:ext>
                </a:extLst>
              </p:cNvPr>
              <p:cNvSpPr/>
              <p:nvPr/>
            </p:nvSpPr>
            <p:spPr>
              <a:xfrm>
                <a:off x="67829" y="104552"/>
                <a:ext cx="3585634" cy="7410897"/>
              </a:xfrm>
              <a:prstGeom prst="roundRect">
                <a:avLst>
                  <a:gd name="adj" fmla="val 14386"/>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4" name="Abgerundetes Rechteck">
                <a:extLst>
                  <a:ext uri="{FF2B5EF4-FFF2-40B4-BE49-F238E27FC236}">
                    <a16:creationId xmlns:a16="http://schemas.microsoft.com/office/drawing/2014/main" id="{5E001EBE-C78E-5049-BC8B-265DB19D2425}"/>
                  </a:ext>
                </a:extLst>
              </p:cNvPr>
              <p:cNvSpPr/>
              <p:nvPr/>
            </p:nvSpPr>
            <p:spPr>
              <a:xfrm>
                <a:off x="120373" y="79399"/>
                <a:ext cx="3480546" cy="7473675"/>
              </a:xfrm>
              <a:prstGeom prst="roundRect">
                <a:avLst>
                  <a:gd name="adj" fmla="val 13411"/>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pic>
        <p:nvPicPr>
          <p:cNvPr id="61" name="图片占位符 60">
            <a:extLst>
              <a:ext uri="{FF2B5EF4-FFF2-40B4-BE49-F238E27FC236}">
                <a16:creationId xmlns:a16="http://schemas.microsoft.com/office/drawing/2014/main" id="{735F75BA-0BF2-4D8D-8ECD-D18E8F006DD3}"/>
              </a:ext>
            </a:extLst>
          </p:cNvPr>
          <p:cNvPicPr>
            <a:picLocks noGrp="1" noChangeAspect="1"/>
          </p:cNvPicPr>
          <p:nvPr>
            <p:ph type="pic" idx="18"/>
          </p:nvPr>
        </p:nvPicPr>
        <p:blipFill>
          <a:blip r:embed="rId5" cstate="print">
            <a:extLst>
              <a:ext uri="{28A0092B-C50C-407E-A947-70E740481C1C}">
                <a14:useLocalDpi xmlns:a14="http://schemas.microsoft.com/office/drawing/2010/main" val="0"/>
              </a:ext>
            </a:extLst>
          </a:blip>
          <a:srcRect l="20009" r="20009"/>
          <a:stretch>
            <a:fillRect/>
          </a:stretch>
        </p:blipFill>
        <p:spPr>
          <a:xfrm flipH="1">
            <a:off x="1248803" y="1517642"/>
            <a:ext cx="1706067" cy="3641154"/>
          </a:xfrm>
        </p:spPr>
      </p:pic>
      <p:pic>
        <p:nvPicPr>
          <p:cNvPr id="63" name="图片占位符 62" descr="图片包含 玩具&#10;&#10;自动生成的说明">
            <a:extLst>
              <a:ext uri="{FF2B5EF4-FFF2-40B4-BE49-F238E27FC236}">
                <a16:creationId xmlns:a16="http://schemas.microsoft.com/office/drawing/2014/main" id="{8875F15A-7608-474B-87F2-2352A2D1690C}"/>
              </a:ext>
            </a:extLst>
          </p:cNvPr>
          <p:cNvPicPr>
            <a:picLocks noGrp="1" noChangeAspect="1"/>
          </p:cNvPicPr>
          <p:nvPr>
            <p:ph type="pic" idx="19"/>
          </p:nvPr>
        </p:nvPicPr>
        <p:blipFill>
          <a:blip r:embed="rId6" cstate="print">
            <a:extLst>
              <a:ext uri="{28A0092B-C50C-407E-A947-70E740481C1C}">
                <a14:useLocalDpi xmlns:a14="http://schemas.microsoft.com/office/drawing/2010/main" val="0"/>
              </a:ext>
            </a:extLst>
          </a:blip>
          <a:srcRect l="7338" r="7338"/>
          <a:stretch>
            <a:fillRect/>
          </a:stretch>
        </p:blipFill>
        <p:spPr>
          <a:xfrm flipH="1">
            <a:off x="3954709" y="1470143"/>
            <a:ext cx="1706067" cy="3641154"/>
          </a:xfrm>
        </p:spPr>
      </p:pic>
      <p:grpSp>
        <p:nvGrpSpPr>
          <p:cNvPr id="33" name="Gruppieren">
            <a:extLst>
              <a:ext uri="{FF2B5EF4-FFF2-40B4-BE49-F238E27FC236}">
                <a16:creationId xmlns:a16="http://schemas.microsoft.com/office/drawing/2014/main" id="{A4593D31-90BE-C34B-B4C5-A6AE3F923537}"/>
              </a:ext>
            </a:extLst>
          </p:cNvPr>
          <p:cNvGrpSpPr/>
          <p:nvPr/>
        </p:nvGrpSpPr>
        <p:grpSpPr>
          <a:xfrm>
            <a:off x="1732648" y="1436244"/>
            <a:ext cx="996077" cy="162218"/>
            <a:chOff x="0" y="0"/>
            <a:chExt cx="1992152" cy="324434"/>
          </a:xfrm>
        </p:grpSpPr>
        <p:grpSp>
          <p:nvGrpSpPr>
            <p:cNvPr id="34" name="Gruppieren">
              <a:extLst>
                <a:ext uri="{FF2B5EF4-FFF2-40B4-BE49-F238E27FC236}">
                  <a16:creationId xmlns:a16="http://schemas.microsoft.com/office/drawing/2014/main" id="{B32635DC-83EA-AA40-99F1-CBEC5E7DFB69}"/>
                </a:ext>
              </a:extLst>
            </p:cNvPr>
            <p:cNvGrpSpPr/>
            <p:nvPr/>
          </p:nvGrpSpPr>
          <p:grpSpPr>
            <a:xfrm>
              <a:off x="0" y="0"/>
              <a:ext cx="1992153" cy="324435"/>
              <a:chOff x="0" y="0"/>
              <a:chExt cx="1992152" cy="324434"/>
            </a:xfrm>
          </p:grpSpPr>
          <p:grpSp>
            <p:nvGrpSpPr>
              <p:cNvPr id="41" name="Gruppieren">
                <a:extLst>
                  <a:ext uri="{FF2B5EF4-FFF2-40B4-BE49-F238E27FC236}">
                    <a16:creationId xmlns:a16="http://schemas.microsoft.com/office/drawing/2014/main" id="{6A7A3A92-C958-6844-9D84-6457C8D4EAC9}"/>
                  </a:ext>
                </a:extLst>
              </p:cNvPr>
              <p:cNvGrpSpPr/>
              <p:nvPr/>
            </p:nvGrpSpPr>
            <p:grpSpPr>
              <a:xfrm>
                <a:off x="-1" y="66266"/>
                <a:ext cx="1992154" cy="258169"/>
                <a:chOff x="0" y="0"/>
                <a:chExt cx="1992152" cy="258168"/>
              </a:xfrm>
            </p:grpSpPr>
            <p:sp>
              <p:nvSpPr>
                <p:cNvPr id="43" name="Form">
                  <a:extLst>
                    <a:ext uri="{FF2B5EF4-FFF2-40B4-BE49-F238E27FC236}">
                      <a16:creationId xmlns:a16="http://schemas.microsoft.com/office/drawing/2014/main" id="{C29AC9DB-5380-0C46-9C9E-900E1A0BAF46}"/>
                    </a:ext>
                  </a:extLst>
                </p:cNvPr>
                <p:cNvSpPr/>
                <p:nvPr/>
              </p:nvSpPr>
              <p:spPr>
                <a:xfrm>
                  <a:off x="0"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44" name="Form">
                  <a:extLst>
                    <a:ext uri="{FF2B5EF4-FFF2-40B4-BE49-F238E27FC236}">
                      <a16:creationId xmlns:a16="http://schemas.microsoft.com/office/drawing/2014/main" id="{7141D11A-CDB3-0D46-921F-54F67FF54353}"/>
                    </a:ext>
                  </a:extLst>
                </p:cNvPr>
                <p:cNvSpPr/>
                <p:nvPr/>
              </p:nvSpPr>
              <p:spPr>
                <a:xfrm>
                  <a:off x="77071" y="0"/>
                  <a:ext cx="1838012" cy="25816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45" name="Form">
                  <a:extLst>
                    <a:ext uri="{FF2B5EF4-FFF2-40B4-BE49-F238E27FC236}">
                      <a16:creationId xmlns:a16="http://schemas.microsoft.com/office/drawing/2014/main" id="{43082EA6-7D6A-C743-B5F3-78071964E095}"/>
                    </a:ext>
                  </a:extLst>
                </p:cNvPr>
                <p:cNvSpPr/>
                <p:nvPr/>
              </p:nvSpPr>
              <p:spPr>
                <a:xfrm flipH="1">
                  <a:off x="1908535"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grpSp>
          <p:sp>
            <p:nvSpPr>
              <p:cNvPr id="42" name="Rechteck">
                <a:extLst>
                  <a:ext uri="{FF2B5EF4-FFF2-40B4-BE49-F238E27FC236}">
                    <a16:creationId xmlns:a16="http://schemas.microsoft.com/office/drawing/2014/main" id="{CB62DDBF-469F-F948-8A2B-B4557B9B66E6}"/>
                  </a:ext>
                </a:extLst>
              </p:cNvPr>
              <p:cNvSpPr/>
              <p:nvPr/>
            </p:nvSpPr>
            <p:spPr>
              <a:xfrm>
                <a:off x="3378" y="0"/>
                <a:ext cx="1985397" cy="66267"/>
              </a:xfrm>
              <a:prstGeom prst="rect">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nvGrpSpPr>
            <p:cNvPr id="35" name="Gruppieren">
              <a:extLst>
                <a:ext uri="{FF2B5EF4-FFF2-40B4-BE49-F238E27FC236}">
                  <a16:creationId xmlns:a16="http://schemas.microsoft.com/office/drawing/2014/main" id="{B10EACAA-7C5E-7941-89E1-6343373C83FA}"/>
                </a:ext>
              </a:extLst>
            </p:cNvPr>
            <p:cNvGrpSpPr/>
            <p:nvPr/>
          </p:nvGrpSpPr>
          <p:grpSpPr>
            <a:xfrm>
              <a:off x="645056" y="115153"/>
              <a:ext cx="702041" cy="78441"/>
              <a:chOff x="537987" y="95075"/>
              <a:chExt cx="702040" cy="78439"/>
            </a:xfrm>
          </p:grpSpPr>
          <p:sp>
            <p:nvSpPr>
              <p:cNvPr id="36" name="Form">
                <a:extLst>
                  <a:ext uri="{FF2B5EF4-FFF2-40B4-BE49-F238E27FC236}">
                    <a16:creationId xmlns:a16="http://schemas.microsoft.com/office/drawing/2014/main" id="{350A9DEE-C0A1-964A-B9BB-A1AB4E189511}"/>
                  </a:ext>
                </a:extLst>
              </p:cNvPr>
              <p:cNvSpPr/>
              <p:nvPr/>
            </p:nvSpPr>
            <p:spPr>
              <a:xfrm>
                <a:off x="537987" y="110762"/>
                <a:ext cx="491491" cy="47065"/>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37" name="Gruppieren">
                <a:extLst>
                  <a:ext uri="{FF2B5EF4-FFF2-40B4-BE49-F238E27FC236}">
                    <a16:creationId xmlns:a16="http://schemas.microsoft.com/office/drawing/2014/main" id="{BF13CE05-4B50-AF41-BB78-060E3528AEBE}"/>
                  </a:ext>
                </a:extLst>
              </p:cNvPr>
              <p:cNvGrpSpPr/>
              <p:nvPr/>
            </p:nvGrpSpPr>
            <p:grpSpPr>
              <a:xfrm>
                <a:off x="1161588" y="95075"/>
                <a:ext cx="78441" cy="78440"/>
                <a:chOff x="0" y="0"/>
                <a:chExt cx="78439" cy="78439"/>
              </a:xfrm>
            </p:grpSpPr>
            <p:sp>
              <p:nvSpPr>
                <p:cNvPr id="38" name="Form">
                  <a:extLst>
                    <a:ext uri="{FF2B5EF4-FFF2-40B4-BE49-F238E27FC236}">
                      <a16:creationId xmlns:a16="http://schemas.microsoft.com/office/drawing/2014/main" id="{0C6D8081-A80C-D245-836E-6CD6759C4A29}"/>
                    </a:ext>
                  </a:extLst>
                </p:cNvPr>
                <p:cNvSpPr/>
                <p:nvPr/>
              </p:nvSpPr>
              <p:spPr>
                <a:xfrm>
                  <a:off x="0" y="-1"/>
                  <a:ext cx="78440" cy="78441"/>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39" name="Form">
                  <a:extLst>
                    <a:ext uri="{FF2B5EF4-FFF2-40B4-BE49-F238E27FC236}">
                      <a16:creationId xmlns:a16="http://schemas.microsoft.com/office/drawing/2014/main" id="{46550372-5BCA-5548-8F52-07A4CE6CA0F9}"/>
                    </a:ext>
                  </a:extLst>
                </p:cNvPr>
                <p:cNvSpPr/>
                <p:nvPr/>
              </p:nvSpPr>
              <p:spPr>
                <a:xfrm>
                  <a:off x="11803" y="11612"/>
                  <a:ext cx="57816" cy="57970"/>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40" name="Form">
                  <a:extLst>
                    <a:ext uri="{FF2B5EF4-FFF2-40B4-BE49-F238E27FC236}">
                      <a16:creationId xmlns:a16="http://schemas.microsoft.com/office/drawing/2014/main" id="{A0B6355B-61EE-1042-B98E-C21D796A5127}"/>
                    </a:ext>
                  </a:extLst>
                </p:cNvPr>
                <p:cNvSpPr/>
                <p:nvPr/>
              </p:nvSpPr>
              <p:spPr>
                <a:xfrm>
                  <a:off x="23246" y="23208"/>
                  <a:ext cx="45032" cy="44470"/>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grpSp>
      </p:grpSp>
      <p:grpSp>
        <p:nvGrpSpPr>
          <p:cNvPr id="46" name="Gruppieren">
            <a:extLst>
              <a:ext uri="{FF2B5EF4-FFF2-40B4-BE49-F238E27FC236}">
                <a16:creationId xmlns:a16="http://schemas.microsoft.com/office/drawing/2014/main" id="{B64AFE88-12A6-F14D-BF71-D5A0C35FB241}"/>
              </a:ext>
            </a:extLst>
          </p:cNvPr>
          <p:cNvGrpSpPr/>
          <p:nvPr/>
        </p:nvGrpSpPr>
        <p:grpSpPr>
          <a:xfrm>
            <a:off x="4310749" y="1436244"/>
            <a:ext cx="996077" cy="162218"/>
            <a:chOff x="0" y="0"/>
            <a:chExt cx="1992152" cy="324434"/>
          </a:xfrm>
        </p:grpSpPr>
        <p:grpSp>
          <p:nvGrpSpPr>
            <p:cNvPr id="47" name="Gruppieren">
              <a:extLst>
                <a:ext uri="{FF2B5EF4-FFF2-40B4-BE49-F238E27FC236}">
                  <a16:creationId xmlns:a16="http://schemas.microsoft.com/office/drawing/2014/main" id="{3EED8103-379F-104B-BA35-16165277CF8D}"/>
                </a:ext>
              </a:extLst>
            </p:cNvPr>
            <p:cNvGrpSpPr/>
            <p:nvPr/>
          </p:nvGrpSpPr>
          <p:grpSpPr>
            <a:xfrm>
              <a:off x="0" y="0"/>
              <a:ext cx="1992153" cy="324435"/>
              <a:chOff x="0" y="0"/>
              <a:chExt cx="1992152" cy="324434"/>
            </a:xfrm>
          </p:grpSpPr>
          <p:grpSp>
            <p:nvGrpSpPr>
              <p:cNvPr id="54" name="Gruppieren">
                <a:extLst>
                  <a:ext uri="{FF2B5EF4-FFF2-40B4-BE49-F238E27FC236}">
                    <a16:creationId xmlns:a16="http://schemas.microsoft.com/office/drawing/2014/main" id="{C8DFEFFA-E9E1-3546-AFFA-5458E0419C1F}"/>
                  </a:ext>
                </a:extLst>
              </p:cNvPr>
              <p:cNvGrpSpPr/>
              <p:nvPr/>
            </p:nvGrpSpPr>
            <p:grpSpPr>
              <a:xfrm>
                <a:off x="-1" y="66266"/>
                <a:ext cx="1992154" cy="258169"/>
                <a:chOff x="0" y="0"/>
                <a:chExt cx="1992152" cy="258168"/>
              </a:xfrm>
            </p:grpSpPr>
            <p:sp>
              <p:nvSpPr>
                <p:cNvPr id="56" name="Form">
                  <a:extLst>
                    <a:ext uri="{FF2B5EF4-FFF2-40B4-BE49-F238E27FC236}">
                      <a16:creationId xmlns:a16="http://schemas.microsoft.com/office/drawing/2014/main" id="{BACB12B2-7788-EF48-875E-743CEA873449}"/>
                    </a:ext>
                  </a:extLst>
                </p:cNvPr>
                <p:cNvSpPr/>
                <p:nvPr/>
              </p:nvSpPr>
              <p:spPr>
                <a:xfrm>
                  <a:off x="0"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57" name="Form">
                  <a:extLst>
                    <a:ext uri="{FF2B5EF4-FFF2-40B4-BE49-F238E27FC236}">
                      <a16:creationId xmlns:a16="http://schemas.microsoft.com/office/drawing/2014/main" id="{99EA94C6-BCFB-824B-B650-87E2401CC805}"/>
                    </a:ext>
                  </a:extLst>
                </p:cNvPr>
                <p:cNvSpPr/>
                <p:nvPr/>
              </p:nvSpPr>
              <p:spPr>
                <a:xfrm>
                  <a:off x="77071" y="0"/>
                  <a:ext cx="1838012" cy="25816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58" name="Form">
                  <a:extLst>
                    <a:ext uri="{FF2B5EF4-FFF2-40B4-BE49-F238E27FC236}">
                      <a16:creationId xmlns:a16="http://schemas.microsoft.com/office/drawing/2014/main" id="{8E3D11F4-36CD-444A-8024-7AF31E43FBA1}"/>
                    </a:ext>
                  </a:extLst>
                </p:cNvPr>
                <p:cNvSpPr/>
                <p:nvPr/>
              </p:nvSpPr>
              <p:spPr>
                <a:xfrm flipH="1">
                  <a:off x="1908535"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grpSp>
          <p:sp>
            <p:nvSpPr>
              <p:cNvPr id="55" name="Rechteck">
                <a:extLst>
                  <a:ext uri="{FF2B5EF4-FFF2-40B4-BE49-F238E27FC236}">
                    <a16:creationId xmlns:a16="http://schemas.microsoft.com/office/drawing/2014/main" id="{CD9E4890-B6F3-1A42-A302-084EC2BC2B6B}"/>
                  </a:ext>
                </a:extLst>
              </p:cNvPr>
              <p:cNvSpPr/>
              <p:nvPr/>
            </p:nvSpPr>
            <p:spPr>
              <a:xfrm>
                <a:off x="3378" y="0"/>
                <a:ext cx="1985397" cy="66267"/>
              </a:xfrm>
              <a:prstGeom prst="rect">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nvGrpSpPr>
            <p:cNvPr id="48" name="Gruppieren">
              <a:extLst>
                <a:ext uri="{FF2B5EF4-FFF2-40B4-BE49-F238E27FC236}">
                  <a16:creationId xmlns:a16="http://schemas.microsoft.com/office/drawing/2014/main" id="{D74BE36E-32FF-4841-A9BC-39F6A862AD40}"/>
                </a:ext>
              </a:extLst>
            </p:cNvPr>
            <p:cNvGrpSpPr/>
            <p:nvPr/>
          </p:nvGrpSpPr>
          <p:grpSpPr>
            <a:xfrm>
              <a:off x="645056" y="115153"/>
              <a:ext cx="702041" cy="78441"/>
              <a:chOff x="537987" y="95075"/>
              <a:chExt cx="702040" cy="78439"/>
            </a:xfrm>
          </p:grpSpPr>
          <p:sp>
            <p:nvSpPr>
              <p:cNvPr id="49" name="Form">
                <a:extLst>
                  <a:ext uri="{FF2B5EF4-FFF2-40B4-BE49-F238E27FC236}">
                    <a16:creationId xmlns:a16="http://schemas.microsoft.com/office/drawing/2014/main" id="{0D3139E3-29A9-354A-9EC8-A9069F51E6E5}"/>
                  </a:ext>
                </a:extLst>
              </p:cNvPr>
              <p:cNvSpPr/>
              <p:nvPr/>
            </p:nvSpPr>
            <p:spPr>
              <a:xfrm>
                <a:off x="537987" y="110762"/>
                <a:ext cx="491491" cy="47065"/>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50" name="Gruppieren">
                <a:extLst>
                  <a:ext uri="{FF2B5EF4-FFF2-40B4-BE49-F238E27FC236}">
                    <a16:creationId xmlns:a16="http://schemas.microsoft.com/office/drawing/2014/main" id="{6E9F83E7-EEC3-564E-8A83-26C66ACE64C2}"/>
                  </a:ext>
                </a:extLst>
              </p:cNvPr>
              <p:cNvGrpSpPr/>
              <p:nvPr/>
            </p:nvGrpSpPr>
            <p:grpSpPr>
              <a:xfrm>
                <a:off x="1161588" y="95075"/>
                <a:ext cx="78441" cy="78440"/>
                <a:chOff x="0" y="0"/>
                <a:chExt cx="78439" cy="78439"/>
              </a:xfrm>
            </p:grpSpPr>
            <p:sp>
              <p:nvSpPr>
                <p:cNvPr id="51" name="Form">
                  <a:extLst>
                    <a:ext uri="{FF2B5EF4-FFF2-40B4-BE49-F238E27FC236}">
                      <a16:creationId xmlns:a16="http://schemas.microsoft.com/office/drawing/2014/main" id="{B5CCCF4C-6F40-624F-97EE-85BC3B32799E}"/>
                    </a:ext>
                  </a:extLst>
                </p:cNvPr>
                <p:cNvSpPr/>
                <p:nvPr/>
              </p:nvSpPr>
              <p:spPr>
                <a:xfrm>
                  <a:off x="0" y="-1"/>
                  <a:ext cx="78440" cy="78441"/>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52" name="Form">
                  <a:extLst>
                    <a:ext uri="{FF2B5EF4-FFF2-40B4-BE49-F238E27FC236}">
                      <a16:creationId xmlns:a16="http://schemas.microsoft.com/office/drawing/2014/main" id="{722A521C-ADD5-8B4F-9296-B59EAB8C38DB}"/>
                    </a:ext>
                  </a:extLst>
                </p:cNvPr>
                <p:cNvSpPr/>
                <p:nvPr/>
              </p:nvSpPr>
              <p:spPr>
                <a:xfrm>
                  <a:off x="11803" y="11612"/>
                  <a:ext cx="57816" cy="57970"/>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53" name="Form">
                  <a:extLst>
                    <a:ext uri="{FF2B5EF4-FFF2-40B4-BE49-F238E27FC236}">
                      <a16:creationId xmlns:a16="http://schemas.microsoft.com/office/drawing/2014/main" id="{BC3BEB3B-BED0-7144-8FED-414E4CC30E43}"/>
                    </a:ext>
                  </a:extLst>
                </p:cNvPr>
                <p:cNvSpPr/>
                <p:nvPr/>
              </p:nvSpPr>
              <p:spPr>
                <a:xfrm>
                  <a:off x="23246" y="23208"/>
                  <a:ext cx="45032" cy="44470"/>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grpSp>
      </p:grpSp>
      <p:sp>
        <p:nvSpPr>
          <p:cNvPr id="62" name="Rectangle 27">
            <a:extLst>
              <a:ext uri="{FF2B5EF4-FFF2-40B4-BE49-F238E27FC236}">
                <a16:creationId xmlns:a16="http://schemas.microsoft.com/office/drawing/2014/main" id="{23F69C7C-4C3C-4FF0-A85F-F52737D90435}"/>
              </a:ext>
            </a:extLst>
          </p:cNvPr>
          <p:cNvSpPr txBox="1"/>
          <p:nvPr/>
        </p:nvSpPr>
        <p:spPr>
          <a:xfrm>
            <a:off x="6818631" y="1235380"/>
            <a:ext cx="3713075" cy="3427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smtClean="0">
                <a:solidFill>
                  <a:srgbClr val="FAA619"/>
                </a:solidFill>
                <a:latin typeface="UTM Azuki" panose="02040603050506020204" pitchFamily="18" charset="0"/>
              </a:rPr>
              <a:t>NHẬN XÉT</a:t>
            </a:r>
            <a:endParaRPr lang="en-US" sz="9600" kern="0">
              <a:solidFill>
                <a:srgbClr val="FAA619"/>
              </a:solidFill>
              <a:latin typeface="UTM Azuki" panose="02040603050506020204" pitchFamily="18" charset="0"/>
            </a:endParaRPr>
          </a:p>
        </p:txBody>
      </p:sp>
    </p:spTree>
    <p:extLst>
      <p:ext uri="{BB962C8B-B14F-4D97-AF65-F5344CB8AC3E}">
        <p14:creationId xmlns:p14="http://schemas.microsoft.com/office/powerpoint/2010/main" val="3452593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 calcmode="lin" valueType="num">
                                      <p:cBhvr>
                                        <p:cTn id="9" dur="500" fill="hold"/>
                                        <p:tgtEl>
                                          <p:spTgt spid="62"/>
                                        </p:tgtEl>
                                        <p:attrNameLst>
                                          <p:attrName>style.rotation</p:attrName>
                                        </p:attrNameLst>
                                      </p:cBhvr>
                                      <p:tavLst>
                                        <p:tav tm="0">
                                          <p:val>
                                            <p:fltVal val="90"/>
                                          </p:val>
                                        </p:tav>
                                        <p:tav tm="100000">
                                          <p:val>
                                            <p:fltVal val="0"/>
                                          </p:val>
                                        </p:tav>
                                      </p:tavLst>
                                    </p:anim>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a:stretch>
        </a:blipFill>
        <a:effectLst/>
      </p:bgPr>
    </p:bg>
    <p:spTree>
      <p:nvGrpSpPr>
        <p:cNvPr id="1" name=""/>
        <p:cNvGrpSpPr/>
        <p:nvPr/>
      </p:nvGrpSpPr>
      <p:grpSpPr>
        <a:xfrm>
          <a:off x="0" y="0"/>
          <a:ext cx="0" cy="0"/>
          <a:chOff x="0" y="0"/>
          <a:chExt cx="0" cy="0"/>
        </a:xfrm>
      </p:grpSpPr>
      <p:pic>
        <p:nvPicPr>
          <p:cNvPr id="2" name="BEST CIRCUS HORSE ACTS YANA SHANIKOVA (online-video-cutter.co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9144000" cy="6858000"/>
          </a:xfrm>
          <a:prstGeom prst="rect">
            <a:avLst/>
          </a:prstGeom>
        </p:spPr>
      </p:pic>
      <p:pic>
        <p:nvPicPr>
          <p:cNvPr id="5" name="图片 4">
            <a:extLst>
              <a:ext uri="{FF2B5EF4-FFF2-40B4-BE49-F238E27FC236}">
                <a16:creationId xmlns:a16="http://schemas.microsoft.com/office/drawing/2014/main" id="{0FE31F07-C04C-4878-B499-EA313488D34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500" l="0" r="43281">
                        <a14:foregroundMark x1="833" y1="19000" x2="1354" y2="20667"/>
                        <a14:foregroundMark x1="4219" y1="18667" x2="5000" y2="19167"/>
                        <a14:foregroundMark x1="7344" y1="17333" x2="9479" y2="16667"/>
                        <a14:foregroundMark x1="14896" y1="88333" x2="15937" y2="92000"/>
                      </a14:backgroundRemoval>
                    </a14:imgEffect>
                  </a14:imgLayer>
                </a14:imgProps>
              </a:ext>
              <a:ext uri="{28A0092B-C50C-407E-A947-70E740481C1C}">
                <a14:useLocalDpi xmlns:a14="http://schemas.microsoft.com/office/drawing/2010/main" val="0"/>
              </a:ext>
            </a:extLst>
          </a:blip>
          <a:srcRect r="51816"/>
          <a:stretch/>
        </p:blipFill>
        <p:spPr>
          <a:xfrm flipH="1">
            <a:off x="5486400" y="0"/>
            <a:ext cx="6705600" cy="6858000"/>
          </a:xfrm>
          <a:prstGeom prst="rect">
            <a:avLst/>
          </a:prstGeom>
        </p:spPr>
      </p:pic>
    </p:spTree>
    <p:extLst>
      <p:ext uri="{BB962C8B-B14F-4D97-AF65-F5344CB8AC3E}">
        <p14:creationId xmlns:p14="http://schemas.microsoft.com/office/powerpoint/2010/main" val="1949564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155064DC-B297-497D-895F-78115580D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05" y="393468"/>
            <a:ext cx="6095496" cy="6095496"/>
          </a:xfrm>
          <a:prstGeom prst="rect">
            <a:avLst/>
          </a:prstGeom>
        </p:spPr>
      </p:pic>
      <p:sp>
        <p:nvSpPr>
          <p:cNvPr id="21" name="Rectangle 27">
            <a:extLst>
              <a:ext uri="{FF2B5EF4-FFF2-40B4-BE49-F238E27FC236}">
                <a16:creationId xmlns:a16="http://schemas.microsoft.com/office/drawing/2014/main" id="{23F69C7C-4C3C-4FF0-A85F-F52737D90435}"/>
              </a:ext>
            </a:extLst>
          </p:cNvPr>
          <p:cNvSpPr txBox="1"/>
          <p:nvPr/>
        </p:nvSpPr>
        <p:spPr>
          <a:xfrm>
            <a:off x="4193382" y="1661095"/>
            <a:ext cx="7886700" cy="4804392"/>
          </a:xfrm>
          <a:prstGeom prst="homePlate">
            <a:avLst/>
          </a:prstGeom>
          <a:solidFill>
            <a:schemeClr val="bg1">
              <a:alpha val="70000"/>
            </a:schemeClr>
          </a:solidFill>
          <a:ln w="12700" cap="flat">
            <a:noFill/>
            <a:miter lim="400000"/>
          </a:ln>
          <a:effectLst>
            <a:glow rad="139700">
              <a:schemeClr val="accent3">
                <a:satMod val="175000"/>
                <a:alpha val="40000"/>
              </a:schemeClr>
            </a:glow>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marL="571500" indent="-571500" defTabSz="412750" hangingPunct="0">
              <a:spcBef>
                <a:spcPts val="2950"/>
              </a:spcBef>
              <a:buFont typeface="Wingdings" panose="05000000000000000000" pitchFamily="2" charset="2"/>
              <a:buChar char="q"/>
            </a:pPr>
            <a:r>
              <a:rPr lang="en-US" sz="3600" b="1" kern="0" smtClean="0">
                <a:solidFill>
                  <a:srgbClr val="002060"/>
                </a:solidFill>
                <a:latin typeface="Times New Roman" panose="02020603050405020304" pitchFamily="18" charset="0"/>
                <a:cs typeface="Times New Roman" panose="02020603050405020304" pitchFamily="18" charset="0"/>
              </a:rPr>
              <a:t>Xem lại bài.</a:t>
            </a:r>
          </a:p>
          <a:p>
            <a:pPr marL="571500" indent="-571500" defTabSz="412750" hangingPunct="0">
              <a:spcBef>
                <a:spcPts val="2950"/>
              </a:spcBef>
              <a:buFont typeface="Wingdings" panose="05000000000000000000" pitchFamily="2" charset="2"/>
              <a:buChar char="q"/>
            </a:pPr>
            <a:r>
              <a:rPr lang="en-US" sz="3600" b="1" kern="0" smtClean="0">
                <a:solidFill>
                  <a:srgbClr val="002060"/>
                </a:solidFill>
                <a:latin typeface="Times New Roman" panose="02020603050405020304" pitchFamily="18" charset="0"/>
                <a:cs typeface="Times New Roman" panose="02020603050405020304" pitchFamily="18" charset="0"/>
              </a:rPr>
              <a:t>Có thể chọn đoạn khác để viết hoàn chỉnh, tập xây dựng đoạn văn kể chuyện.</a:t>
            </a:r>
          </a:p>
          <a:p>
            <a:pPr marL="571500" indent="-571500" defTabSz="412750" hangingPunct="0">
              <a:spcBef>
                <a:spcPts val="2950"/>
              </a:spcBef>
              <a:buFont typeface="Wingdings" panose="05000000000000000000" pitchFamily="2" charset="2"/>
              <a:buChar char="q"/>
            </a:pPr>
            <a:r>
              <a:rPr lang="en-US" sz="3600" b="1" kern="0" smtClean="0">
                <a:solidFill>
                  <a:srgbClr val="002060"/>
                </a:solidFill>
                <a:latin typeface="Times New Roman" panose="02020603050405020304" pitchFamily="18" charset="0"/>
                <a:cs typeface="Times New Roman" panose="02020603050405020304" pitchFamily="18" charset="0"/>
              </a:rPr>
              <a:t>Chuẩn bị bài: </a:t>
            </a:r>
            <a:r>
              <a:rPr lang="en-US" sz="3600" b="1" kern="0" smtClean="0">
                <a:solidFill>
                  <a:schemeClr val="accent2">
                    <a:lumMod val="50000"/>
                  </a:schemeClr>
                </a:solidFill>
                <a:latin typeface="Times New Roman" panose="02020603050405020304" pitchFamily="18" charset="0"/>
                <a:cs typeface="Times New Roman" panose="02020603050405020304" pitchFamily="18" charset="0"/>
              </a:rPr>
              <a:t>Luyện tập phát triển câu chuyện.</a:t>
            </a:r>
            <a:endParaRPr lang="en-US" sz="3600" b="1" kern="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2" name="Rectangle 27">
            <a:extLst>
              <a:ext uri="{FF2B5EF4-FFF2-40B4-BE49-F238E27FC236}">
                <a16:creationId xmlns:a16="http://schemas.microsoft.com/office/drawing/2014/main" id="{23F69C7C-4C3C-4FF0-A85F-F52737D90435}"/>
              </a:ext>
            </a:extLst>
          </p:cNvPr>
          <p:cNvSpPr txBox="1"/>
          <p:nvPr/>
        </p:nvSpPr>
        <p:spPr>
          <a:xfrm>
            <a:off x="3540612" y="-157864"/>
            <a:ext cx="8539470" cy="18189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smtClean="0">
                <a:solidFill>
                  <a:srgbClr val="FAA619"/>
                </a:solidFill>
                <a:latin typeface="UTM Azuki" panose="02040603050506020204" pitchFamily="18" charset="0"/>
              </a:rPr>
              <a:t>DẶN DÒ</a:t>
            </a:r>
            <a:endParaRPr lang="en-US" sz="9600" kern="0">
              <a:solidFill>
                <a:srgbClr val="FAA619"/>
              </a:solidFill>
              <a:latin typeface="UTM Azuki" panose="020406030505060202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iterate type="wd">
                                    <p:tmPct val="5000"/>
                                  </p:iterate>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90"/>
                                          </p:val>
                                        </p:tav>
                                        <p:tav tm="100000">
                                          <p:val>
                                            <p:fltVal val="0"/>
                                          </p:val>
                                        </p:tav>
                                      </p:tavLst>
                                    </p:anim>
                                    <p:animEffect transition="in" filter="fade">
                                      <p:cBhvr>
                                        <p:cTn id="15" dur="500"/>
                                        <p:tgtEl>
                                          <p:spTgt spid="22"/>
                                        </p:tgtEl>
                                      </p:cBhvr>
                                    </p:animEffect>
                                  </p:childTnLst>
                                </p:cTn>
                              </p:par>
                            </p:childTnLst>
                          </p:cTn>
                        </p:par>
                        <p:par>
                          <p:cTn id="16" fill="hold">
                            <p:stCondLst>
                              <p:cond delay="1025"/>
                            </p:stCondLst>
                            <p:childTnLst>
                              <p:par>
                                <p:cTn id="17" presetID="31" presetClass="entr" presetSubtype="0" fill="hold" nodeType="afterEffect">
                                  <p:stCondLst>
                                    <p:cond delay="0"/>
                                  </p:stCondLst>
                                  <p:iterate type="wd">
                                    <p:tmPct val="5000"/>
                                  </p:iterate>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p:cTn id="19"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21" dur="5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22" dur="500"/>
                                        <p:tgtEl>
                                          <p:spTgt spid="21">
                                            <p:txEl>
                                              <p:pRg st="0" end="0"/>
                                            </p:txEl>
                                          </p:spTgt>
                                        </p:tgtEl>
                                      </p:cBhvr>
                                    </p:animEffect>
                                  </p:childTnLst>
                                </p:cTn>
                              </p:par>
                            </p:childTnLst>
                          </p:cTn>
                        </p:par>
                        <p:par>
                          <p:cTn id="23" fill="hold">
                            <p:stCondLst>
                              <p:cond delay="1600"/>
                            </p:stCondLst>
                            <p:childTnLst>
                              <p:par>
                                <p:cTn id="24" presetID="16" presetClass="entr" presetSubtype="21" fill="hold" nodeType="afterEffect">
                                  <p:stCondLst>
                                    <p:cond delay="0"/>
                                  </p:stCondLst>
                                  <p:iterate type="wd">
                                    <p:tmPct val="10000"/>
                                  </p:iterate>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barn(inVertical)">
                                      <p:cBhvr>
                                        <p:cTn id="26" dur="500"/>
                                        <p:tgtEl>
                                          <p:spTgt spid="21">
                                            <p:txEl>
                                              <p:pRg st="1" end="1"/>
                                            </p:txEl>
                                          </p:spTgt>
                                        </p:tgtEl>
                                      </p:cBhvr>
                                    </p:animEffect>
                                  </p:childTnLst>
                                </p:cTn>
                              </p:par>
                            </p:childTnLst>
                          </p:cTn>
                        </p:par>
                        <p:par>
                          <p:cTn id="27" fill="hold">
                            <p:stCondLst>
                              <p:cond delay="2950"/>
                            </p:stCondLst>
                            <p:childTnLst>
                              <p:par>
                                <p:cTn id="28" presetID="26" presetClass="entr" presetSubtype="0" fill="hold" nodeType="afterEffect">
                                  <p:stCondLst>
                                    <p:cond delay="0"/>
                                  </p:stCondLst>
                                  <p:iterate type="wd">
                                    <p:tmPct val="10000"/>
                                  </p:iterate>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wipe(down)">
                                      <p:cBhvr>
                                        <p:cTn id="30" dur="145">
                                          <p:stCondLst>
                                            <p:cond delay="0"/>
                                          </p:stCondLst>
                                        </p:cTn>
                                        <p:tgtEl>
                                          <p:spTgt spid="21">
                                            <p:txEl>
                                              <p:pRg st="2" end="2"/>
                                            </p:txEl>
                                          </p:spTgt>
                                        </p:tgtEl>
                                      </p:cBhvr>
                                    </p:animEffect>
                                    <p:anim calcmode="lin" valueType="num">
                                      <p:cBhvr>
                                        <p:cTn id="31" dur="456" tmFilter="0,0; 0.14,0.36; 0.43,0.73; 0.71,0.91; 1.0,1.0">
                                          <p:stCondLst>
                                            <p:cond delay="0"/>
                                          </p:stCondLst>
                                        </p:cTn>
                                        <p:tgtEl>
                                          <p:spTgt spid="21">
                                            <p:txEl>
                                              <p:pRg st="2" end="2"/>
                                            </p:txEl>
                                          </p:spTgt>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21">
                                            <p:txEl>
                                              <p:pRg st="2" end="2"/>
                                            </p:txEl>
                                          </p:spTgt>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21">
                                            <p:txEl>
                                              <p:pRg st="2" end="2"/>
                                            </p:txEl>
                                          </p:spTgt>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21">
                                            <p:txEl>
                                              <p:pRg st="2" end="2"/>
                                            </p:txEl>
                                          </p:spTgt>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21">
                                            <p:txEl>
                                              <p:pRg st="2" end="2"/>
                                            </p:txEl>
                                          </p:spTgt>
                                        </p:tgtEl>
                                        <p:attrNameLst>
                                          <p:attrName>ppt_y</p:attrName>
                                        </p:attrNameLst>
                                      </p:cBhvr>
                                      <p:tavLst>
                                        <p:tav tm="0" fmla="#ppt_y-sin(pi*$)/81">
                                          <p:val>
                                            <p:fltVal val="0"/>
                                          </p:val>
                                        </p:tav>
                                        <p:tav tm="100000">
                                          <p:val>
                                            <p:fltVal val="1"/>
                                          </p:val>
                                        </p:tav>
                                      </p:tavLst>
                                    </p:anim>
                                    <p:animScale>
                                      <p:cBhvr>
                                        <p:cTn id="36" dur="7">
                                          <p:stCondLst>
                                            <p:cond delay="162"/>
                                          </p:stCondLst>
                                        </p:cTn>
                                        <p:tgtEl>
                                          <p:spTgt spid="21">
                                            <p:txEl>
                                              <p:pRg st="2" end="2"/>
                                            </p:txEl>
                                          </p:spTgt>
                                        </p:tgtEl>
                                      </p:cBhvr>
                                      <p:to x="100000" y="60000"/>
                                    </p:animScale>
                                    <p:animScale>
                                      <p:cBhvr>
                                        <p:cTn id="37" dur="41" decel="50000">
                                          <p:stCondLst>
                                            <p:cond delay="169"/>
                                          </p:stCondLst>
                                        </p:cTn>
                                        <p:tgtEl>
                                          <p:spTgt spid="21">
                                            <p:txEl>
                                              <p:pRg st="2" end="2"/>
                                            </p:txEl>
                                          </p:spTgt>
                                        </p:tgtEl>
                                      </p:cBhvr>
                                      <p:to x="100000" y="100000"/>
                                    </p:animScale>
                                    <p:animScale>
                                      <p:cBhvr>
                                        <p:cTn id="38" dur="7">
                                          <p:stCondLst>
                                            <p:cond delay="328"/>
                                          </p:stCondLst>
                                        </p:cTn>
                                        <p:tgtEl>
                                          <p:spTgt spid="21">
                                            <p:txEl>
                                              <p:pRg st="2" end="2"/>
                                            </p:txEl>
                                          </p:spTgt>
                                        </p:tgtEl>
                                      </p:cBhvr>
                                      <p:to x="100000" y="80000"/>
                                    </p:animScale>
                                    <p:animScale>
                                      <p:cBhvr>
                                        <p:cTn id="39" dur="41" decel="50000">
                                          <p:stCondLst>
                                            <p:cond delay="335"/>
                                          </p:stCondLst>
                                        </p:cTn>
                                        <p:tgtEl>
                                          <p:spTgt spid="21">
                                            <p:txEl>
                                              <p:pRg st="2" end="2"/>
                                            </p:txEl>
                                          </p:spTgt>
                                        </p:tgtEl>
                                      </p:cBhvr>
                                      <p:to x="100000" y="100000"/>
                                    </p:animScale>
                                    <p:animScale>
                                      <p:cBhvr>
                                        <p:cTn id="40" dur="7">
                                          <p:stCondLst>
                                            <p:cond delay="410"/>
                                          </p:stCondLst>
                                        </p:cTn>
                                        <p:tgtEl>
                                          <p:spTgt spid="21">
                                            <p:txEl>
                                              <p:pRg st="2" end="2"/>
                                            </p:txEl>
                                          </p:spTgt>
                                        </p:tgtEl>
                                      </p:cBhvr>
                                      <p:to x="100000" y="90000"/>
                                    </p:animScale>
                                    <p:animScale>
                                      <p:cBhvr>
                                        <p:cTn id="41" dur="41" decel="50000">
                                          <p:stCondLst>
                                            <p:cond delay="417"/>
                                          </p:stCondLst>
                                        </p:cTn>
                                        <p:tgtEl>
                                          <p:spTgt spid="21">
                                            <p:txEl>
                                              <p:pRg st="2" end="2"/>
                                            </p:txEl>
                                          </p:spTgt>
                                        </p:tgtEl>
                                      </p:cBhvr>
                                      <p:to x="100000" y="100000"/>
                                    </p:animScale>
                                    <p:animScale>
                                      <p:cBhvr>
                                        <p:cTn id="42" dur="7">
                                          <p:stCondLst>
                                            <p:cond delay="452"/>
                                          </p:stCondLst>
                                        </p:cTn>
                                        <p:tgtEl>
                                          <p:spTgt spid="21">
                                            <p:txEl>
                                              <p:pRg st="2" end="2"/>
                                            </p:txEl>
                                          </p:spTgt>
                                        </p:tgtEl>
                                      </p:cBhvr>
                                      <p:to x="100000" y="95000"/>
                                    </p:animScale>
                                    <p:animScale>
                                      <p:cBhvr>
                                        <p:cTn id="43" dur="41" decel="50000">
                                          <p:stCondLst>
                                            <p:cond delay="459"/>
                                          </p:stCondLst>
                                        </p:cTn>
                                        <p:tgtEl>
                                          <p:spTgt spid="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141AAB0-8409-4AC4-B410-9A27CDD438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556" b="40444"/>
          <a:stretch/>
        </p:blipFill>
        <p:spPr>
          <a:xfrm>
            <a:off x="4774006" y="1342932"/>
            <a:ext cx="6838874" cy="3077783"/>
          </a:xfrm>
          <a:prstGeom prst="rect">
            <a:avLst/>
          </a:prstGeom>
        </p:spPr>
      </p:pic>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5333"/>
          <a:stretch/>
        </p:blipFill>
        <p:spPr>
          <a:xfrm>
            <a:off x="-775059" y="523026"/>
            <a:ext cx="7116866" cy="5836379"/>
          </a:xfrm>
          <a:prstGeom prst="rect">
            <a:avLst/>
          </a:prstGeom>
          <a:ln>
            <a:noFill/>
          </a:ln>
        </p:spPr>
      </p:pic>
      <p:sp>
        <p:nvSpPr>
          <p:cNvPr id="2" name="Rectangle 1"/>
          <p:cNvSpPr/>
          <p:nvPr/>
        </p:nvSpPr>
        <p:spPr>
          <a:xfrm>
            <a:off x="5490619" y="2205335"/>
            <a:ext cx="5405647" cy="1015663"/>
          </a:xfrm>
          <a:prstGeom prst="rect">
            <a:avLst/>
          </a:prstGeom>
          <a:noFill/>
        </p:spPr>
        <p:txBody>
          <a:bodyPr wrap="none" lIns="91440" tIns="45720" rIns="91440" bIns="45720">
            <a:spAutoFit/>
          </a:bodyPr>
          <a:lstStyle/>
          <a:p>
            <a:pPr algn="ctr"/>
            <a:r>
              <a:rPr lang="en-US" sz="6000" b="0" cap="none" spc="0" smtClean="0">
                <a:ln w="0"/>
                <a:solidFill>
                  <a:srgbClr val="3B1D69"/>
                </a:solidFill>
                <a:effectLst>
                  <a:outerShdw blurRad="38100" dist="19050" dir="2700000" algn="tl" rotWithShape="0">
                    <a:schemeClr val="dk1">
                      <a:alpha val="40000"/>
                    </a:schemeClr>
                  </a:outerShdw>
                </a:effectLst>
                <a:latin typeface="UTM Azuki" panose="02040603050506020204" pitchFamily="18" charset="0"/>
              </a:rPr>
              <a:t>Tạm biệt các em!</a:t>
            </a:r>
            <a:endParaRPr lang="en-US" sz="6000" b="0" cap="none" spc="0">
              <a:ln w="0"/>
              <a:solidFill>
                <a:srgbClr val="3B1D69"/>
              </a:solidFill>
              <a:effectLst>
                <a:outerShdw blurRad="38100" dist="19050" dir="2700000" algn="tl" rotWithShape="0">
                  <a:schemeClr val="dk1">
                    <a:alpha val="40000"/>
                  </a:schemeClr>
                </a:outerShdw>
              </a:effectLst>
              <a:latin typeface="UTM Azuki" panose="02040603050506020204" pitchFamily="18" charset="0"/>
            </a:endParaRPr>
          </a:p>
        </p:txBody>
      </p:sp>
    </p:spTree>
    <p:extLst>
      <p:ext uri="{BB962C8B-B14F-4D97-AF65-F5344CB8AC3E}">
        <p14:creationId xmlns:p14="http://schemas.microsoft.com/office/powerpoint/2010/main" val="2630161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 calcmode="lin" valueType="num">
                                      <p:cBhvr>
                                        <p:cTn id="31" dur="500" fill="hold"/>
                                        <p:tgtEl>
                                          <p:spTgt spid="2"/>
                                        </p:tgtEl>
                                        <p:attrNameLst>
                                          <p:attrName>style.rotation</p:attrName>
                                        </p:attrNameLst>
                                      </p:cBhvr>
                                      <p:tavLst>
                                        <p:tav tm="0">
                                          <p:val>
                                            <p:fltVal val="90"/>
                                          </p:val>
                                        </p:tav>
                                        <p:tav tm="100000">
                                          <p:val>
                                            <p:fltVal val="0"/>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57975B4-F9B2-4591-A449-E27D9F9DC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54" y="2978037"/>
            <a:ext cx="2442818" cy="246389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5772" y="943429"/>
            <a:ext cx="9012120" cy="4715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Rectangle 13"/>
          <p:cNvSpPr/>
          <p:nvPr/>
        </p:nvSpPr>
        <p:spPr>
          <a:xfrm>
            <a:off x="2507150" y="38100"/>
            <a:ext cx="3853940" cy="769441"/>
          </a:xfrm>
          <a:prstGeom prst="rect">
            <a:avLst/>
          </a:prstGeom>
          <a:noFill/>
        </p:spPr>
        <p:txBody>
          <a:bodyPr wrap="none" lIns="91440" tIns="45720" rIns="91440" bIns="45720">
            <a:spAutoFit/>
          </a:bodyPr>
          <a:lstStyle/>
          <a:p>
            <a:pPr algn="ctr"/>
            <a:r>
              <a:rPr lang="en-US" sz="4400" b="1" cap="none" spc="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tranh</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Rounded Rectangular Callout 15"/>
          <p:cNvSpPr/>
          <p:nvPr/>
        </p:nvSpPr>
        <p:spPr>
          <a:xfrm>
            <a:off x="6573384" y="1051953"/>
            <a:ext cx="2235200" cy="1074057"/>
          </a:xfrm>
          <a:prstGeom prst="wedgeRoundRectCallout">
            <a:avLst>
              <a:gd name="adj1" fmla="val -34246"/>
              <a:gd name="adj2" fmla="val 100317"/>
              <a:gd name="adj3" fmla="val 16667"/>
            </a:avLst>
          </a:prstGeom>
          <a:solidFill>
            <a:srgbClr val="3B1D69"/>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FF00"/>
                </a:solidFill>
                <a:latin typeface="Times New Roman" panose="02020603050405020304" pitchFamily="18" charset="0"/>
                <a:cs typeface="Times New Roman" panose="02020603050405020304" pitchFamily="18" charset="0"/>
              </a:rPr>
              <a:t>Va-li-a</a:t>
            </a:r>
            <a:endParaRPr lang="en-US" sz="3600" b="1">
              <a:solidFill>
                <a:srgbClr val="FFFF00"/>
              </a:solidFill>
              <a:latin typeface="Times New Roman" panose="02020603050405020304" pitchFamily="18" charset="0"/>
              <a:cs typeface="Times New Roman" panose="02020603050405020304" pitchFamily="18" charset="0"/>
            </a:endParaRPr>
          </a:p>
        </p:txBody>
      </p:sp>
      <p:sp>
        <p:nvSpPr>
          <p:cNvPr id="17" name="Rounded Rectangular Callout 16"/>
          <p:cNvSpPr/>
          <p:nvPr/>
        </p:nvSpPr>
        <p:spPr>
          <a:xfrm>
            <a:off x="9531289" y="297875"/>
            <a:ext cx="2235200" cy="1291107"/>
          </a:xfrm>
          <a:prstGeom prst="wedgeRoundRectCallout">
            <a:avLst>
              <a:gd name="adj1" fmla="val -30209"/>
              <a:gd name="adj2" fmla="val 66309"/>
              <a:gd name="adj3" fmla="val 16667"/>
            </a:avLst>
          </a:prstGeom>
          <a:solidFill>
            <a:srgbClr val="3B1D69"/>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FF00"/>
                </a:solidFill>
                <a:latin typeface="Times New Roman" panose="02020603050405020304" pitchFamily="18" charset="0"/>
                <a:cs typeface="Times New Roman" panose="02020603050405020304" pitchFamily="18" charset="0"/>
              </a:rPr>
              <a:t>Giám đốc rạp xiếc</a:t>
            </a:r>
            <a:endParaRPr lang="en-US" sz="36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490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iterate type="wd">
                                    <p:tmPct val="10000"/>
                                  </p:iterate>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100"/>
                            </p:stCondLst>
                            <p:childTnLst>
                              <p:par>
                                <p:cTn id="16" presetID="14" presetClass="entr" presetSubtype="10" fill="hold" nodeType="afterEffect">
                                  <p:stCondLst>
                                    <p:cond delay="0"/>
                                  </p:stCondLst>
                                  <p:iterate type="wd">
                                    <p:tmPct val="10000"/>
                                  </p:iterate>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iterate type="wd">
                                    <p:tmPct val="10000"/>
                                  </p:iterate>
                                  <p:childTnLst>
                                    <p:set>
                                      <p:cBhvr>
                                        <p:cTn id="22" dur="1" fill="hold">
                                          <p:stCondLst>
                                            <p:cond delay="0"/>
                                          </p:stCondLst>
                                        </p:cTn>
                                        <p:tgtEl>
                                          <p:spTgt spid="16"/>
                                        </p:tgtEl>
                                        <p:attrNameLst>
                                          <p:attrName>style.visibility</p:attrName>
                                        </p:attrNameLst>
                                      </p:cBhvr>
                                      <p:to>
                                        <p:strVal val="visible"/>
                                      </p:to>
                                    </p:set>
                                    <p:animEffect transition="in" filter="circle(i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iterate type="wd">
                                    <p:tmPct val="10000"/>
                                  </p:iterate>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FE31F07-C04C-4878-B499-EA313488D3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500" l="0" r="43281">
                        <a14:foregroundMark x1="833" y1="19000" x2="1354" y2="20667"/>
                        <a14:foregroundMark x1="4219" y1="18667" x2="5000" y2="19167"/>
                        <a14:foregroundMark x1="7344" y1="17333" x2="9479" y2="16667"/>
                        <a14:foregroundMark x1="14896" y1="88333" x2="15937" y2="92000"/>
                      </a14:backgroundRemoval>
                    </a14:imgEffect>
                  </a14:imgLayer>
                </a14:imgProps>
              </a:ext>
              <a:ext uri="{28A0092B-C50C-407E-A947-70E740481C1C}">
                <a14:useLocalDpi xmlns:a14="http://schemas.microsoft.com/office/drawing/2010/main" val="0"/>
              </a:ext>
            </a:extLst>
          </a:blip>
          <a:srcRect r="51816"/>
          <a:stretch/>
        </p:blipFill>
        <p:spPr>
          <a:xfrm>
            <a:off x="-1" y="0"/>
            <a:ext cx="10611887" cy="6882432"/>
          </a:xfrm>
          <a:prstGeom prst="rect">
            <a:avLst/>
          </a:prstGeom>
        </p:spPr>
      </p:pic>
      <p:pic>
        <p:nvPicPr>
          <p:cNvPr id="7"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1768" y="2004646"/>
            <a:ext cx="2665573" cy="4853354"/>
          </a:xfrm>
          <a:prstGeom prst="rect">
            <a:avLst/>
          </a:prstGeom>
        </p:spPr>
      </p:pic>
      <p:sp>
        <p:nvSpPr>
          <p:cNvPr id="8" name="文本框 7">
            <a:extLst>
              <a:ext uri="{FF2B5EF4-FFF2-40B4-BE49-F238E27FC236}">
                <a16:creationId xmlns:a16="http://schemas.microsoft.com/office/drawing/2014/main" id="{D4413F27-EB89-4CF2-8D4D-09CA79C1D857}"/>
              </a:ext>
            </a:extLst>
          </p:cNvPr>
          <p:cNvSpPr txBox="1"/>
          <p:nvPr/>
        </p:nvSpPr>
        <p:spPr>
          <a:xfrm>
            <a:off x="2222500" y="1308582"/>
            <a:ext cx="8851899" cy="3416320"/>
          </a:xfrm>
          <a:prstGeom prst="rect">
            <a:avLst/>
          </a:prstGeom>
          <a:noFill/>
        </p:spPr>
        <p:txBody>
          <a:bodyPr wrap="square" rtlCol="0">
            <a:spAutoFit/>
          </a:bodyPr>
          <a:lstStyle/>
          <a:p>
            <a:pPr algn="ctr"/>
            <a:r>
              <a:rPr lang="en-US" altLang="zh-CN" sz="7200" b="1" smtClean="0">
                <a:solidFill>
                  <a:srgbClr val="FECF0F"/>
                </a:solidFill>
                <a:effectLst>
                  <a:innerShdw blurRad="63500" dist="50800" dir="8100000">
                    <a:prstClr val="black">
                      <a:alpha val="50000"/>
                    </a:prstClr>
                  </a:innerShdw>
                </a:effectLst>
                <a:latin typeface="UTM Azuki" panose="02040603050506020204" pitchFamily="18" charset="0"/>
              </a:rPr>
              <a:t>LUYỆN TẬP XÂY DỰNG ĐOẠN VĂN </a:t>
            </a:r>
          </a:p>
          <a:p>
            <a:pPr algn="ctr"/>
            <a:r>
              <a:rPr lang="en-US" altLang="zh-CN" sz="7200" b="1" smtClean="0">
                <a:solidFill>
                  <a:srgbClr val="FECF0F"/>
                </a:solidFill>
                <a:effectLst>
                  <a:innerShdw blurRad="63500" dist="50800" dir="8100000">
                    <a:prstClr val="black">
                      <a:alpha val="50000"/>
                    </a:prstClr>
                  </a:innerShdw>
                </a:effectLst>
                <a:latin typeface="UTM Azuki" panose="02040603050506020204" pitchFamily="18" charset="0"/>
              </a:rPr>
              <a:t>KỂ CHUYỆN</a:t>
            </a:r>
            <a:endParaRPr lang="zh-CN" altLang="en-US" sz="7200" b="1" dirty="0">
              <a:solidFill>
                <a:srgbClr val="934A9A"/>
              </a:solidFill>
              <a:effectLst>
                <a:innerShdw blurRad="63500" dist="50800" dir="8100000">
                  <a:prstClr val="black">
                    <a:alpha val="50000"/>
                  </a:prstClr>
                </a:innerShdw>
              </a:effectLst>
              <a:latin typeface="UTM Azuki" panose="02040603050506020204" pitchFamily="18" charset="0"/>
            </a:endParaRPr>
          </a:p>
        </p:txBody>
      </p:sp>
      <p:sp>
        <p:nvSpPr>
          <p:cNvPr id="10" name="文本框 7">
            <a:extLst>
              <a:ext uri="{FF2B5EF4-FFF2-40B4-BE49-F238E27FC236}">
                <a16:creationId xmlns:a16="http://schemas.microsoft.com/office/drawing/2014/main" id="{D4413F27-EB89-4CF2-8D4D-09CA79C1D857}"/>
              </a:ext>
            </a:extLst>
          </p:cNvPr>
          <p:cNvSpPr txBox="1"/>
          <p:nvPr/>
        </p:nvSpPr>
        <p:spPr>
          <a:xfrm>
            <a:off x="-2434706" y="0"/>
            <a:ext cx="8851899" cy="707886"/>
          </a:xfrm>
          <a:prstGeom prst="rect">
            <a:avLst/>
          </a:prstGeom>
          <a:noFill/>
        </p:spPr>
        <p:txBody>
          <a:bodyPr wrap="square" rtlCol="0">
            <a:spAutoFit/>
          </a:bodyPr>
          <a:lstStyle/>
          <a:p>
            <a:pPr algn="ctr"/>
            <a:r>
              <a:rPr lang="en-US" altLang="zh-CN" sz="4000" smtClean="0">
                <a:solidFill>
                  <a:schemeClr val="bg1"/>
                </a:solidFill>
                <a:effectLst>
                  <a:innerShdw blurRad="63500" dist="50800" dir="8100000">
                    <a:prstClr val="black">
                      <a:alpha val="50000"/>
                    </a:prstClr>
                  </a:innerShdw>
                </a:effectLst>
                <a:latin typeface="UTM Deutsch Gothic" panose="02040603050506020204" pitchFamily="18" charset="0"/>
              </a:rPr>
              <a:t>TẬP LÀM VĂN</a:t>
            </a:r>
            <a:endParaRPr lang="zh-CN" altLang="en-US" sz="4000" dirty="0">
              <a:solidFill>
                <a:schemeClr val="bg1"/>
              </a:solidFill>
              <a:effectLst>
                <a:innerShdw blurRad="63500" dist="50800" dir="8100000">
                  <a:prstClr val="black">
                    <a:alpha val="50000"/>
                  </a:prstClr>
                </a:innerShdw>
              </a:effectLst>
              <a:latin typeface="UTM Deutsch Gothic" panose="02040603050506020204" pitchFamily="18" charset="0"/>
            </a:endParaRPr>
          </a:p>
        </p:txBody>
      </p:sp>
    </p:spTree>
    <p:extLst>
      <p:ext uri="{BB962C8B-B14F-4D97-AF65-F5344CB8AC3E}">
        <p14:creationId xmlns:p14="http://schemas.microsoft.com/office/powerpoint/2010/main" val="1764307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900"/>
                            </p:stCondLst>
                            <p:childTnLst>
                              <p:par>
                                <p:cTn id="18" presetID="22" presetClass="entr" presetSubtype="8" fill="hold" grpId="0" nodeType="afterEffect">
                                  <p:stCondLst>
                                    <p:cond delay="0"/>
                                  </p:stCondLst>
                                  <p:iterate type="lt">
                                    <p:tmPct val="0"/>
                                  </p:iterate>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400"/>
                            </p:stCondLst>
                            <p:childTnLst>
                              <p:par>
                                <p:cTn id="22" presetID="34" presetClass="emph" presetSubtype="0" fill="hold" grpId="1" nodeType="after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8"/>
                                        </p:tgtEl>
                                        <p:attrNameLst>
                                          <p:attrName>ppt_x</p:attrName>
                                          <p:attrName>ppt_y</p:attrName>
                                        </p:attrNameLst>
                                      </p:cBhvr>
                                    </p:animMotion>
                                    <p:animRot by="1500000">
                                      <p:cBhvr>
                                        <p:cTn id="24" dur="125" fill="hold">
                                          <p:stCondLst>
                                            <p:cond delay="0"/>
                                          </p:stCondLst>
                                        </p:cTn>
                                        <p:tgtEl>
                                          <p:spTgt spid="8"/>
                                        </p:tgtEl>
                                        <p:attrNameLst>
                                          <p:attrName>r</p:attrName>
                                        </p:attrNameLst>
                                      </p:cBhvr>
                                    </p:animRot>
                                    <p:animRot by="-1500000">
                                      <p:cBhvr>
                                        <p:cTn id="25" dur="125" fill="hold">
                                          <p:stCondLst>
                                            <p:cond delay="125"/>
                                          </p:stCondLst>
                                        </p:cTn>
                                        <p:tgtEl>
                                          <p:spTgt spid="8"/>
                                        </p:tgtEl>
                                        <p:attrNameLst>
                                          <p:attrName>r</p:attrName>
                                        </p:attrNameLst>
                                      </p:cBhvr>
                                    </p:animRot>
                                    <p:animRot by="-1500000">
                                      <p:cBhvr>
                                        <p:cTn id="26" dur="125" fill="hold">
                                          <p:stCondLst>
                                            <p:cond delay="250"/>
                                          </p:stCondLst>
                                        </p:cTn>
                                        <p:tgtEl>
                                          <p:spTgt spid="8"/>
                                        </p:tgtEl>
                                        <p:attrNameLst>
                                          <p:attrName>r</p:attrName>
                                        </p:attrNameLst>
                                      </p:cBhvr>
                                    </p:animRot>
                                    <p:animRot by="1500000">
                                      <p:cBhvr>
                                        <p:cTn id="27"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descr="图片包含 玩具&#10;&#10;自动生成的说明">
            <a:extLst>
              <a:ext uri="{FF2B5EF4-FFF2-40B4-BE49-F238E27FC236}">
                <a16:creationId xmlns:a16="http://schemas.microsoft.com/office/drawing/2014/main" id="{A4F99884-E4B4-4C79-BD08-82DC391CFC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736" y="698159"/>
            <a:ext cx="2987746" cy="5013960"/>
          </a:xfrm>
          <a:prstGeom prst="rect">
            <a:avLst/>
          </a:prstGeom>
        </p:spPr>
      </p:pic>
      <p:sp>
        <p:nvSpPr>
          <p:cNvPr id="29" name="Rectangle 27">
            <a:extLst>
              <a:ext uri="{FF2B5EF4-FFF2-40B4-BE49-F238E27FC236}">
                <a16:creationId xmlns:a16="http://schemas.microsoft.com/office/drawing/2014/main" id="{23F69C7C-4C3C-4FF0-A85F-F52737D90435}"/>
              </a:ext>
            </a:extLst>
          </p:cNvPr>
          <p:cNvSpPr txBox="1"/>
          <p:nvPr/>
        </p:nvSpPr>
        <p:spPr>
          <a:xfrm>
            <a:off x="5704114" y="1358018"/>
            <a:ext cx="3713075" cy="3427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smtClean="0">
                <a:solidFill>
                  <a:srgbClr val="FAA619"/>
                </a:solidFill>
                <a:latin typeface="UTM Azuki" panose="02040603050506020204" pitchFamily="18" charset="0"/>
              </a:rPr>
              <a:t>KHÁM PHÁ</a:t>
            </a:r>
            <a:endParaRPr lang="en-US" sz="9600" kern="0">
              <a:solidFill>
                <a:srgbClr val="FAA619"/>
              </a:solidFill>
              <a:latin typeface="UTM Azuki" panose="02040603050506020204" pitchFamily="18" charset="0"/>
            </a:endParaRPr>
          </a:p>
        </p:txBody>
      </p:sp>
    </p:spTree>
    <p:extLst>
      <p:ext uri="{BB962C8B-B14F-4D97-AF65-F5344CB8AC3E}">
        <p14:creationId xmlns:p14="http://schemas.microsoft.com/office/powerpoint/2010/main" val="4022624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31" presetClass="entr" presetSubtype="0" fill="hold" grpId="0" nodeType="afterEffect">
                                  <p:stCondLst>
                                    <p:cond delay="0"/>
                                  </p:stCondLst>
                                  <p:iterate type="lt">
                                    <p:tmPct val="5000"/>
                                  </p:iterate>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 calcmode="lin" valueType="num">
                                      <p:cBhvr>
                                        <p:cTn id="15" dur="500" fill="hold"/>
                                        <p:tgtEl>
                                          <p:spTgt spid="29"/>
                                        </p:tgtEl>
                                        <p:attrNameLst>
                                          <p:attrName>style.rotation</p:attrName>
                                        </p:attrNameLst>
                                      </p:cBhvr>
                                      <p:tavLst>
                                        <p:tav tm="0">
                                          <p:val>
                                            <p:fltVal val="90"/>
                                          </p:val>
                                        </p:tav>
                                        <p:tav tm="100000">
                                          <p:val>
                                            <p:fltVal val="0"/>
                                          </p:val>
                                        </p:tav>
                                      </p:tavLst>
                                    </p:anim>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333"/>
          <a:stretch/>
        </p:blipFill>
        <p:spPr>
          <a:xfrm>
            <a:off x="-697014" y="1660223"/>
            <a:ext cx="3840264" cy="3149312"/>
          </a:xfrm>
          <a:prstGeom prst="rect">
            <a:avLst/>
          </a:prstGeom>
          <a:ln>
            <a:noFill/>
          </a:ln>
        </p:spPr>
      </p:pic>
      <p:sp>
        <p:nvSpPr>
          <p:cNvPr id="5" name="TextBox 4"/>
          <p:cNvSpPr txBox="1"/>
          <p:nvPr/>
        </p:nvSpPr>
        <p:spPr>
          <a:xfrm>
            <a:off x="2300748" y="194173"/>
            <a:ext cx="9409471" cy="6494085"/>
          </a:xfrm>
          <a:prstGeom prst="rect">
            <a:avLst/>
          </a:prstGeom>
          <a:solidFill>
            <a:schemeClr val="bg1">
              <a:alpha val="63000"/>
            </a:schemeClr>
          </a:solidFill>
          <a:effectLst>
            <a:glow rad="228600">
              <a:schemeClr val="accent5">
                <a:satMod val="175000"/>
                <a:alpha val="40000"/>
              </a:schemeClr>
            </a:glow>
          </a:effectLst>
        </p:spPr>
        <p:txBody>
          <a:bodyPr wrap="square" rtlCol="0">
            <a:spAutoFit/>
          </a:bodyPr>
          <a:lstStyle/>
          <a:p>
            <a:pPr algn="just"/>
            <a:r>
              <a:rPr lang="en-US" sz="3200" b="1" smtClean="0">
                <a:solidFill>
                  <a:srgbClr val="002060"/>
                </a:solidFill>
                <a:latin typeface="Times New Roman" panose="02020603050405020304" pitchFamily="18" charset="0"/>
                <a:cs typeface="Times New Roman" panose="02020603050405020304" pitchFamily="18" charset="0"/>
              </a:rPr>
              <a:t>1. </a:t>
            </a:r>
            <a:r>
              <a:rPr lang="vi-VN" sz="3200" b="1" smtClean="0">
                <a:solidFill>
                  <a:srgbClr val="002060"/>
                </a:solidFill>
                <a:latin typeface="+mj-lt"/>
              </a:rPr>
              <a:t>Đọc </a:t>
            </a:r>
            <a:r>
              <a:rPr lang="vi-VN" sz="3200" b="1">
                <a:solidFill>
                  <a:srgbClr val="002060"/>
                </a:solidFill>
                <a:latin typeface="+mj-lt"/>
              </a:rPr>
              <a:t>cốt truyện </a:t>
            </a:r>
            <a:r>
              <a:rPr lang="vi-VN" sz="3200" b="1" smtClean="0">
                <a:solidFill>
                  <a:srgbClr val="002060"/>
                </a:solidFill>
                <a:latin typeface="+mj-lt"/>
              </a:rPr>
              <a:t>sau:</a:t>
            </a:r>
            <a:endParaRPr lang="vi-VN" sz="3200" b="1">
              <a:solidFill>
                <a:srgbClr val="002060"/>
              </a:solidFill>
              <a:latin typeface="+mj-lt"/>
            </a:endParaRPr>
          </a:p>
          <a:p>
            <a:pPr algn="ctr"/>
            <a:r>
              <a:rPr lang="vi-VN" sz="3600" b="1" smtClean="0">
                <a:solidFill>
                  <a:srgbClr val="FF0000"/>
                </a:solidFill>
                <a:effectLst>
                  <a:outerShdw blurRad="38100" dist="38100" dir="2700000" algn="tl">
                    <a:srgbClr val="000000">
                      <a:alpha val="43137"/>
                    </a:srgbClr>
                  </a:outerShdw>
                </a:effectLst>
                <a:latin typeface="+mj-lt"/>
              </a:rPr>
              <a:t>Vào </a:t>
            </a:r>
            <a:r>
              <a:rPr lang="vi-VN" sz="3600" b="1">
                <a:solidFill>
                  <a:srgbClr val="FF0000"/>
                </a:solidFill>
                <a:effectLst>
                  <a:outerShdw blurRad="38100" dist="38100" dir="2700000" algn="tl">
                    <a:srgbClr val="000000">
                      <a:alpha val="43137"/>
                    </a:srgbClr>
                  </a:outerShdw>
                </a:effectLst>
                <a:latin typeface="+mj-lt"/>
              </a:rPr>
              <a:t>nghề</a:t>
            </a:r>
          </a:p>
          <a:p>
            <a:pPr algn="just"/>
            <a:r>
              <a:rPr lang="en-US" sz="3200" smtClean="0">
                <a:latin typeface="+mj-lt"/>
              </a:rPr>
              <a:t>	</a:t>
            </a:r>
            <a:r>
              <a:rPr lang="vi-VN" sz="3200" b="1" smtClean="0">
                <a:solidFill>
                  <a:srgbClr val="660066"/>
                </a:solidFill>
                <a:latin typeface="+mj-lt"/>
              </a:rPr>
              <a:t>Va-li-a </a:t>
            </a:r>
            <a:r>
              <a:rPr lang="vi-VN" sz="3200" b="1">
                <a:solidFill>
                  <a:srgbClr val="660066"/>
                </a:solidFill>
                <a:latin typeface="+mj-lt"/>
              </a:rPr>
              <a:t>được bố mẹ cho đi xem xiếc. Em thích nhất tiết mục </a:t>
            </a:r>
            <a:r>
              <a:rPr lang="en-US" sz="3200" b="1" smtClean="0">
                <a:solidFill>
                  <a:srgbClr val="660066"/>
                </a:solidFill>
                <a:latin typeface="Times New Roman" panose="02020603050405020304" pitchFamily="18" charset="0"/>
                <a:cs typeface="Times New Roman" panose="02020603050405020304" pitchFamily="18" charset="0"/>
              </a:rPr>
              <a:t>“</a:t>
            </a:r>
            <a:r>
              <a:rPr lang="vi-VN" sz="3200" b="1" smtClean="0">
                <a:solidFill>
                  <a:srgbClr val="660066"/>
                </a:solidFill>
                <a:latin typeface="+mj-lt"/>
              </a:rPr>
              <a:t>Cô </a:t>
            </a:r>
            <a:r>
              <a:rPr lang="vi-VN" sz="3200" b="1">
                <a:solidFill>
                  <a:srgbClr val="660066"/>
                </a:solidFill>
                <a:latin typeface="+mj-lt"/>
              </a:rPr>
              <a:t>gái phi ngựa, đánh </a:t>
            </a:r>
            <a:r>
              <a:rPr lang="vi-VN" sz="3200" b="1" smtClean="0">
                <a:solidFill>
                  <a:srgbClr val="660066"/>
                </a:solidFill>
                <a:latin typeface="+mj-lt"/>
              </a:rPr>
              <a:t>đàn</a:t>
            </a:r>
            <a:r>
              <a:rPr lang="en-US" sz="3200" b="1" smtClean="0">
                <a:solidFill>
                  <a:srgbClr val="660066"/>
                </a:solidFill>
                <a:latin typeface="Times New Roman" panose="02020603050405020304" pitchFamily="18" charset="0"/>
                <a:cs typeface="Times New Roman" panose="02020603050405020304" pitchFamily="18" charset="0"/>
              </a:rPr>
              <a:t>”</a:t>
            </a:r>
            <a:r>
              <a:rPr lang="vi-VN" sz="3200" b="1" smtClean="0">
                <a:solidFill>
                  <a:srgbClr val="660066"/>
                </a:solidFill>
                <a:latin typeface="+mj-lt"/>
              </a:rPr>
              <a:t> </a:t>
            </a:r>
            <a:r>
              <a:rPr lang="vi-VN" sz="3200" b="1">
                <a:solidFill>
                  <a:srgbClr val="660066"/>
                </a:solidFill>
                <a:latin typeface="+mj-lt"/>
              </a:rPr>
              <a:t>và mơ ước thành diễn viên biểu diễn tiết mục ấy.</a:t>
            </a:r>
          </a:p>
          <a:p>
            <a:pPr algn="just"/>
            <a:r>
              <a:rPr lang="en-US" sz="3200" smtClean="0">
                <a:solidFill>
                  <a:srgbClr val="660066"/>
                </a:solidFill>
                <a:latin typeface="+mj-lt"/>
              </a:rPr>
              <a:t>	</a:t>
            </a:r>
            <a:r>
              <a:rPr lang="vi-VN" sz="3200" b="1" smtClean="0">
                <a:solidFill>
                  <a:srgbClr val="660066"/>
                </a:solidFill>
                <a:latin typeface="+mj-lt"/>
              </a:rPr>
              <a:t>Em </a:t>
            </a:r>
            <a:r>
              <a:rPr lang="vi-VN" sz="3200" b="1">
                <a:solidFill>
                  <a:srgbClr val="660066"/>
                </a:solidFill>
                <a:latin typeface="+mj-lt"/>
              </a:rPr>
              <a:t>xin vào học nghề tại rạp xiếc, ông giám đốc rạp xiếc giao cho em việc quét dọn chuồng ngựa. Em ngạc nhiên nhưng rồi cũng nhận lời.</a:t>
            </a:r>
          </a:p>
          <a:p>
            <a:pPr algn="just"/>
            <a:r>
              <a:rPr lang="en-US" sz="3200" smtClean="0">
                <a:solidFill>
                  <a:srgbClr val="660066"/>
                </a:solidFill>
                <a:latin typeface="+mj-lt"/>
              </a:rPr>
              <a:t>	</a:t>
            </a:r>
            <a:r>
              <a:rPr lang="vi-VN" sz="3200" b="1" smtClean="0">
                <a:solidFill>
                  <a:srgbClr val="660066"/>
                </a:solidFill>
                <a:latin typeface="+mj-lt"/>
              </a:rPr>
              <a:t>Va-li-a </a:t>
            </a:r>
            <a:r>
              <a:rPr lang="vi-VN" sz="3200" b="1">
                <a:solidFill>
                  <a:srgbClr val="660066"/>
                </a:solidFill>
                <a:latin typeface="+mj-lt"/>
              </a:rPr>
              <a:t>đã giữ chuồng ngựa sạch sẽ và làm quen với chú ngựa diễn trong suốt thời gian học.</a:t>
            </a:r>
          </a:p>
          <a:p>
            <a:pPr algn="just"/>
            <a:r>
              <a:rPr lang="en-US" sz="3200" smtClean="0">
                <a:solidFill>
                  <a:srgbClr val="660066"/>
                </a:solidFill>
                <a:latin typeface="+mj-lt"/>
              </a:rPr>
              <a:t>	</a:t>
            </a:r>
            <a:r>
              <a:rPr lang="vi-VN" sz="3200" b="1" smtClean="0">
                <a:solidFill>
                  <a:srgbClr val="660066"/>
                </a:solidFill>
                <a:latin typeface="+mj-lt"/>
              </a:rPr>
              <a:t>Về </a:t>
            </a:r>
            <a:r>
              <a:rPr lang="vi-VN" sz="3200" b="1">
                <a:solidFill>
                  <a:srgbClr val="660066"/>
                </a:solidFill>
                <a:latin typeface="+mj-lt"/>
              </a:rPr>
              <a:t>sau, Va-li-a trở thành một diễn viên như em hằng mong ước.</a:t>
            </a:r>
          </a:p>
          <a:p>
            <a:pPr algn="r"/>
            <a:r>
              <a:rPr lang="vi-VN" sz="2800" i="1" smtClean="0">
                <a:solidFill>
                  <a:schemeClr val="accent6">
                    <a:lumMod val="75000"/>
                  </a:schemeClr>
                </a:solidFill>
                <a:latin typeface="+mj-lt"/>
              </a:rPr>
              <a:t>Theo </a:t>
            </a:r>
            <a:r>
              <a:rPr lang="vi-VN" sz="2800">
                <a:solidFill>
                  <a:schemeClr val="accent6">
                    <a:lumMod val="75000"/>
                  </a:schemeClr>
                </a:solidFill>
                <a:latin typeface="+mj-lt"/>
              </a:rPr>
              <a:t>TIẾNG VIỆT 3, </a:t>
            </a:r>
            <a:r>
              <a:rPr lang="vi-VN" sz="2800" smtClean="0">
                <a:solidFill>
                  <a:schemeClr val="accent6">
                    <a:lumMod val="75000"/>
                  </a:schemeClr>
                </a:solidFill>
                <a:latin typeface="+mj-lt"/>
              </a:rPr>
              <a:t>1985</a:t>
            </a:r>
            <a:endParaRPr lang="vi-VN" sz="2800">
              <a:solidFill>
                <a:schemeClr val="accent6">
                  <a:lumMod val="75000"/>
                </a:schemeClr>
              </a:solidFill>
              <a:latin typeface="+mj-lt"/>
            </a:endParaRPr>
          </a:p>
        </p:txBody>
      </p:sp>
      <p:sp>
        <p:nvSpPr>
          <p:cNvPr id="11" name="Rectangle 10"/>
          <p:cNvSpPr/>
          <p:nvPr/>
        </p:nvSpPr>
        <p:spPr>
          <a:xfrm>
            <a:off x="2300748" y="1259174"/>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00747" y="2758190"/>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00746" y="4249880"/>
            <a:ext cx="9409471" cy="900000"/>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00745" y="5184075"/>
            <a:ext cx="9409471" cy="961892"/>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267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par>
                          <p:cTn id="46" fill="hold">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1" nodeType="clickEffect">
                                  <p:stCondLst>
                                    <p:cond delay="0"/>
                                  </p:stCondLst>
                                  <p:childTnLst>
                                    <p:animEffect transition="out" filter="dissolv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par>
                          <p:cTn id="56" fill="hold">
                            <p:stCondLst>
                              <p:cond delay="500"/>
                            </p:stCondLst>
                            <p:childTnLst>
                              <p:par>
                                <p:cTn id="57" presetID="23" presetClass="entr" presetSubtype="16"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P spid="14" grpId="0" animBg="1"/>
      <p:bldP spid="14" grpId="1"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descr="图片包含 矢量图形&#10;&#10;自动生成的说明">
            <a:extLst>
              <a:ext uri="{FF2B5EF4-FFF2-40B4-BE49-F238E27FC236}">
                <a16:creationId xmlns:a16="http://schemas.microsoft.com/office/drawing/2014/main" id="{D747AF44-E339-427E-ADE1-386EC05630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499" y="3788448"/>
            <a:ext cx="3174802" cy="3174802"/>
          </a:xfrm>
          <a:prstGeom prst="rect">
            <a:avLst/>
          </a:prstGeom>
        </p:spPr>
      </p:pic>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smtClean="0">
                <a:solidFill>
                  <a:srgbClr val="002060"/>
                </a:solidFill>
                <a:latin typeface="Times New Roman" panose="02020603050405020304" pitchFamily="18" charset="0"/>
                <a:cs typeface="Times New Roman" panose="02020603050405020304" pitchFamily="18" charset="0"/>
              </a:rPr>
              <a:t>2. </a:t>
            </a:r>
            <a:r>
              <a:rPr lang="vi-VN" sz="3200" b="1" smtClean="0">
                <a:solidFill>
                  <a:srgbClr val="002060"/>
                </a:solidFill>
                <a:latin typeface="Times New Roman" panose="02020603050405020304" pitchFamily="18" charset="0"/>
                <a:cs typeface="Times New Roman" panose="02020603050405020304" pitchFamily="18" charset="0"/>
              </a:rPr>
              <a:t>Bạn </a:t>
            </a:r>
            <a:r>
              <a:rPr lang="vi-VN" sz="3200" b="1">
                <a:solidFill>
                  <a:srgbClr val="002060"/>
                </a:solidFill>
                <a:latin typeface="Times New Roman" panose="02020603050405020304" pitchFamily="18" charset="0"/>
                <a:cs typeface="Times New Roman" panose="02020603050405020304" pitchFamily="18" charset="0"/>
              </a:rPr>
              <a:t>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391596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a) Đoạn </a:t>
            </a:r>
            <a:r>
              <a:rPr lang="vi-VN" sz="3200" b="1" smtClean="0">
                <a:ln w="0"/>
                <a:solidFill>
                  <a:srgbClr val="002060"/>
                </a:solidFill>
                <a:effectLst>
                  <a:outerShdw blurRad="38100" dist="19050" dir="2700000" algn="tl" rotWithShape="0">
                    <a:schemeClr val="dk1">
                      <a:alpha val="40000"/>
                    </a:schemeClr>
                  </a:outerShdw>
                </a:effectLst>
                <a:latin typeface="+mj-lt"/>
              </a:rPr>
              <a:t>1:</a:t>
            </a:r>
            <a:endParaRPr lang="vi-VN" sz="3200" b="1">
              <a:ln w="0"/>
              <a:solidFill>
                <a:srgbClr val="002060"/>
              </a:solidFill>
              <a:effectLst>
                <a:outerShdw blurRad="38100" dist="19050" dir="2700000" algn="tl" rotWithShape="0">
                  <a:schemeClr val="dk1">
                    <a:alpha val="40000"/>
                  </a:schemeClr>
                </a:outerShdw>
              </a:effectLst>
              <a:latin typeface="+mj-lt"/>
            </a:endParaRPr>
          </a:p>
          <a:p>
            <a:pPr algn="just"/>
            <a:r>
              <a:rPr lang="vi-VN" sz="3200" b="1" smtClean="0">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Mở đầu...</a:t>
            </a:r>
          </a:p>
          <a:p>
            <a:pPr algn="just"/>
            <a:r>
              <a:rPr lang="vi-VN" sz="3200" b="1" smtClean="0">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Diễn biến ....</a:t>
            </a:r>
          </a:p>
          <a:p>
            <a:pPr algn="just"/>
            <a:r>
              <a:rPr lang="en-US" sz="3200" b="1" smtClean="0">
                <a:ln w="0"/>
                <a:solidFill>
                  <a:srgbClr val="002060"/>
                </a:solidFill>
                <a:effectLst>
                  <a:outerShdw blurRad="38100" dist="19050" dir="2700000" algn="tl" rotWithShape="0">
                    <a:schemeClr val="dk1">
                      <a:alpha val="40000"/>
                    </a:schemeClr>
                  </a:outerShdw>
                </a:effectLst>
                <a:latin typeface="+mj-lt"/>
              </a:rPr>
              <a:t>- </a:t>
            </a:r>
            <a:r>
              <a:rPr lang="vi-VN" sz="3200" b="1" smtClean="0">
                <a:ln w="0"/>
                <a:solidFill>
                  <a:srgbClr val="002060"/>
                </a:solidFill>
                <a:effectLst>
                  <a:outerShdw blurRad="38100" dist="19050" dir="2700000" algn="tl" rotWithShape="0">
                    <a:schemeClr val="dk1">
                      <a:alpha val="40000"/>
                    </a:schemeClr>
                  </a:outerShdw>
                </a:effectLst>
                <a:latin typeface="+mj-lt"/>
              </a:rPr>
              <a:t>Kết thúc: </a:t>
            </a:r>
            <a:r>
              <a:rPr lang="vi-VN" sz="3200" b="1">
                <a:ln w="0"/>
                <a:solidFill>
                  <a:srgbClr val="008000"/>
                </a:solidFill>
                <a:effectLst>
                  <a:outerShdw blurRad="38100" dist="19050" dir="2700000" algn="tl" rotWithShape="0">
                    <a:schemeClr val="dk1">
                      <a:alpha val="40000"/>
                    </a:schemeClr>
                  </a:outerShdw>
                </a:effectLst>
                <a:latin typeface="+mj-lt"/>
              </a:rPr>
              <a:t>Từ đó, lúc nào trong trí óc non nớt của </a:t>
            </a:r>
            <a:r>
              <a:rPr lang="en-US" sz="3200" b="1" smtClean="0">
                <a:ln w="0"/>
                <a:solidFill>
                  <a:srgbClr val="008000"/>
                </a:solidFill>
                <a:effectLst>
                  <a:outerShdw blurRad="38100" dist="19050" dir="2700000" algn="tl" rotWithShape="0">
                    <a:schemeClr val="dk1">
                      <a:alpha val="40000"/>
                    </a:schemeClr>
                  </a:outerShdw>
                </a:effectLst>
                <a:latin typeface="+mj-lt"/>
              </a:rPr>
              <a:t/>
            </a:r>
            <a:br>
              <a:rPr lang="en-US" sz="3200" b="1" smtClean="0">
                <a:ln w="0"/>
                <a:solidFill>
                  <a:srgbClr val="008000"/>
                </a:solidFill>
                <a:effectLst>
                  <a:outerShdw blurRad="38100" dist="19050" dir="2700000" algn="tl" rotWithShape="0">
                    <a:schemeClr val="dk1">
                      <a:alpha val="40000"/>
                    </a:schemeClr>
                  </a:outerShdw>
                </a:effectLst>
                <a:latin typeface="+mj-lt"/>
              </a:rPr>
            </a:br>
            <a:r>
              <a:rPr lang="vi-VN" sz="3200" b="1" smtClean="0">
                <a:ln w="0"/>
                <a:solidFill>
                  <a:srgbClr val="008000"/>
                </a:solidFill>
                <a:effectLst>
                  <a:outerShdw blurRad="38100" dist="19050" dir="2700000" algn="tl" rotWithShape="0">
                    <a:schemeClr val="dk1">
                      <a:alpha val="40000"/>
                    </a:schemeClr>
                  </a:outerShdw>
                </a:effectLst>
                <a:latin typeface="+mj-lt"/>
              </a:rPr>
              <a:t>Va-li-a </a:t>
            </a:r>
            <a:r>
              <a:rPr lang="vi-VN" sz="3200" b="1">
                <a:ln w="0"/>
                <a:solidFill>
                  <a:srgbClr val="008000"/>
                </a:solidFill>
                <a:effectLst>
                  <a:outerShdw blurRad="38100" dist="19050" dir="2700000" algn="tl" rotWithShape="0">
                    <a:schemeClr val="dk1">
                      <a:alpha val="40000"/>
                    </a:schemeClr>
                  </a:outerShdw>
                </a:effectLst>
                <a:latin typeface="+mj-lt"/>
              </a:rPr>
              <a:t>cũng hiện lên hình ảnh cô diễn viên phi ngựa, đánh đàn. Em mơ ước một ngày nào đó cũng được như cô - phi ngựa và chơi những bản nhạc rộn rã</a:t>
            </a:r>
            <a:r>
              <a:rPr lang="vi-VN" sz="3200" b="1" smtClean="0">
                <a:ln w="0"/>
                <a:solidFill>
                  <a:srgbClr val="008000"/>
                </a:solidFill>
                <a:effectLst>
                  <a:outerShdw blurRad="38100" dist="19050" dir="2700000" algn="tl" rotWithShape="0">
                    <a:schemeClr val="dk1">
                      <a:alpha val="40000"/>
                    </a:schemeClr>
                  </a:outerShdw>
                </a:effectLst>
                <a:latin typeface="+mj-lt"/>
              </a:rPr>
              <a:t>.</a:t>
            </a:r>
            <a:endParaRPr lang="vi-VN" sz="3200" b="1">
              <a:ln w="0"/>
              <a:solidFill>
                <a:srgbClr val="008000"/>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79110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iterate type="wd">
                                    <p:tmPct val="1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smtClean="0">
                <a:solidFill>
                  <a:srgbClr val="002060"/>
                </a:solidFill>
                <a:latin typeface="Times New Roman" panose="02020603050405020304" pitchFamily="18" charset="0"/>
                <a:cs typeface="Times New Roman" panose="02020603050405020304" pitchFamily="18" charset="0"/>
              </a:rPr>
              <a:t>2. </a:t>
            </a:r>
            <a:r>
              <a:rPr lang="vi-VN" sz="3200" b="1" smtClean="0">
                <a:solidFill>
                  <a:srgbClr val="002060"/>
                </a:solidFill>
                <a:latin typeface="Times New Roman" panose="02020603050405020304" pitchFamily="18" charset="0"/>
                <a:cs typeface="Times New Roman" panose="02020603050405020304" pitchFamily="18" charset="0"/>
              </a:rPr>
              <a:t>Bạn </a:t>
            </a:r>
            <a:r>
              <a:rPr lang="vi-VN" sz="3200" b="1">
                <a:solidFill>
                  <a:srgbClr val="002060"/>
                </a:solidFill>
                <a:latin typeface="Times New Roman" panose="02020603050405020304" pitchFamily="18" charset="0"/>
                <a:cs typeface="Times New Roman" panose="02020603050405020304" pitchFamily="18" charset="0"/>
              </a:rPr>
              <a:t>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500562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b) Đoạn 2:</a:t>
            </a:r>
          </a:p>
          <a:p>
            <a:pPr algn="just"/>
            <a:r>
              <a:rPr lang="vi-VN" sz="3200" b="1" smtClean="0">
                <a:ln w="0"/>
                <a:solidFill>
                  <a:srgbClr val="002060"/>
                </a:solidFill>
                <a:effectLst>
                  <a:outerShdw blurRad="38100" dist="19050" dir="2700000" algn="tl" rotWithShape="0">
                    <a:schemeClr val="dk1">
                      <a:alpha val="40000"/>
                    </a:schemeClr>
                  </a:outerShdw>
                </a:effectLst>
                <a:latin typeface="+mj-lt"/>
              </a:rPr>
              <a:t>- Mở </a:t>
            </a:r>
            <a:r>
              <a:rPr lang="vi-VN" sz="3200" b="1">
                <a:ln w="0"/>
                <a:solidFill>
                  <a:srgbClr val="002060"/>
                </a:solidFill>
                <a:effectLst>
                  <a:outerShdw blurRad="38100" dist="19050" dir="2700000" algn="tl" rotWithShape="0">
                    <a:schemeClr val="dk1">
                      <a:alpha val="40000"/>
                    </a:schemeClr>
                  </a:outerShdw>
                </a:effectLst>
                <a:latin typeface="+mj-lt"/>
              </a:rPr>
              <a:t>đầu: Rồi một hôm, rạp xiếc thông báo cần tuyển diễn viên. Va-li-a xin bố mẹ cho ghi tên học nghề</a:t>
            </a:r>
            <a:r>
              <a:rPr lang="vi-VN" sz="3200" b="1" smtClean="0">
                <a:ln w="0"/>
                <a:solidFill>
                  <a:srgbClr val="002060"/>
                </a:solidFill>
                <a:effectLst>
                  <a:outerShdw blurRad="38100" dist="19050" dir="2700000" algn="tl" rotWithShape="0">
                    <a:schemeClr val="dk1">
                      <a:alpha val="40000"/>
                    </a:schemeClr>
                  </a:outerShdw>
                </a:effectLst>
                <a:latin typeface="+mj-lt"/>
              </a:rPr>
              <a:t>.</a:t>
            </a:r>
            <a:endParaRPr lang="vi-VN" sz="3200" b="1">
              <a:ln w="0"/>
              <a:solidFill>
                <a:srgbClr val="002060"/>
              </a:solidFill>
              <a:effectLst>
                <a:outerShdw blurRad="38100" dist="19050" dir="2700000" algn="tl" rotWithShape="0">
                  <a:schemeClr val="dk1">
                    <a:alpha val="40000"/>
                  </a:schemeClr>
                </a:outerShdw>
              </a:effectLst>
              <a:latin typeface="+mj-lt"/>
            </a:endParaRPr>
          </a:p>
          <a:p>
            <a:pPr algn="just"/>
            <a:r>
              <a:rPr lang="vi-VN" sz="3200" b="1" smtClean="0">
                <a:ln w="0"/>
                <a:solidFill>
                  <a:srgbClr val="002060"/>
                </a:solidFill>
                <a:effectLst>
                  <a:outerShdw blurRad="38100" dist="19050" dir="2700000" algn="tl" rotWithShape="0">
                    <a:schemeClr val="dk1">
                      <a:alpha val="40000"/>
                    </a:schemeClr>
                  </a:outerShdw>
                </a:effectLst>
                <a:latin typeface="+mj-lt"/>
              </a:rPr>
              <a:t>- Diễn biến</a:t>
            </a:r>
            <a:r>
              <a:rPr lang="en-US" sz="32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3200" b="1" smtClean="0">
                <a:ln w="0"/>
                <a:solidFill>
                  <a:srgbClr val="002060"/>
                </a:solidFill>
                <a:effectLst>
                  <a:outerShdw blurRad="38100" dist="19050" dir="2700000" algn="tl" rotWithShape="0">
                    <a:schemeClr val="dk1">
                      <a:alpha val="40000"/>
                    </a:schemeClr>
                  </a:outerShdw>
                </a:effectLst>
                <a:latin typeface="+mj-lt"/>
              </a:rPr>
              <a:t> ...</a:t>
            </a:r>
            <a:endParaRPr lang="vi-VN" sz="3200" b="1">
              <a:ln w="0"/>
              <a:solidFill>
                <a:srgbClr val="002060"/>
              </a:solidFill>
              <a:effectLst>
                <a:outerShdw blurRad="38100" dist="19050" dir="2700000" algn="tl" rotWithShape="0">
                  <a:schemeClr val="dk1">
                    <a:alpha val="40000"/>
                  </a:schemeClr>
                </a:outerShdw>
              </a:effectLst>
              <a:latin typeface="+mj-lt"/>
            </a:endParaRP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 </a:t>
            </a:r>
            <a:r>
              <a:rPr lang="vi-VN" sz="3200" b="1">
                <a:ln w="0"/>
                <a:solidFill>
                  <a:srgbClr val="008000"/>
                </a:solidFill>
                <a:effectLst>
                  <a:outerShdw blurRad="38100" dist="19050" dir="2700000" algn="tl" rotWithShape="0">
                    <a:schemeClr val="dk1">
                      <a:alpha val="40000"/>
                    </a:schemeClr>
                  </a:outerShdw>
                </a:effectLst>
                <a:latin typeface="+mj-lt"/>
              </a:rPr>
              <a:t>Bác giám đốc gật đầu cười, bảo em: “Công việc của diễn viên phi ngựa, đánh đàn bắt đầu như thế đấy, cháu ạ. Cái tháp cao nào cũng phải xây từ mặt đất lên.”</a:t>
            </a:r>
          </a:p>
        </p:txBody>
      </p:sp>
      <p:pic>
        <p:nvPicPr>
          <p:cNvPr id="7"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2742" y="1924050"/>
            <a:ext cx="1875238" cy="3414346"/>
          </a:xfrm>
          <a:prstGeom prst="rect">
            <a:avLst/>
          </a:prstGeom>
        </p:spPr>
      </p:pic>
    </p:spTree>
    <p:extLst>
      <p:ext uri="{BB962C8B-B14F-4D97-AF65-F5344CB8AC3E}">
        <p14:creationId xmlns:p14="http://schemas.microsoft.com/office/powerpoint/2010/main" val="3408585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315358" y="54625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smtClean="0">
                <a:solidFill>
                  <a:srgbClr val="002060"/>
                </a:solidFill>
                <a:latin typeface="Times New Roman" panose="02020603050405020304" pitchFamily="18" charset="0"/>
                <a:cs typeface="Times New Roman" panose="02020603050405020304" pitchFamily="18" charset="0"/>
              </a:rPr>
              <a:t>2. </a:t>
            </a:r>
            <a:r>
              <a:rPr lang="vi-VN" sz="3200" b="1" smtClean="0">
                <a:solidFill>
                  <a:srgbClr val="002060"/>
                </a:solidFill>
                <a:latin typeface="Times New Roman" panose="02020603050405020304" pitchFamily="18" charset="0"/>
                <a:cs typeface="Times New Roman" panose="02020603050405020304" pitchFamily="18" charset="0"/>
              </a:rPr>
              <a:t>Bạn </a:t>
            </a:r>
            <a:r>
              <a:rPr lang="vi-VN" sz="3200" b="1">
                <a:solidFill>
                  <a:srgbClr val="002060"/>
                </a:solidFill>
                <a:latin typeface="Times New Roman" panose="02020603050405020304" pitchFamily="18" charset="0"/>
                <a:cs typeface="Times New Roman" panose="02020603050405020304" pitchFamily="18" charset="0"/>
              </a:rPr>
              <a:t>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315358" y="2214408"/>
            <a:ext cx="9818913" cy="337113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c) Đoạn 3:</a:t>
            </a:r>
          </a:p>
          <a:p>
            <a:pPr algn="just"/>
            <a:r>
              <a:rPr lang="vi-VN" sz="3200" b="1" smtClean="0">
                <a:ln w="0"/>
                <a:solidFill>
                  <a:srgbClr val="002060"/>
                </a:solidFill>
                <a:effectLst>
                  <a:outerShdw blurRad="38100" dist="19050" dir="2700000" algn="tl" rotWithShape="0">
                    <a:schemeClr val="dk1">
                      <a:alpha val="40000"/>
                    </a:schemeClr>
                  </a:outerShdw>
                </a:effectLst>
                <a:latin typeface="+mj-lt"/>
              </a:rPr>
              <a:t>- Mở </a:t>
            </a:r>
            <a:r>
              <a:rPr lang="vi-VN" sz="3200" b="1">
                <a:ln w="0"/>
                <a:solidFill>
                  <a:srgbClr val="002060"/>
                </a:solidFill>
                <a:effectLst>
                  <a:outerShdw blurRad="38100" dist="19050" dir="2700000" algn="tl" rotWithShape="0">
                    <a:schemeClr val="dk1">
                      <a:alpha val="40000"/>
                    </a:schemeClr>
                  </a:outerShdw>
                </a:effectLst>
                <a:latin typeface="+mj-lt"/>
              </a:rPr>
              <a:t>đầu: </a:t>
            </a:r>
            <a:r>
              <a:rPr lang="vi-VN" sz="3200" b="1" smtClean="0">
                <a:ln w="0"/>
                <a:solidFill>
                  <a:srgbClr val="002060"/>
                </a:solidFill>
                <a:effectLst>
                  <a:outerShdw blurRad="38100" dist="19050" dir="2700000" algn="tl" rotWithShape="0">
                    <a:schemeClr val="dk1">
                      <a:alpha val="40000"/>
                    </a:schemeClr>
                  </a:outerShdw>
                </a:effectLst>
                <a:latin typeface="+mj-lt"/>
              </a:rPr>
              <a:t>...</a:t>
            </a:r>
            <a:endParaRPr lang="vi-VN" sz="3200" b="1">
              <a:ln w="0"/>
              <a:solidFill>
                <a:srgbClr val="002060"/>
              </a:solidFill>
              <a:effectLst>
                <a:outerShdw blurRad="38100" dist="19050" dir="2700000" algn="tl" rotWithShape="0">
                  <a:schemeClr val="dk1">
                    <a:alpha val="40000"/>
                  </a:schemeClr>
                </a:outerShdw>
              </a:effectLst>
              <a:latin typeface="+mj-lt"/>
            </a:endParaRPr>
          </a:p>
          <a:p>
            <a:pPr algn="just"/>
            <a:r>
              <a:rPr lang="vi-VN" sz="3200" b="1" smtClean="0">
                <a:ln w="0"/>
                <a:solidFill>
                  <a:srgbClr val="002060"/>
                </a:solidFill>
                <a:effectLst>
                  <a:outerShdw blurRad="38100" dist="19050" dir="2700000" algn="tl" rotWithShape="0">
                    <a:schemeClr val="dk1">
                      <a:alpha val="40000"/>
                    </a:schemeClr>
                  </a:outerShdw>
                </a:effectLst>
                <a:latin typeface="+mj-lt"/>
              </a:rPr>
              <a:t>- Diễn biến: </a:t>
            </a:r>
            <a:r>
              <a:rPr lang="vi-VN" sz="3200" b="1">
                <a:ln w="0"/>
                <a:solidFill>
                  <a:srgbClr val="008000"/>
                </a:solidFill>
                <a:effectLst>
                  <a:outerShdw blurRad="38100" dist="19050" dir="2700000" algn="tl" rotWithShape="0">
                    <a:schemeClr val="dk1">
                      <a:alpha val="40000"/>
                    </a:schemeClr>
                  </a:outerShdw>
                </a:effectLst>
                <a:latin typeface="+mj-lt"/>
              </a:rPr>
              <a:t>Những ngày đầu, Va-li-a rất bỡ ngỡ. Có lúc em nản chí. Nhưng cứ nhớ đến hình ảnh cô diễn viên phi ngựa, em lại thấy phấn chấn lên</a:t>
            </a:r>
            <a:r>
              <a:rPr lang="vi-VN" sz="3200" b="1" smtClean="0">
                <a:ln w="0"/>
                <a:solidFill>
                  <a:srgbClr val="008000"/>
                </a:solidFill>
                <a:effectLst>
                  <a:outerShdw blurRad="38100" dist="19050" dir="2700000" algn="tl" rotWithShape="0">
                    <a:schemeClr val="dk1">
                      <a:alpha val="40000"/>
                    </a:schemeClr>
                  </a:outerShdw>
                </a:effectLst>
                <a:latin typeface="+mj-lt"/>
              </a:rPr>
              <a:t>.</a:t>
            </a:r>
            <a:endParaRPr lang="vi-VN" sz="3200" b="1">
              <a:ln w="0"/>
              <a:solidFill>
                <a:srgbClr val="008000"/>
              </a:solidFill>
              <a:effectLst>
                <a:outerShdw blurRad="38100" dist="19050" dir="2700000" algn="tl" rotWithShape="0">
                  <a:schemeClr val="dk1">
                    <a:alpha val="40000"/>
                  </a:schemeClr>
                </a:outerShdw>
              </a:effectLst>
              <a:latin typeface="+mj-lt"/>
            </a:endParaRP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 ...</a:t>
            </a:r>
          </a:p>
        </p:txBody>
      </p:sp>
      <p:pic>
        <p:nvPicPr>
          <p:cNvPr id="9" name="图片 3">
            <a:extLst>
              <a:ext uri="{FF2B5EF4-FFF2-40B4-BE49-F238E27FC236}">
                <a16:creationId xmlns:a16="http://schemas.microsoft.com/office/drawing/2014/main" id="{155064DC-B297-497D-895F-78115580D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3080" y="4320713"/>
            <a:ext cx="2788920" cy="2788920"/>
          </a:xfrm>
          <a:prstGeom prst="rect">
            <a:avLst/>
          </a:prstGeom>
        </p:spPr>
      </p:pic>
    </p:spTree>
    <p:extLst>
      <p:ext uri="{BB962C8B-B14F-4D97-AF65-F5344CB8AC3E}">
        <p14:creationId xmlns:p14="http://schemas.microsoft.com/office/powerpoint/2010/main" val="2845304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619</TotalTime>
  <Words>765</Words>
  <Application>Microsoft Office PowerPoint</Application>
  <PresentationFormat>Widescreen</PresentationFormat>
  <Paragraphs>100</Paragraphs>
  <Slides>21</Slides>
  <Notes>20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Montserrat Bold</vt:lpstr>
      <vt:lpstr>Calibri Light</vt:lpstr>
      <vt:lpstr>Open Sans</vt:lpstr>
      <vt:lpstr>Times New Roman</vt:lpstr>
      <vt:lpstr>Wingdings</vt:lpstr>
      <vt:lpstr>UTM Deutsch Gothic</vt:lpstr>
      <vt:lpstr>Helvetica Light</vt:lpstr>
      <vt:lpstr>Calibri</vt:lpstr>
      <vt:lpstr>等线</vt:lpstr>
      <vt:lpstr>Arial</vt:lpstr>
      <vt:lpstr>UTM Azuki</vt:lpstr>
      <vt:lpstr>UTM Dai Co Viet</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keywords>Thy Tho</cp:keywords>
  <cp:lastModifiedBy>Administrator</cp:lastModifiedBy>
  <cp:revision>178</cp:revision>
  <dcterms:created xsi:type="dcterms:W3CDTF">2019-01-22T07:31:24Z</dcterms:created>
  <dcterms:modified xsi:type="dcterms:W3CDTF">2022-10-19T09:03:47Z</dcterms:modified>
</cp:coreProperties>
</file>