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5" r:id="rId2"/>
  </p:sldMasterIdLst>
  <p:notesMasterIdLst>
    <p:notesMasterId r:id="rId34"/>
  </p:notesMasterIdLst>
  <p:sldIdLst>
    <p:sldId id="272" r:id="rId3"/>
    <p:sldId id="276" r:id="rId4"/>
    <p:sldId id="277" r:id="rId5"/>
    <p:sldId id="278" r:id="rId6"/>
    <p:sldId id="279" r:id="rId7"/>
    <p:sldId id="260" r:id="rId8"/>
    <p:sldId id="263" r:id="rId9"/>
    <p:sldId id="284" r:id="rId10"/>
    <p:sldId id="280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89" r:id="rId19"/>
    <p:sldId id="268" r:id="rId20"/>
    <p:sldId id="265" r:id="rId21"/>
    <p:sldId id="290" r:id="rId22"/>
    <p:sldId id="291" r:id="rId23"/>
    <p:sldId id="292" r:id="rId24"/>
    <p:sldId id="293" r:id="rId25"/>
    <p:sldId id="275" r:id="rId26"/>
    <p:sldId id="298" r:id="rId27"/>
    <p:sldId id="294" r:id="rId28"/>
    <p:sldId id="296" r:id="rId29"/>
    <p:sldId id="295" r:id="rId30"/>
    <p:sldId id="297" r:id="rId31"/>
    <p:sldId id="299" r:id="rId32"/>
    <p:sldId id="300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FFB19D"/>
    <a:srgbClr val="FF780A"/>
    <a:srgbClr val="00863D"/>
    <a:srgbClr val="6FAA2E"/>
    <a:srgbClr val="0070C0"/>
    <a:srgbClr val="B71E19"/>
    <a:srgbClr val="814286"/>
    <a:srgbClr val="B3000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31" autoAdjust="0"/>
    <p:restoredTop sz="94660"/>
  </p:normalViewPr>
  <p:slideViewPr>
    <p:cSldViewPr snapToGrid="0">
      <p:cViewPr>
        <p:scale>
          <a:sx n="60" d="100"/>
          <a:sy n="60" d="100"/>
        </p:scale>
        <p:origin x="58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2021/9/27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1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52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1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50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67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28" y="-82304"/>
            <a:ext cx="2482922" cy="24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34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622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96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104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32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0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4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68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2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4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728" y="-50799"/>
            <a:ext cx="3073472" cy="30734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6"/>
            <a:ext cx="12192000" cy="2701204"/>
          </a:xfrm>
          <a:prstGeom prst="rect">
            <a:avLst/>
          </a:prstGeom>
        </p:spPr>
      </p:pic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11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8" r:id="rId3"/>
    <p:sldLayoutId id="2147483652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3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gif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slide" Target="slide3.xml"/><Relationship Id="rId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5.jpeg"/><Relationship Id="rId17" Type="http://schemas.openxmlformats.org/officeDocument/2006/relationships/image" Target="../media/image23.jpeg"/><Relationship Id="rId2" Type="http://schemas.openxmlformats.org/officeDocument/2006/relationships/audio" Target="../media/audio1.wav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4.jpeg"/><Relationship Id="rId5" Type="http://schemas.openxmlformats.org/officeDocument/2006/relationships/image" Target="../media/image19.gif"/><Relationship Id="rId15" Type="http://schemas.openxmlformats.org/officeDocument/2006/relationships/image" Target="../media/image21.jpe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16.png"/><Relationship Id="rId17" Type="http://schemas.openxmlformats.org/officeDocument/2006/relationships/image" Target="../media/image23.jpeg"/><Relationship Id="rId2" Type="http://schemas.openxmlformats.org/officeDocument/2006/relationships/audio" Target="../media/audio1.wav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5.jpeg"/><Relationship Id="rId5" Type="http://schemas.openxmlformats.org/officeDocument/2006/relationships/image" Target="../media/image24.gif"/><Relationship Id="rId15" Type="http://schemas.openxmlformats.org/officeDocument/2006/relationships/image" Target="../media/image26.pn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gif"/><Relationship Id="rId11" Type="http://schemas.openxmlformats.org/officeDocument/2006/relationships/image" Target="../media/image30.gif"/><Relationship Id="rId5" Type="http://schemas.openxmlformats.org/officeDocument/2006/relationships/image" Target="../media/image10.png"/><Relationship Id="rId10" Type="http://schemas.openxmlformats.org/officeDocument/2006/relationships/image" Target="../media/image17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4265928" y="3573667"/>
            <a:ext cx="5121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Kieu 5H" panose="020B0603050302020204" pitchFamily="34" charset="0"/>
                <a:ea typeface="inpin heiti" charset="-122"/>
              </a:rPr>
              <a:t>Thực</a:t>
            </a:r>
            <a:r>
              <a:rPr kumimoji="0" lang="en-US" altLang="zh-CN" sz="400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Kieu 5H" panose="020B0603050302020204" pitchFamily="34" charset="0"/>
                <a:ea typeface="inpin heiti" charset="-122"/>
              </a:rPr>
              <a:t> hiện: EduFive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Kieu 5H" panose="020B0603050302020204" pitchFamily="34" charset="0"/>
              <a:ea typeface="inpin heiti" charset="-122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1462334" y="1509919"/>
            <a:ext cx="9575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smtClean="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ĐỊA LÍ LỚP 5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919576"/>
              </p:ext>
            </p:extLst>
          </p:nvPr>
        </p:nvGraphicFramePr>
        <p:xfrm>
          <a:off x="2" y="1"/>
          <a:ext cx="12191998" cy="3913524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7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1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" y="529590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</a:t>
            </a:r>
            <a:r>
              <a:rPr lang="en-US" altLang="en-US" sz="3200">
                <a:latin typeface="Times New Roman" panose="02020603050405020304" pitchFamily="18" charset="0"/>
              </a:rPr>
              <a:t>Năm </a:t>
            </a:r>
            <a:r>
              <a:rPr lang="en-US" altLang="en-US" sz="3200" smtClean="0">
                <a:latin typeface="Times New Roman" panose="02020603050405020304" pitchFamily="18" charset="0"/>
              </a:rPr>
              <a:t>2021, </a:t>
            </a:r>
            <a:r>
              <a:rPr lang="en-US" altLang="en-US" sz="3200">
                <a:latin typeface="Times New Roman" panose="02020603050405020304" pitchFamily="18" charset="0"/>
              </a:rPr>
              <a:t>dân số nước ta là bao nhiêu người?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" y="469186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i="1" smtClean="0">
                <a:latin typeface="Times New Roman" panose="02020603050405020304" pitchFamily="18" charset="0"/>
              </a:rPr>
              <a:t>Dựa vào bảng số liệu, cho biết: </a:t>
            </a:r>
            <a:endParaRPr lang="en-US" altLang="en-US" sz="3200" i="1"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66800" y="2201861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91051" y="2201860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5924549"/>
            <a:ext cx="10896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Nước ta có số dân đứng thứ mấy trong các nước Đông Nam Á?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979527"/>
            <a:ext cx="12191999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24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40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smtClean="0">
                <a:solidFill>
                  <a:prstClr val="black"/>
                </a:solidFill>
                <a:cs typeface="Times New Roman" panose="02020603050405020304" pitchFamily="18" charset="0"/>
              </a:rPr>
              <a:t>2021</a:t>
            </a:r>
            <a:endParaRPr lang="en-US" altLang="vi-VN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4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582654" cy="3521084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6462" y="4073878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lược đồ các nước Đông Nam Á, nêu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Á?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532" y="3579278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nước Đông Nam Á</a:t>
            </a:r>
            <a:endParaRPr 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994171"/>
              </p:ext>
            </p:extLst>
          </p:nvPr>
        </p:nvGraphicFramePr>
        <p:xfrm>
          <a:off x="5701350" y="15404"/>
          <a:ext cx="636904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016">
                  <a:extLst>
                    <a:ext uri="{9D8B030D-6E8A-4147-A177-3AD203B41FA5}">
                      <a16:colId xmlns:a16="http://schemas.microsoft.com/office/drawing/2014/main" val="69785409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val="249870422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val="2919082748"/>
                    </a:ext>
                  </a:extLst>
                </a:gridCol>
              </a:tblGrid>
              <a:tr h="1370323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tích (</a:t>
                      </a:r>
                      <a:r>
                        <a:rPr lang="en-US" sz="28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2800" b="1" baseline="300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 (triệu người)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78420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130 000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13262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Ca-na-da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9 985 000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108503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 Quốc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9 597</a:t>
                      </a:r>
                      <a:r>
                        <a:rPr lang="en-US" sz="2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1,398 tỷ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291195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1228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38549" y="3579279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 thống kê năm 2021</a:t>
            </a:r>
            <a:endParaRPr 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6462" y="5867921"/>
            <a:ext cx="1189393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smtClean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smtClean="0">
                <a:latin typeface="Times New Roman" panose="02020603050405020304" pitchFamily="18" charset="0"/>
              </a:rPr>
              <a:t>Nước </a:t>
            </a:r>
            <a:r>
              <a:rPr lang="en-US" altLang="en-US" sz="3200">
                <a:latin typeface="Times New Roman" panose="02020603050405020304" pitchFamily="18" charset="0"/>
              </a:rPr>
              <a:t>ta có diện tích vào loại trung bình nhưng dân số lại thuộc hàng các nước đông dân trên thế giới.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6461" y="4970900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bảng thông kê trên, nêu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dân số của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80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giới?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9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2050" y="285750"/>
            <a:ext cx="7791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Điều tra dân số năm 2019: https://www.youtube.com/watch?v=RRZJPZ-E-hk</a:t>
            </a:r>
          </a:p>
        </p:txBody>
      </p:sp>
    </p:spTree>
    <p:extLst>
      <p:ext uri="{BB962C8B-B14F-4D97-AF65-F5344CB8AC3E}">
        <p14:creationId xmlns:p14="http://schemas.microsoft.com/office/powerpoint/2010/main" val="110516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 descr="8795a400b30657058d3280f44b1f2d0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8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52179" y="563600"/>
            <a:ext cx="11181244" cy="6334363"/>
            <a:chOff x="-52179" y="563600"/>
            <a:chExt cx="11181244" cy="63343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38911"/>
              <a:chOff x="720" y="19"/>
              <a:chExt cx="5040" cy="3858"/>
            </a:xfrm>
          </p:grpSpPr>
          <p:sp>
            <p:nvSpPr>
              <p:cNvPr id="3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5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12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13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19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20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21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528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22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529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23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527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24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3"/>
              <a:ext cx="10049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000" kern="0" noProof="0" smtClean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sz="40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3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3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  <a:endParaRPr kumimoji="0" lang="en-US" altLang="vi-VN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  <a:endPara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6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  <a:endPara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7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  <a:endParaRPr kumimoji="0" lang="en-US" altLang="vi-VN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</p:grpSp>
      <p:sp>
        <p:nvSpPr>
          <p:cNvPr id="38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94881" y="-43306"/>
            <a:ext cx="5868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2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32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8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58802"/>
            <a:ext cx="6513095" cy="3912145"/>
            <a:chOff x="-52179" y="563600"/>
            <a:chExt cx="11181244" cy="62946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849627"/>
              <a:chOff x="720" y="19"/>
              <a:chExt cx="5040" cy="3800"/>
            </a:xfrm>
          </p:grpSpPr>
          <p:sp>
            <p:nvSpPr>
              <p:cNvPr id="13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5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0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1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2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3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29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0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1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2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3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4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48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 smtClean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5" y="5884063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0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</p:grpSp>
      <p:sp>
        <p:nvSpPr>
          <p:cNvPr id="41" name="Text Box 13">
            <a:extLst>
              <a:ext uri="{FF2B5EF4-FFF2-40B4-BE49-F238E27FC236}">
                <a16:creationId xmlns:a16="http://schemas.microsoft.com/office/drawing/2014/main" id="{081774F4-36F4-422F-8F1A-FA71C1C0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596" y="202037"/>
            <a:ext cx="547906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1.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  </a:t>
            </a: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người? </a:t>
            </a:r>
            <a:endParaRPr lang="en-US" altLang="vi-VN" sz="28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BBD2762C-5CBB-4C64-8DA1-ED8F10B88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1042881"/>
            <a:ext cx="30790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smtClean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11,7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vi-VN" sz="2800" dirty="0">
                <a:solidFill>
                  <a:srgbClr val="63A537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vi-VN" sz="2800" dirty="0">
              <a:solidFill>
                <a:srgbClr val="63A537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id="{17C30E9F-859C-43B3-A2D5-2BD0C094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815" y="1648611"/>
            <a:ext cx="5280469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2. </a:t>
            </a: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8049587A-338D-4B6A-83B2-02DA9137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2489201"/>
            <a:ext cx="3695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11,9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triệu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2DF5BEF6-DAF6-473A-9206-B5B10038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216" y="3054042"/>
            <a:ext cx="540044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3. Ước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tính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trong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vòng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20 </a:t>
            </a: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(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</a:t>
            </a: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ừ 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1999)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mỗi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6" name="Rectangle 18">
            <a:extLst>
              <a:ext uri="{FF2B5EF4-FFF2-40B4-BE49-F238E27FC236}">
                <a16:creationId xmlns:a16="http://schemas.microsoft.com/office/drawing/2014/main" id="{A42CBDE8-626F-4213-8C8A-7065F1DBA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05" y="4439037"/>
            <a:ext cx="44724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smtClean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vi-VN" sz="2800" smtClean="0">
                <a:solidFill>
                  <a:srgbClr val="0070C0"/>
                </a:solidFill>
                <a:cs typeface="Times New Roman" panose="02020603050405020304" pitchFamily="18" charset="0"/>
              </a:rPr>
              <a:t>Tăng h</a:t>
            </a:r>
            <a:r>
              <a:rPr lang="en-US" altLang="vi-VN" sz="2800" smtClean="0">
                <a:solidFill>
                  <a:srgbClr val="0070C0"/>
                </a:solidFill>
                <a:cs typeface="Times New Roman" panose="02020603050405020304" pitchFamily="18" charset="0"/>
              </a:rPr>
              <a:t>ơn 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1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1189997" y="4983442"/>
            <a:ext cx="10351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lúc</a:t>
            </a:r>
            <a:r>
              <a:rPr kumimoji="0" lang="en-US" altLang="en-US" sz="32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bấy giờ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" name="Text Box 20">
            <a:extLst>
              <a:ext uri="{FF2B5EF4-FFF2-40B4-BE49-F238E27FC236}">
                <a16:creationId xmlns:a16="http://schemas.microsoft.com/office/drawing/2014/main" id="{F79A2815-14BB-42FE-8BCF-A0AE260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262" y="5755588"/>
            <a:ext cx="7294819" cy="830263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err="1">
                <a:solidFill>
                  <a:srgbClr val="0000CC"/>
                </a:solidFill>
                <a:cs typeface="Times New Roman" panose="02020603050405020304" pitchFamily="18" charset="0"/>
              </a:rPr>
              <a:t>nhanh</a:t>
            </a:r>
            <a:r>
              <a:rPr lang="en-US" altLang="vi-VN" sz="480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endParaRPr lang="en-US" altLang="vi-VN" sz="48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513095" y="1750455"/>
            <a:ext cx="56765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smtClean="0">
                <a:latin typeface="Times New Roman" panose="02020603050405020304" pitchFamily="18" charset="0"/>
              </a:rPr>
              <a:t>- Từ </a:t>
            </a:r>
            <a:r>
              <a:rPr lang="en-US" altLang="en-US" sz="3200">
                <a:latin typeface="Times New Roman" panose="02020603050405020304" pitchFamily="18" charset="0"/>
              </a:rPr>
              <a:t>năm </a:t>
            </a:r>
            <a:r>
              <a:rPr lang="en-US" altLang="en-US" sz="3200" smtClean="0">
                <a:latin typeface="Times New Roman" panose="02020603050405020304" pitchFamily="18" charset="0"/>
              </a:rPr>
              <a:t>2009 </a:t>
            </a:r>
            <a:r>
              <a:rPr lang="en-US" altLang="en-US" sz="3200">
                <a:latin typeface="Times New Roman" panose="02020603050405020304" pitchFamily="18" charset="0"/>
              </a:rPr>
              <a:t>đến </a:t>
            </a:r>
            <a:r>
              <a:rPr lang="en-US" altLang="en-US" sz="3200" smtClean="0">
                <a:latin typeface="Times New Roman" panose="02020603050405020304" pitchFamily="18" charset="0"/>
              </a:rPr>
              <a:t>năm 2019 dân </a:t>
            </a:r>
            <a:r>
              <a:rPr lang="en-US" altLang="en-US" sz="3200">
                <a:latin typeface="Times New Roman" panose="02020603050405020304" pitchFamily="18" charset="0"/>
              </a:rPr>
              <a:t>số nước </a:t>
            </a:r>
            <a:r>
              <a:rPr lang="en-US" altLang="en-US" sz="3200">
                <a:latin typeface="Times New Roman" panose="02020603050405020304" pitchFamily="18" charset="0"/>
              </a:rPr>
              <a:t>ta </a:t>
            </a:r>
            <a:r>
              <a:rPr lang="en-US" altLang="en-US" sz="3200" smtClean="0">
                <a:latin typeface="Times New Roman" panose="02020603050405020304" pitchFamily="18" charset="0"/>
              </a:rPr>
              <a:t>tăng khoảng bao </a:t>
            </a:r>
            <a:r>
              <a:rPr lang="en-US" altLang="en-US" sz="3200">
                <a:latin typeface="Times New Roman" panose="02020603050405020304" pitchFamily="18" charset="0"/>
              </a:rPr>
              <a:t>nhiêu người?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520652" y="218015"/>
            <a:ext cx="59247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smtClean="0">
                <a:latin typeface="Times New Roman" panose="02020603050405020304" pitchFamily="18" charset="0"/>
              </a:rPr>
              <a:t>- Từ </a:t>
            </a:r>
            <a:r>
              <a:rPr lang="en-US" altLang="en-US" sz="2800">
                <a:latin typeface="Times New Roman" panose="02020603050405020304" pitchFamily="18" charset="0"/>
              </a:rPr>
              <a:t>năm </a:t>
            </a:r>
            <a:r>
              <a:rPr lang="en-US" altLang="en-US" sz="2800" smtClean="0">
                <a:latin typeface="Times New Roman" panose="02020603050405020304" pitchFamily="18" charset="0"/>
              </a:rPr>
              <a:t>1999 </a:t>
            </a:r>
            <a:r>
              <a:rPr lang="en-US" altLang="en-US" sz="2800">
                <a:latin typeface="Times New Roman" panose="02020603050405020304" pitchFamily="18" charset="0"/>
              </a:rPr>
              <a:t>đến </a:t>
            </a:r>
            <a:r>
              <a:rPr lang="en-US" altLang="en-US" sz="2800" smtClean="0">
                <a:latin typeface="Times New Roman" panose="02020603050405020304" pitchFamily="18" charset="0"/>
              </a:rPr>
              <a:t>năm 2009 </a:t>
            </a:r>
            <a:r>
              <a:rPr lang="en-US" altLang="en-US" sz="2800">
                <a:latin typeface="Times New Roman" panose="02020603050405020304" pitchFamily="18" charset="0"/>
              </a:rPr>
              <a:t>dân số nước ta </a:t>
            </a:r>
            <a:r>
              <a:rPr lang="en-US" altLang="en-US" sz="2800">
                <a:latin typeface="Times New Roman" panose="02020603050405020304" pitchFamily="18" charset="0"/>
              </a:rPr>
              <a:t>tăng </a:t>
            </a:r>
            <a:r>
              <a:rPr lang="en-US" altLang="en-US" sz="2800" smtClean="0">
                <a:latin typeface="Times New Roman" panose="02020603050405020304" pitchFamily="18" charset="0"/>
              </a:rPr>
              <a:t>khoảng bao </a:t>
            </a:r>
            <a:r>
              <a:rPr lang="en-US" altLang="en-US" sz="2800">
                <a:latin typeface="Times New Roman" panose="02020603050405020304" pitchFamily="18" charset="0"/>
              </a:rPr>
              <a:t>nhiêu người?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5269" y="1225240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10,79 triệu người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5269" y="3357702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9,37 triệu người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258802"/>
            <a:ext cx="6513095" cy="3912145"/>
            <a:chOff x="-52179" y="563600"/>
            <a:chExt cx="11181244" cy="629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849627"/>
              <a:chOff x="720" y="19"/>
              <a:chExt cx="5040" cy="3800"/>
            </a:xfrm>
          </p:grpSpPr>
          <p:sp>
            <p:nvSpPr>
              <p:cNvPr id="17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9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22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23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4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6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7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33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4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5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6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7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8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48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 smtClean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5" y="5884063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5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329640" y="4373866"/>
            <a:ext cx="11846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từ</a:t>
            </a:r>
            <a:r>
              <a:rPr kumimoji="0" lang="en-US" altLang="en-US" sz="32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năm 1999 đến 2019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03831" y="5028102"/>
            <a:ext cx="7335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b="1" smtClean="0">
                <a:solidFill>
                  <a:srgbClr val="0070C0"/>
                </a:solidFill>
                <a:latin typeface="Times New Roman" panose="02020603050405020304" pitchFamily="18" charset="0"/>
              </a:rPr>
              <a:t> Dân số nước ta có chiều hướng giảm.</a:t>
            </a:r>
            <a:endParaRPr lang="en-US" altLang="en-US" sz="32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102063" y="5677721"/>
            <a:ext cx="1244536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giai đoạn trước nước ta tăng nhanh nhưng giai đoạn sau lại có chiều hướng giảm so với trước? Dân số tăng nhanh gây hậu quả gì?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65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38" grpId="0"/>
      <p:bldP spid="39" grpId="0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6718" y="1836182"/>
            <a:ext cx="9454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https://www.youtube.com/watch?v=uSVp-5OEL0E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1466850"/>
            <a:ext cx="971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Sự gia tăng dân số, hậu quả của gia tăng dân số.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87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54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4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0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56115" y="418914"/>
            <a:ext cx="6879772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675327" y="2642773"/>
            <a:ext cx="522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kumimoji="0" lang="en-US" altLang="zh-CN" sz="3600" b="1" u="none" strike="noStrike" kern="1200" cap="none" spc="0" normalizeH="0" noProof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số tăng nhanh sẽ gây ra những hậu quả gì?</a:t>
            </a:r>
            <a:endParaRPr kumimoji="0" lang="en-US" altLang="zh-CN" sz="3600" b="1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99" y="385011"/>
            <a:ext cx="573481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GẤU CON HAM 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4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8" y="646331"/>
            <a:ext cx="5494282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4" y="646331"/>
            <a:ext cx="5476875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040" y="4420692"/>
            <a:ext cx="1141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</a:t>
            </a: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28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0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17558"/>
            <a:ext cx="5360737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5" y="2117558"/>
            <a:ext cx="5646820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520" y="700990"/>
            <a:ext cx="1141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7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6" y="646331"/>
            <a:ext cx="4900888" cy="3269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7" y="3384371"/>
            <a:ext cx="6261899" cy="34736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89637" y="1284625"/>
            <a:ext cx="5785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4079939"/>
            <a:ext cx="3943350" cy="2628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2784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11" y="753741"/>
            <a:ext cx="519112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3808253"/>
            <a:ext cx="4668253" cy="3049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3" y="790092"/>
            <a:ext cx="536984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92428" y="4684295"/>
            <a:ext cx="4487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</a:t>
            </a: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8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83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9"/>
          <p:cNvGrpSpPr>
            <a:grpSpLocks/>
          </p:cNvGrpSpPr>
          <p:nvPr/>
        </p:nvGrpSpPr>
        <p:grpSpPr bwMode="auto">
          <a:xfrm>
            <a:off x="-279025" y="187987"/>
            <a:ext cx="5244306" cy="4414963"/>
            <a:chOff x="1046163" y="1628775"/>
            <a:chExt cx="3986819" cy="4192919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046163" y="1628775"/>
              <a:ext cx="3986819" cy="4192919"/>
              <a:chOff x="0" y="0"/>
              <a:chExt cx="3986578" cy="4192919"/>
            </a:xfrm>
          </p:grpSpPr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0" y="2098240"/>
                <a:ext cx="3986578" cy="1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1993289" y="0"/>
                <a:ext cx="1" cy="4192919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395452" y="475577"/>
                <a:ext cx="3192112" cy="3216828"/>
              </a:xfrm>
              <a:prstGeom prst="ellipse">
                <a:avLst/>
              </a:prstGeom>
              <a:noFill/>
              <a:ln w="9525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97726" y="268959"/>
                <a:ext cx="3608939" cy="3642531"/>
              </a:xfrm>
              <a:prstGeom prst="ellipse">
                <a:avLst/>
              </a:prstGeom>
              <a:noFill/>
              <a:ln w="19050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696381" y="2383904"/>
              <a:ext cx="2668568" cy="2721311"/>
            </a:xfrm>
            <a:prstGeom prst="ellipse">
              <a:avLst/>
            </a:prstGeom>
            <a:solidFill>
              <a:srgbClr val="595959"/>
            </a:solidFill>
            <a:ln w="38100">
              <a:solidFill>
                <a:srgbClr val="F8F8F8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806425" y="2490111"/>
              <a:ext cx="2446515" cy="24968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258392" y="2967042"/>
              <a:ext cx="1566163" cy="1599121"/>
            </a:xfrm>
            <a:prstGeom prst="ellipse">
              <a:avLst/>
            </a:pr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2100" b="1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708726" y="532609"/>
            <a:ext cx="540803" cy="401107"/>
          </a:xfrm>
          <a:prstGeom prst="ellipse">
            <a:avLst/>
          </a:prstGeom>
          <a:solidFill>
            <a:srgbClr val="FF3B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610793" y="2116760"/>
            <a:ext cx="540803" cy="401107"/>
          </a:xfrm>
          <a:prstGeom prst="ellipse">
            <a:avLst/>
          </a:prstGeom>
          <a:solidFill>
            <a:srgbClr val="FF78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203491" y="3389308"/>
            <a:ext cx="540803" cy="401107"/>
          </a:xfrm>
          <a:prstGeom prst="ellipse">
            <a:avLst/>
          </a:prstGeom>
          <a:solidFill>
            <a:srgbClr val="F79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95064" y="4232070"/>
            <a:ext cx="540803" cy="401107"/>
          </a:xfrm>
          <a:prstGeom prst="ellipse">
            <a:avLst/>
          </a:prstGeom>
          <a:solidFill>
            <a:srgbClr val="54B391"/>
          </a:solidFill>
          <a:ln w="12700">
            <a:solidFill>
              <a:srgbClr val="F8F8F8"/>
            </a:solidFill>
            <a:miter lim="800000"/>
            <a:headEnd/>
            <a:tailEnd/>
          </a:ln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6664" y="1963371"/>
            <a:ext cx="217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6044" y="170688"/>
            <a:ext cx="7457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</a:t>
            </a: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28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95580" y="1566978"/>
            <a:ext cx="6838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75472" y="3298842"/>
            <a:ext cx="7288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81643" y="4415600"/>
            <a:ext cx="869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</a:t>
            </a: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8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3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3" grpId="0"/>
      <p:bldP spid="2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372979" y="2166820"/>
            <a:ext cx="11546305" cy="1828800"/>
          </a:xfrm>
          <a:prstGeom prst="roundRect">
            <a:avLst>
              <a:gd name="adj" fmla="val 16667"/>
            </a:avLst>
          </a:prstGeom>
          <a:noFill/>
          <a:ln w="57150" cmpd="thickThin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smtClean="0">
                <a:latin typeface="Times New Roman" panose="02020603050405020304" pitchFamily="18" charset="0"/>
              </a:rPr>
              <a:t>Sự gia tăng dân số dẫn đến môi trường sẽ bị ô nhiễm bởi những chất </a:t>
            </a:r>
          </a:p>
          <a:p>
            <a:pPr algn="just" eaLnBrk="1" hangingPunct="1"/>
            <a:r>
              <a:rPr lang="en-US" altLang="en-US" sz="3200" smtClean="0">
                <a:latin typeface="Times New Roman" panose="02020603050405020304" pitchFamily="18" charset="0"/>
              </a:rPr>
              <a:t>thải và khói bụi. Vì vậy em cần phải làm gì để giảm bớt ô nhiễm môi</a:t>
            </a:r>
          </a:p>
          <a:p>
            <a:pPr algn="just" eaLnBrk="1" hangingPunct="1"/>
            <a:r>
              <a:rPr lang="en-US" altLang="en-US" sz="3200" smtClean="0">
                <a:latin typeface="Times New Roman" panose="02020603050405020304" pitchFamily="18" charset="0"/>
              </a:rPr>
              <a:t>trường?</a:t>
            </a:r>
            <a:endParaRPr lang="en-US" altLang="en-US" sz="3200">
              <a:latin typeface="Times New Roman" panose="02020603050405020304" pitchFamily="18" charset="0"/>
            </a:endParaRP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68" y="128337"/>
            <a:ext cx="7671921" cy="6276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8464" y="2798919"/>
            <a:ext cx="3641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4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716505"/>
            <a:ext cx="4876800" cy="2600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3370" r="14596" b="11846"/>
          <a:stretch/>
        </p:blipFill>
        <p:spPr>
          <a:xfrm>
            <a:off x="6882063" y="1067542"/>
            <a:ext cx="4251158" cy="4748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9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B85C47-E64A-493F-8EF3-7A8855921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1468" b="3603"/>
          <a:stretch/>
        </p:blipFill>
        <p:spPr>
          <a:xfrm>
            <a:off x="6128084" y="1504088"/>
            <a:ext cx="5245769" cy="535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1B6C68-B10A-4360-8128-AE833E1BF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3" y="1507414"/>
            <a:ext cx="5010866" cy="5350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9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B5F9526-620C-4D1A-8314-326638755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3" y="1570325"/>
            <a:ext cx="12089257" cy="2862322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600" b="0" dirty="0" err="1"/>
              <a:t>Nước</a:t>
            </a:r>
            <a:r>
              <a:rPr lang="en-US" altLang="vi-VN" sz="3600" b="0" dirty="0"/>
              <a:t> ta </a:t>
            </a:r>
            <a:r>
              <a:rPr lang="en-US" altLang="vi-VN" sz="3600" b="0" dirty="0" err="1"/>
              <a:t>có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tích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vào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loại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trung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bình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nhưng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thuộc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hàng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trên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giới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nhanh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nhiều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khăn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cho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việc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nâng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cao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đời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sống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Những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năm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gần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độ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đã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giảm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hơn</a:t>
            </a:r>
            <a:r>
              <a:rPr lang="en-US" altLang="vi-VN" sz="3600" b="0" dirty="0"/>
              <a:t> so </a:t>
            </a:r>
            <a:r>
              <a:rPr lang="en-US" altLang="vi-VN" sz="3600" b="0" dirty="0" err="1"/>
              <a:t>với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nhờ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thực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tốt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hoạch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hóa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đình</a:t>
            </a:r>
            <a:r>
              <a:rPr lang="en-US" altLang="vi-VN" sz="3600" b="0" dirty="0"/>
              <a:t>.</a:t>
            </a: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428912" y="-77826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544546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6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2"/>
            <a:ext cx="10500851" cy="198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286450" y="5926765"/>
            <a:ext cx="4661995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320 000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17926" y="43491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9927" y="2504092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CẤM BUÔN BÁN, CẤM REUP"/>
          <p:cNvSpPr/>
          <p:nvPr/>
        </p:nvSpPr>
        <p:spPr>
          <a:xfrm>
            <a:off x="6264642" y="4623935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00205" y="5930505"/>
            <a:ext cx="4711098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330 000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841254" y="1347776"/>
            <a:ext cx="9856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Diện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nước ta khoảng bao nhiêu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44389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58649" y="57666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7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10" grpId="0" animBg="1"/>
      <p:bldP spid="110" grpId="1" animBg="1"/>
      <p:bldP spid="111" grpId="0" animBg="1"/>
      <p:bldP spid="111" grpId="1" animBg="1"/>
      <p:bldP spid="109" grpId="0" animBg="1"/>
      <p:bldP spid="109" grpId="1" animBg="1"/>
      <p:bldP spid="108" grpId="0" animBg="1"/>
      <p:bldP spid="108" grpId="1" animBg="1"/>
      <p:bldP spid="117" grpId="0"/>
      <p:bldP spid="11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B228B-11A0-4504-8D3D-C5519AFB7D34}"/>
              </a:ext>
            </a:extLst>
          </p:cNvPr>
          <p:cNvSpPr txBox="1">
            <a:spLocks/>
          </p:cNvSpPr>
          <p:nvPr/>
        </p:nvSpPr>
        <p:spPr>
          <a:xfrm>
            <a:off x="1957137" y="2316055"/>
            <a:ext cx="9673271" cy="28225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84</a:t>
            </a:r>
          </a:p>
          <a:p>
            <a:pPr marL="0" indent="0" algn="just">
              <a:buNone/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 Các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17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4265928" y="3573667"/>
            <a:ext cx="5121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Kieu 5H" panose="020B0603050302020204" pitchFamily="34" charset="0"/>
                <a:ea typeface="inpin heiti" charset="-122"/>
              </a:rPr>
              <a:t>Thực</a:t>
            </a:r>
            <a:r>
              <a:rPr kumimoji="0" lang="en-US" altLang="zh-CN" sz="400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Kieu 5H" panose="020B0603050302020204" pitchFamily="34" charset="0"/>
                <a:ea typeface="inpin heiti" charset="-122"/>
              </a:rPr>
              <a:t> hiện: EduFive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Kieu 5H" panose="020B0603050302020204" pitchFamily="34" charset="0"/>
              <a:ea typeface="inpin heiti" charset="-122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3157512" y="1509919"/>
            <a:ext cx="61847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smtClean="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Tạm biệt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9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2"/>
            <a:ext cx="10500851" cy="1476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6" name="Rectangle 95"/>
              <p:cNvSpPr/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400"/>
                <a:r>
                  <a:rPr kumimoji="0" lang="en-US" sz="2800" b="1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</a:p>
              <a:p>
                <a:pPr lvl="0" algn="ctr" defTabSz="914400"/>
                <a:r>
                  <a:rPr kumimoji="0" lang="en-US" sz="2800" b="1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là đồng bằng.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blipFill>
                <a:blip r:embed="rId14"/>
                <a:stretch>
                  <a:fillRect b="-215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/>
          <p:cNvSpPr/>
          <p:nvPr/>
        </p:nvSpPr>
        <p:spPr>
          <a:xfrm>
            <a:off x="622425" y="5179230"/>
            <a:ext cx="4683803" cy="1096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Đồng bằng có diện tích nhiều hơn.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179231"/>
            <a:ext cx="4683803" cy="1096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Đồi núi có diện tích ít hơn.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9" name="Rectangle 98"/>
              <p:cNvSpPr/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800" b="1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</a:t>
                </a:r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en-US" sz="2800" b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 bằng.</a:t>
                </a:r>
                <a:endPara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blipFill>
                <a:blip r:embed="rId15"/>
                <a:stretch>
                  <a:fillRect l="-2464" b="-127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0149" y="31061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310" y="52211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98199" y="30295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017" y="-1285957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515942" y="1059009"/>
            <a:ext cx="96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Trên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phần đất nước ta gồm: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1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1172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60256" y="3317853"/>
            <a:ext cx="4683803" cy="11300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cao, gió và mưa thay đổi theo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219216"/>
            <a:ext cx="4683803" cy="1056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Nhiệt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độ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thấp,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gió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và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mưa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thay đổi theo mùa.</a:t>
            </a:r>
            <a:endParaRPr lang="en-US" altLang="en-US" sz="28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609756" y="5219215"/>
            <a:ext cx="4683803" cy="1056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thấp,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gió và mưa.</a:t>
            </a:r>
            <a:endParaRPr lang="en-US" alt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35643" y="3345225"/>
            <a:ext cx="4683803" cy="1089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Nhiệt độ cao, gió và mưa không thay đổi theo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23777" y="34095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18594" y="51200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3834" y="317101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643" y="205925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927358" y="942431"/>
            <a:ext cx="10126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Đặc điểm khí hậu nhiệt đới gió mùa ở nước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6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1747276" y="210044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Che" panose="02030609000101010101" pitchFamily="49" charset="-127"/>
                <a:ea typeface="GungsuhChe" panose="02030609000101010101" pitchFamily="49" charset="-127"/>
              </a:rPr>
              <a:t>Bài</a:t>
            </a:r>
            <a:r>
              <a:rPr kumimoji="0" lang="en-US" altLang="zh-CN" sz="400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Che" panose="02030609000101010101" pitchFamily="49" charset="-127"/>
                <a:ea typeface="GungsuhChe" panose="02030609000101010101" pitchFamily="49" charset="-127"/>
              </a:rPr>
              <a:t> 8: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1747276" y="2660620"/>
            <a:ext cx="86974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u="none" strike="noStrike" kern="1200" cap="none" spc="0" normalizeH="0" baseline="0" noProof="0" smtClean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UTM Bell" panose="02040603050506020204" pitchFamily="18" charset="0"/>
                <a:ea typeface="inpin heiti" charset="-122"/>
              </a:rPr>
              <a:t>DÂN</a:t>
            </a:r>
            <a:r>
              <a:rPr kumimoji="0" lang="en-US" altLang="zh-CN" sz="6600" u="none" strike="noStrike" kern="1200" cap="none" spc="0" normalizeH="0" noProof="0" smtClean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UTM Bell" panose="02040603050506020204" pitchFamily="18" charset="0"/>
                <a:ea typeface="inpin heiti" charset="-122"/>
              </a:rPr>
              <a:t> SỐ NƯỚC TA</a:t>
            </a:r>
            <a:endParaRPr kumimoji="0" lang="zh-CN" altLang="en-US" sz="6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097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8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050" y="342900"/>
            <a:ext cx="7886700" cy="6002962"/>
          </a:xfrm>
          <a:prstGeom prst="rect">
            <a:avLst/>
          </a:prstGeom>
        </p:spPr>
      </p:pic>
      <p:pic>
        <p:nvPicPr>
          <p:cNvPr id="3" name="图片 2" descr="图层 1-01 (12)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5" y="-246617"/>
            <a:ext cx="3162255" cy="28765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821445" y="2693189"/>
            <a:ext cx="3200400" cy="1525059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smtClean="0">
                <a:solidFill>
                  <a:srgbClr val="B3000D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Nội dung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srgbClr val="B3000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BB9A53-0FEE-4A9A-9117-85F9BF63DE6D}"/>
              </a:ext>
            </a:extLst>
          </p:cNvPr>
          <p:cNvSpPr txBox="1"/>
          <p:nvPr/>
        </p:nvSpPr>
        <p:spPr>
          <a:xfrm>
            <a:off x="5325829" y="2693189"/>
            <a:ext cx="6904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smtClean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 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smtClean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 tăng dân số ở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smtClean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Hậu quả của dân số tăng nhanh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0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703741" y="2847125"/>
            <a:ext cx="586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altLang="zh-CN" sz="5400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số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3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355444"/>
              </p:ext>
            </p:extLst>
          </p:nvPr>
        </p:nvGraphicFramePr>
        <p:xfrm>
          <a:off x="0" y="829017"/>
          <a:ext cx="12191998" cy="4898089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73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14250" y="182686"/>
            <a:ext cx="3602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zh-CN" sz="3600" b="1" smtClean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</a:t>
            </a: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" name="Text Box 44">
            <a:extLst>
              <a:ext uri="{FF2B5EF4-FFF2-40B4-BE49-F238E27FC236}">
                <a16:creationId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050271"/>
            <a:ext cx="1219199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36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360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smtClean="0">
                <a:solidFill>
                  <a:prstClr val="black"/>
                </a:solidFill>
                <a:cs typeface="Times New Roman" panose="02020603050405020304" pitchFamily="18" charset="0"/>
              </a:rPr>
              <a:t>2021</a:t>
            </a:r>
            <a:endParaRPr lang="en-US" altLang="vi-VN" sz="3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9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556</TotalTime>
  <Words>1212</Words>
  <Application>Microsoft Office PowerPoint</Application>
  <PresentationFormat>Widescreen</PresentationFormat>
  <Paragraphs>244</Paragraphs>
  <Slides>31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GungsuhChe</vt:lpstr>
      <vt:lpstr>微软雅黑</vt:lpstr>
      <vt:lpstr>宋体</vt:lpstr>
      <vt:lpstr>.VnTime</vt:lpstr>
      <vt:lpstr>Arial</vt:lpstr>
      <vt:lpstr>Cambria Math</vt:lpstr>
      <vt:lpstr>等线</vt:lpstr>
      <vt:lpstr>HP001 Kieu 5H</vt:lpstr>
      <vt:lpstr>inpin heiti</vt:lpstr>
      <vt:lpstr>Times New Roman</vt:lpstr>
      <vt:lpstr>UTM Bell</vt:lpstr>
      <vt:lpstr>Wingdings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79</cp:revision>
  <dcterms:created xsi:type="dcterms:W3CDTF">2017-08-18T03:02:00Z</dcterms:created>
  <dcterms:modified xsi:type="dcterms:W3CDTF">2021-09-27T00:22:21Z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